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75" r:id="rId5"/>
    <p:sldId id="259" r:id="rId6"/>
    <p:sldId id="276" r:id="rId7"/>
    <p:sldId id="260" r:id="rId8"/>
    <p:sldId id="277" r:id="rId9"/>
    <p:sldId id="261" r:id="rId10"/>
    <p:sldId id="278" r:id="rId11"/>
    <p:sldId id="262" r:id="rId12"/>
    <p:sldId id="279" r:id="rId13"/>
    <p:sldId id="263" r:id="rId14"/>
    <p:sldId id="280" r:id="rId15"/>
    <p:sldId id="265" r:id="rId16"/>
    <p:sldId id="281" r:id="rId17"/>
    <p:sldId id="266" r:id="rId18"/>
    <p:sldId id="282" r:id="rId19"/>
    <p:sldId id="270" r:id="rId20"/>
    <p:sldId id="271" r:id="rId21"/>
    <p:sldId id="283" r:id="rId22"/>
    <p:sldId id="284" r:id="rId23"/>
    <p:sldId id="285" r:id="rId24"/>
    <p:sldId id="286" r:id="rId25"/>
    <p:sldId id="267" r:id="rId26"/>
    <p:sldId id="268" r:id="rId27"/>
    <p:sldId id="269" r:id="rId28"/>
    <p:sldId id="287" r:id="rId29"/>
    <p:sldId id="272" r:id="rId30"/>
    <p:sldId id="273" r:id="rId31"/>
    <p:sldId id="274"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14.02.2018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3" name="İçerik Yer Tutucusu 2"/>
          <p:cNvSpPr>
            <a:spLocks noGrp="1"/>
          </p:cNvSpPr>
          <p:nvPr>
            <p:ph idx="1"/>
          </p:nvPr>
        </p:nvSpPr>
        <p:spPr>
          <a:xfrm>
            <a:off x="457200" y="1600200"/>
            <a:ext cx="8229600" cy="49971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tr-TR" sz="3600" dirty="0" smtClean="0">
                <a:solidFill>
                  <a:srgbClr val="FF0000"/>
                </a:solidFill>
              </a:rPr>
              <a:t>BU YÖNERGENİN AMACI, </a:t>
            </a:r>
            <a:r>
              <a:rPr lang="tr-TR" sz="3600" dirty="0" smtClean="0"/>
              <a:t>BAŞKANLIĞIMIZIN MERKEZ, TAŞRA VE YURT DIŞI KURULUŞLARININ TÜM BİRİMLERİNDE ELEKTRONİK ORTAMDA VEYA EVRAK DÜZENİNDE OLUŞTURULAN BELGELERİN SİSTEMLİ BİR ŞEKİLDE DOSYALANMASINA VE DOSYA PLANININ UYGULANMASINA İLİŞKİN USUL VE ESASLARI BELİRLEMEKTİR. </a:t>
            </a:r>
            <a:endParaRPr lang="tr-TR" sz="3600" dirty="0"/>
          </a:p>
        </p:txBody>
      </p:sp>
    </p:spTree>
    <p:extLst>
      <p:ext uri="{BB962C8B-B14F-4D97-AF65-F5344CB8AC3E}">
        <p14:creationId xmlns:p14="http://schemas.microsoft.com/office/powerpoint/2010/main" val="397635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pic>
        <p:nvPicPr>
          <p:cNvPr id="389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29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81128"/>
          </a:xfrm>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sz="3600" b="1" dirty="0" smtClean="0">
                <a:solidFill>
                  <a:srgbClr val="FF0000"/>
                </a:solidFill>
              </a:rPr>
              <a:t>254    KUR’AN KURSU EĞİTİMLERİ    </a:t>
            </a:r>
          </a:p>
          <a:p>
            <a:pPr>
              <a:spcBef>
                <a:spcPts val="0"/>
              </a:spcBef>
            </a:pPr>
            <a:r>
              <a:rPr lang="tr-TR" sz="3600" dirty="0" smtClean="0"/>
              <a:t>01   EĞİTİM ÖĞRETİM PROGRAMLARI </a:t>
            </a:r>
          </a:p>
          <a:p>
            <a:pPr>
              <a:spcBef>
                <a:spcPts val="0"/>
              </a:spcBef>
            </a:pPr>
            <a:r>
              <a:rPr lang="tr-TR" sz="3600" dirty="0" smtClean="0"/>
              <a:t>02   DERS MÜFREDATLARI </a:t>
            </a:r>
          </a:p>
          <a:p>
            <a:pPr>
              <a:spcBef>
                <a:spcPts val="0"/>
              </a:spcBef>
            </a:pPr>
            <a:r>
              <a:rPr lang="tr-TR" sz="3600" dirty="0" smtClean="0"/>
              <a:t>03   DERS KİTAPLARI </a:t>
            </a:r>
          </a:p>
          <a:p>
            <a:pPr>
              <a:spcBef>
                <a:spcPts val="0"/>
              </a:spcBef>
            </a:pPr>
            <a:r>
              <a:rPr lang="tr-TR" sz="3600" dirty="0" smtClean="0"/>
              <a:t>04   EĞİTİM METODLARI VE ARAŞTIRMALARI </a:t>
            </a:r>
          </a:p>
          <a:p>
            <a:pPr>
              <a:spcBef>
                <a:spcPts val="0"/>
              </a:spcBef>
            </a:pPr>
            <a:r>
              <a:rPr lang="tr-TR" sz="3600" dirty="0" smtClean="0"/>
              <a:t>05   DERS ARAÇ-GEREÇLERİ </a:t>
            </a:r>
          </a:p>
          <a:p>
            <a:pPr>
              <a:spcBef>
                <a:spcPts val="0"/>
              </a:spcBef>
            </a:pPr>
            <a:r>
              <a:rPr lang="tr-TR" sz="3600" dirty="0" smtClean="0"/>
              <a:t>99   DİĞER </a:t>
            </a:r>
            <a:endParaRPr lang="tr-TR" sz="36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72422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pic>
        <p:nvPicPr>
          <p:cNvPr id="399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5188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8112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spcBef>
                <a:spcPts val="0"/>
              </a:spcBef>
            </a:pPr>
            <a:r>
              <a:rPr lang="tr-TR" sz="3600" b="1" dirty="0" smtClean="0">
                <a:solidFill>
                  <a:srgbClr val="FF0000"/>
                </a:solidFill>
              </a:rPr>
              <a:t>256    YAZ KUR’AN KURSLARI </a:t>
            </a:r>
          </a:p>
          <a:p>
            <a:pPr>
              <a:spcBef>
                <a:spcPts val="0"/>
              </a:spcBef>
            </a:pPr>
            <a:r>
              <a:rPr lang="tr-TR" sz="3600" dirty="0" smtClean="0"/>
              <a:t>01   EĞİTİM ÖĞRETİM PROGRAMLARI    </a:t>
            </a:r>
          </a:p>
          <a:p>
            <a:pPr>
              <a:spcBef>
                <a:spcPts val="0"/>
              </a:spcBef>
            </a:pPr>
            <a:r>
              <a:rPr lang="tr-TR" sz="3600" dirty="0" smtClean="0"/>
              <a:t>02   DERS MÜFREDATLARI    </a:t>
            </a:r>
          </a:p>
          <a:p>
            <a:pPr>
              <a:spcBef>
                <a:spcPts val="0"/>
              </a:spcBef>
            </a:pPr>
            <a:r>
              <a:rPr lang="tr-TR" sz="3600" dirty="0" smtClean="0"/>
              <a:t>03   DERS KİTAPLARI    </a:t>
            </a:r>
          </a:p>
          <a:p>
            <a:pPr>
              <a:spcBef>
                <a:spcPts val="0"/>
              </a:spcBef>
            </a:pPr>
            <a:r>
              <a:rPr lang="tr-TR" sz="3600" dirty="0" smtClean="0"/>
              <a:t>04   EĞİTİM METODLARI VE ARAŞTIRMALARI    </a:t>
            </a:r>
          </a:p>
          <a:p>
            <a:pPr>
              <a:spcBef>
                <a:spcPts val="0"/>
              </a:spcBef>
            </a:pPr>
            <a:r>
              <a:rPr lang="tr-TR" sz="3600" dirty="0" smtClean="0"/>
              <a:t>05   DERS ARAÇ-GEREÇLERİ    </a:t>
            </a:r>
          </a:p>
          <a:p>
            <a:pPr>
              <a:spcBef>
                <a:spcPts val="0"/>
              </a:spcBef>
            </a:pPr>
            <a:r>
              <a:rPr lang="tr-TR" sz="3600" dirty="0" smtClean="0"/>
              <a:t>06   DEĞERLENDİRME    </a:t>
            </a:r>
          </a:p>
          <a:p>
            <a:pPr>
              <a:spcBef>
                <a:spcPts val="0"/>
              </a:spcBef>
            </a:pPr>
            <a:r>
              <a:rPr lang="tr-TR" sz="3600" dirty="0" smtClean="0"/>
              <a:t>99   DİĞER</a:t>
            </a:r>
            <a:endParaRPr lang="tr-TR" sz="36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272930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09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6196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sz="4000" b="1" dirty="0" smtClean="0">
                <a:solidFill>
                  <a:srgbClr val="FF0000"/>
                </a:solidFill>
              </a:rPr>
              <a:t>260    HAFIZLIK TESPİT SINAVLARI    </a:t>
            </a:r>
          </a:p>
          <a:p>
            <a:pPr>
              <a:spcBef>
                <a:spcPts val="0"/>
              </a:spcBef>
            </a:pPr>
            <a:r>
              <a:rPr lang="tr-TR" sz="4000" dirty="0" smtClean="0"/>
              <a:t>01   İLAN - DUYURU </a:t>
            </a:r>
          </a:p>
          <a:p>
            <a:pPr>
              <a:spcBef>
                <a:spcPts val="0"/>
              </a:spcBef>
            </a:pPr>
            <a:r>
              <a:rPr lang="tr-TR" sz="4000" dirty="0" smtClean="0"/>
              <a:t>02   MÜRACAAT </a:t>
            </a:r>
          </a:p>
          <a:p>
            <a:pPr>
              <a:spcBef>
                <a:spcPts val="0"/>
              </a:spcBef>
            </a:pPr>
            <a:r>
              <a:rPr lang="tr-TR" sz="4000" dirty="0" smtClean="0"/>
              <a:t>03   KOMİSYON TEŞKİLİ VE TEBLİGAT </a:t>
            </a:r>
          </a:p>
          <a:p>
            <a:pPr>
              <a:spcBef>
                <a:spcPts val="0"/>
              </a:spcBef>
            </a:pPr>
            <a:r>
              <a:rPr lang="tr-TR" sz="4000" dirty="0" smtClean="0"/>
              <a:t>04   SINAV </a:t>
            </a:r>
          </a:p>
          <a:p>
            <a:pPr>
              <a:spcBef>
                <a:spcPts val="0"/>
              </a:spcBef>
            </a:pPr>
            <a:r>
              <a:rPr lang="tr-TR" sz="4000" dirty="0" smtClean="0"/>
              <a:t>05   BELGELENDİRME </a:t>
            </a:r>
          </a:p>
          <a:p>
            <a:pPr>
              <a:spcBef>
                <a:spcPts val="0"/>
              </a:spcBef>
            </a:pPr>
            <a:r>
              <a:rPr lang="tr-TR" sz="4000" dirty="0" smtClean="0"/>
              <a:t>99   DİĞER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116610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38675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4000" b="1" dirty="0" smtClean="0">
                <a:solidFill>
                  <a:srgbClr val="FF0000"/>
                </a:solidFill>
              </a:rPr>
              <a:t>265    KUR’AN-I KERİM YARIŞMALARI    </a:t>
            </a:r>
          </a:p>
          <a:p>
            <a:pPr>
              <a:spcBef>
                <a:spcPts val="0"/>
              </a:spcBef>
            </a:pPr>
            <a:r>
              <a:rPr lang="tr-TR" sz="4000" b="1" dirty="0" smtClean="0">
                <a:solidFill>
                  <a:srgbClr val="FF0000"/>
                </a:solidFill>
              </a:rPr>
              <a:t>A   KUR’AN-I KERİM’İ GÜZEL OKUMA YARIŞMASI     </a:t>
            </a:r>
          </a:p>
          <a:p>
            <a:pPr>
              <a:spcBef>
                <a:spcPts val="0"/>
              </a:spcBef>
            </a:pPr>
            <a:r>
              <a:rPr lang="tr-TR" sz="4000" dirty="0" smtClean="0"/>
              <a:t>01  İLAN - DUYURU </a:t>
            </a:r>
          </a:p>
          <a:p>
            <a:pPr>
              <a:spcBef>
                <a:spcPts val="0"/>
              </a:spcBef>
            </a:pPr>
            <a:r>
              <a:rPr lang="tr-TR" sz="4000" dirty="0" smtClean="0"/>
              <a:t>02  KOMİSYON TEŞKİLİ VE TEBLİGAT </a:t>
            </a:r>
          </a:p>
          <a:p>
            <a:pPr>
              <a:spcBef>
                <a:spcPts val="0"/>
              </a:spcBef>
            </a:pPr>
            <a:r>
              <a:rPr lang="tr-TR" sz="4000" dirty="0" smtClean="0"/>
              <a:t>03  BELGELENDİRME - ÖDÜL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4009212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577960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p:txBody>
      </p:sp>
      <p:sp>
        <p:nvSpPr>
          <p:cNvPr id="4" name="İçerik Yer Tutucusu 2"/>
          <p:cNvSpPr txBox="1">
            <a:spLocks/>
          </p:cNvSpPr>
          <p:nvPr/>
        </p:nvSpPr>
        <p:spPr>
          <a:xfrm>
            <a:off x="467544" y="1628800"/>
            <a:ext cx="8229600" cy="452596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smtClean="0">
                <a:solidFill>
                  <a:srgbClr val="FF0000"/>
                </a:solidFill>
              </a:rPr>
              <a:t>265    KUR’AN-I KERİM YARIŞMALARI</a:t>
            </a:r>
          </a:p>
          <a:p>
            <a:pPr>
              <a:spcBef>
                <a:spcPts val="0"/>
              </a:spcBef>
            </a:pPr>
            <a:r>
              <a:rPr lang="tr-TR" sz="4000" b="1" dirty="0" smtClean="0">
                <a:solidFill>
                  <a:srgbClr val="FF0000"/>
                </a:solidFill>
              </a:rPr>
              <a:t>B   HAFIZLIK YARIŞMASI</a:t>
            </a:r>
          </a:p>
          <a:p>
            <a:pPr>
              <a:spcBef>
                <a:spcPts val="0"/>
              </a:spcBef>
            </a:pPr>
            <a:r>
              <a:rPr lang="tr-TR" sz="4000" dirty="0" smtClean="0"/>
              <a:t>01  İLAN - DUYURU</a:t>
            </a:r>
          </a:p>
          <a:p>
            <a:pPr>
              <a:spcBef>
                <a:spcPts val="0"/>
              </a:spcBef>
            </a:pPr>
            <a:r>
              <a:rPr lang="tr-TR" sz="4000" dirty="0" smtClean="0"/>
              <a:t>02  KOMİSYON TEŞKİLİ VE TEBLİGAT </a:t>
            </a:r>
          </a:p>
          <a:p>
            <a:pPr>
              <a:spcBef>
                <a:spcPts val="0"/>
              </a:spcBef>
            </a:pPr>
            <a:r>
              <a:rPr lang="tr-TR" sz="4000" dirty="0" smtClean="0"/>
              <a:t>03  BELGELENDİRME - ÖDÜL</a:t>
            </a:r>
          </a:p>
          <a:p>
            <a:pPr>
              <a:spcBef>
                <a:spcPts val="0"/>
              </a:spcBef>
            </a:pPr>
            <a:r>
              <a:rPr lang="tr-TR" sz="4000" dirty="0" smtClean="0"/>
              <a:t>99   DİĞER</a:t>
            </a:r>
            <a:endParaRPr lang="tr-TR" sz="4000" dirty="0"/>
          </a:p>
        </p:txBody>
      </p:sp>
      <p:sp>
        <p:nvSpPr>
          <p:cNvPr id="5"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18185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noAutofit/>
          </a:bodyPr>
          <a:lstStyle/>
          <a:p>
            <a:r>
              <a:rPr lang="tr-TR" b="1" dirty="0" smtClean="0">
                <a:solidFill>
                  <a:srgbClr val="FF0000"/>
                </a:solidFill>
              </a:rPr>
              <a:t>DOSYA: </a:t>
            </a:r>
            <a:r>
              <a:rPr lang="tr-TR" dirty="0" smtClean="0"/>
              <a:t>AYNI KONUYU İHTİVA EDEN YAZILAR GRUBUDUR.  </a:t>
            </a:r>
          </a:p>
          <a:p>
            <a:r>
              <a:rPr lang="tr-TR" b="1" dirty="0" smtClean="0">
                <a:solidFill>
                  <a:srgbClr val="FF0000"/>
                </a:solidFill>
              </a:rPr>
              <a:t>TÜMLEŞİK DOSYA: </a:t>
            </a:r>
            <a:r>
              <a:rPr lang="tr-TR" dirty="0" smtClean="0"/>
              <a:t>HER BİR İŞLEM İÇİN AÇILAN VE İŞLEMLE İLGİLİ TÜM BELGELERİN BİR ARADA TUTULDUĞU DOSYAYI İFADE EDER. TÜMLEŞİK DOSYALAR BİR İŞLEM, KİŞİ YA DA PROJE İLE İLGİLİ OLABİLİR (PERSONEL DOSYALARI, DAVA DOSYALARI, PROJE DOSYALARI VB.).  </a:t>
            </a: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282183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55444705"/>
              </p:ext>
            </p:extLst>
          </p:nvPr>
        </p:nvGraphicFramePr>
        <p:xfrm>
          <a:off x="3967112" y="404666"/>
          <a:ext cx="2189064" cy="6068939"/>
        </p:xfrm>
        <a:graphic>
          <a:graphicData uri="http://schemas.openxmlformats.org/drawingml/2006/table">
            <a:tbl>
              <a:tblPr/>
              <a:tblGrid>
                <a:gridCol w="211128"/>
                <a:gridCol w="1766808"/>
                <a:gridCol w="211128"/>
              </a:tblGrid>
              <a:tr h="1337453">
                <a:tc gridSpan="3">
                  <a:txBody>
                    <a:bodyPr/>
                    <a:lstStyle/>
                    <a:p>
                      <a:pPr algn="l" fontAlgn="b"/>
                      <a:r>
                        <a:rPr lang="tr-TR" sz="1200" b="1" i="0" u="none" strike="noStrike" dirty="0">
                          <a:effectLst/>
                          <a:latin typeface="Arial Tur"/>
                        </a:rPr>
                        <a:t> </a:t>
                      </a:r>
                      <a:endParaRPr lang="tr-TR" sz="6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a:p>
                  </a:txBody>
                  <a:tcPr/>
                </a:tc>
                <a:tc hMerge="1">
                  <a:txBody>
                    <a:bodyPr/>
                    <a:lstStyle/>
                    <a:p>
                      <a:endParaRPr lang="tr-TR"/>
                    </a:p>
                  </a:txBody>
                  <a:tcPr/>
                </a:tc>
              </a:tr>
              <a:tr h="338206">
                <a:tc gridSpan="3">
                  <a:txBody>
                    <a:bodyPr/>
                    <a:lstStyle/>
                    <a:p>
                      <a:pPr algn="ctr" fontAlgn="ctr"/>
                      <a:r>
                        <a:rPr lang="tr-TR" sz="500" b="1" i="0" u="none" strike="noStrike" dirty="0">
                          <a:solidFill>
                            <a:srgbClr val="FFFFFF"/>
                          </a:solidFill>
                          <a:effectLst/>
                          <a:latin typeface="Arial Tur"/>
                        </a:rPr>
                        <a:t>T.C. </a:t>
                      </a:r>
                      <a:endParaRPr lang="tr-TR" sz="500" b="1" i="0" u="none" strike="noStrike" dirty="0" smtClean="0">
                        <a:solidFill>
                          <a:srgbClr val="FFFFFF"/>
                        </a:solidFill>
                        <a:effectLst/>
                        <a:latin typeface="Arial Tur"/>
                      </a:endParaRPr>
                    </a:p>
                    <a:p>
                      <a:pPr algn="ctr" fontAlgn="ctr"/>
                      <a:r>
                        <a:rPr lang="tr-TR" sz="500" b="1" i="0" u="none" strike="noStrike" dirty="0" smtClean="0">
                          <a:solidFill>
                            <a:srgbClr val="FFFFFF"/>
                          </a:solidFill>
                          <a:effectLst/>
                          <a:latin typeface="Arial Tur"/>
                        </a:rPr>
                        <a:t> </a:t>
                      </a:r>
                      <a:r>
                        <a:rPr lang="tr-TR" sz="500" b="1" i="0" u="none" strike="noStrike" dirty="0">
                          <a:solidFill>
                            <a:srgbClr val="FFFFFF"/>
                          </a:solidFill>
                          <a:effectLst/>
                          <a:latin typeface="Arial Tur"/>
                        </a:rPr>
                        <a:t>YILDIRIM </a:t>
                      </a:r>
                      <a:r>
                        <a:rPr lang="tr-TR" sz="500" b="1" i="0" u="none" strike="noStrike" dirty="0" smtClean="0">
                          <a:solidFill>
                            <a:srgbClr val="FFFFFF"/>
                          </a:solidFill>
                          <a:effectLst/>
                          <a:latin typeface="Arial Tur"/>
                        </a:rPr>
                        <a:t>MÜFTÜLÜĞÜ                                                                                                                                Yeşil Mahalle Kur’an Kursu</a:t>
                      </a:r>
                      <a:endParaRPr lang="tr-TR" sz="500" b="1" i="0" u="none" strike="noStrike" dirty="0">
                        <a:solidFill>
                          <a:srgbClr val="FFFFFF"/>
                        </a:solidFill>
                        <a:effectLst/>
                        <a:latin typeface="Arial Tur"/>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99699">
                <a:tc>
                  <a:txBody>
                    <a:bodyPr/>
                    <a:lstStyle/>
                    <a:p>
                      <a:pPr algn="ctr" fontAlgn="b"/>
                      <a:r>
                        <a:rPr lang="tr-TR" sz="1000" b="1" i="0" u="none" strike="noStrike">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200" b="1" i="0" u="none" strike="noStrike" dirty="0" smtClean="0">
                          <a:effectLst/>
                          <a:latin typeface="Arial Tur"/>
                        </a:rPr>
                        <a:t>70601027</a:t>
                      </a:r>
                      <a:endParaRPr lang="tr-TR" sz="1200" b="1" i="0" u="none" strike="noStrike" dirty="0">
                        <a:effectLst/>
                        <a:latin typeface="Arial Tur"/>
                      </a:endParaRPr>
                    </a:p>
                  </a:txBody>
                  <a:tcPr marL="0" marR="0" marT="0" marB="0" anchor="ctr">
                    <a:lnL>
                      <a:noFill/>
                    </a:lnL>
                    <a:lnR>
                      <a:noFill/>
                    </a:lnR>
                    <a:lnT>
                      <a:noFill/>
                    </a:lnT>
                    <a:lnB>
                      <a:noFill/>
                    </a:lnB>
                    <a:solidFill>
                      <a:srgbClr val="FFFFFF"/>
                    </a:solidFill>
                  </a:tcPr>
                </a:tc>
                <a:tc>
                  <a:txBody>
                    <a:bodyPr/>
                    <a:lstStyle/>
                    <a:p>
                      <a:pPr algn="l" fontAlgn="b"/>
                      <a:r>
                        <a:rPr lang="tr-TR" sz="10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4794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251</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rowSpan="5">
                  <a:txBody>
                    <a:bodyPr/>
                    <a:lstStyle/>
                    <a:p>
                      <a:pPr algn="l" fontAlgn="b"/>
                      <a:r>
                        <a:rPr lang="tr-TR" sz="1200" b="1" i="0" u="none" strike="noStrike" dirty="0" smtClean="0">
                          <a:effectLst/>
                          <a:latin typeface="Arial Tur"/>
                        </a:rPr>
                        <a:t>01   Bina Tahsisi    </a:t>
                      </a:r>
                    </a:p>
                    <a:p>
                      <a:pPr algn="l" fontAlgn="b"/>
                      <a:r>
                        <a:rPr lang="tr-TR" sz="1200" b="1" i="0" u="none" strike="noStrike" dirty="0" smtClean="0">
                          <a:effectLst/>
                          <a:latin typeface="Arial Tur"/>
                        </a:rPr>
                        <a:t>02   Eğitim ve Öğretime           </a:t>
                      </a:r>
                    </a:p>
                    <a:p>
                      <a:pPr algn="l" fontAlgn="b"/>
                      <a:r>
                        <a:rPr lang="tr-TR" sz="1200" b="1" i="0" u="none" strike="noStrike" dirty="0" smtClean="0">
                          <a:effectLst/>
                          <a:latin typeface="Arial Tur"/>
                        </a:rPr>
                        <a:t>Açılış    </a:t>
                      </a:r>
                    </a:p>
                    <a:p>
                      <a:pPr algn="l" fontAlgn="b"/>
                      <a:r>
                        <a:rPr lang="tr-TR" sz="1200" b="1" i="0" u="none" strike="noStrike" dirty="0" smtClean="0">
                          <a:effectLst/>
                          <a:latin typeface="Arial Tur"/>
                        </a:rPr>
                        <a:t>03   Eğitim ve Öğretime Ara Verme    </a:t>
                      </a:r>
                    </a:p>
                    <a:p>
                      <a:pPr algn="l" fontAlgn="b"/>
                      <a:r>
                        <a:rPr lang="tr-TR" sz="1200" b="1" i="0" u="none" strike="noStrike" dirty="0" smtClean="0">
                          <a:effectLst/>
                          <a:latin typeface="Arial Tur"/>
                        </a:rPr>
                        <a:t>04   Eğitim ve Öğretime Kapatılması    </a:t>
                      </a:r>
                    </a:p>
                    <a:p>
                      <a:pPr algn="l" fontAlgn="b"/>
                      <a:r>
                        <a:rPr lang="tr-TR" sz="1200" b="1" i="0" u="none" strike="noStrike" dirty="0" smtClean="0">
                          <a:effectLst/>
                          <a:latin typeface="Arial Tur"/>
                        </a:rPr>
                        <a:t>99   Diğer </a:t>
                      </a:r>
                    </a:p>
                  </a:txBody>
                  <a:tcPr marL="0" marR="0" marT="0" marB="0">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68953">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801626">
                <a:tc>
                  <a:txBody>
                    <a:bodyPr/>
                    <a:lstStyle/>
                    <a:p>
                      <a:pPr algn="l" fontAlgn="b"/>
                      <a:r>
                        <a:rPr lang="tr-TR" sz="1000" b="1" i="0" u="none" strike="noStrike">
                          <a:solidFill>
                            <a:srgbClr val="FFFFFF"/>
                          </a:solidFill>
                          <a:effectLst/>
                          <a:latin typeface="Times New Roman"/>
                        </a:rPr>
                        <a:t> </a:t>
                      </a:r>
                    </a:p>
                  </a:txBody>
                  <a:tcPr marL="0" marR="0" marT="0" marB="0" vert="vert27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vMerge="1">
                  <a:txBody>
                    <a:bodyPr/>
                    <a:lstStyle/>
                    <a:p>
                      <a:endParaRPr lang="tr-TR"/>
                    </a:p>
                  </a:txBody>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84325">
                <a:tc>
                  <a:txBody>
                    <a:bodyPr/>
                    <a:lstStyle/>
                    <a:p>
                      <a:pPr algn="ctr" fontAlgn="b"/>
                      <a:r>
                        <a:rPr lang="tr-TR" sz="1000" b="1" i="0" u="none" strike="noStrike">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600" b="1" i="0" u="none" strike="noStrike" dirty="0" smtClean="0">
                          <a:effectLst/>
                          <a:latin typeface="Arial Tur"/>
                        </a:rPr>
                        <a:t>2018</a:t>
                      </a:r>
                      <a:endParaRPr lang="tr-TR" sz="1600" b="1" i="0" u="none" strike="noStrike" dirty="0">
                        <a:effectLst/>
                        <a:latin typeface="Arial Tur"/>
                      </a:endParaRPr>
                    </a:p>
                  </a:txBody>
                  <a:tcPr marL="0" marR="0" marT="0" marB="0" anchor="ctr">
                    <a:lnL>
                      <a:noFill/>
                    </a:lnL>
                    <a:lnR>
                      <a:noFill/>
                    </a:lnR>
                    <a:lnT>
                      <a:noFill/>
                    </a:lnT>
                    <a:lnB>
                      <a:noFill/>
                    </a:lnB>
                  </a:tcPr>
                </a:tc>
                <a:tc>
                  <a:txBody>
                    <a:bodyPr/>
                    <a:lstStyle/>
                    <a:p>
                      <a:pPr algn="ctr" fontAlgn="b"/>
                      <a:r>
                        <a:rPr lang="tr-TR" sz="10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9677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5" name="100 Resim" descr="haber_128738363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548679"/>
            <a:ext cx="1346076" cy="122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1556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txBox="1">
            <a:spLocks noGrp="1"/>
          </p:cNvSpPr>
          <p:nvPr>
            <p:ph idx="1"/>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smtClean="0">
                <a:solidFill>
                  <a:srgbClr val="FF0000"/>
                </a:solidFill>
              </a:rPr>
              <a:t>918   ÇALIŞAN SAĞLIĞI VE GÜVENLİĞİ</a:t>
            </a:r>
          </a:p>
          <a:p>
            <a:pPr marL="0" indent="0">
              <a:spcBef>
                <a:spcPts val="0"/>
              </a:spcBef>
              <a:buNone/>
            </a:pPr>
            <a:endParaRPr lang="tr-TR" sz="4000" b="1" dirty="0" smtClean="0">
              <a:solidFill>
                <a:srgbClr val="FF0000"/>
              </a:solidFill>
            </a:endParaRPr>
          </a:p>
          <a:p>
            <a:pPr>
              <a:spcBef>
                <a:spcPts val="0"/>
              </a:spcBef>
            </a:pPr>
            <a:r>
              <a:rPr lang="tr-TR" sz="4000" dirty="0" smtClean="0"/>
              <a:t>01  İŞ SAĞLIĞI VE GÜVENLİĞİ</a:t>
            </a:r>
          </a:p>
          <a:p>
            <a:pPr>
              <a:spcBef>
                <a:spcPts val="0"/>
              </a:spcBef>
            </a:pPr>
            <a:r>
              <a:rPr lang="tr-TR" sz="4000" dirty="0" smtClean="0"/>
              <a:t>99   DİĞER</a:t>
            </a:r>
            <a:endParaRPr lang="tr-TR" sz="4000" dirty="0"/>
          </a:p>
        </p:txBody>
      </p:sp>
    </p:spTree>
    <p:extLst>
      <p:ext uri="{BB962C8B-B14F-4D97-AF65-F5344CB8AC3E}">
        <p14:creationId xmlns:p14="http://schemas.microsoft.com/office/powerpoint/2010/main" val="2770647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pic>
        <p:nvPicPr>
          <p:cNvPr id="440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946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txBox="1">
            <a:spLocks noGrp="1"/>
          </p:cNvSpPr>
          <p:nvPr>
            <p:ph idx="1"/>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spcBef>
                <a:spcPts val="0"/>
              </a:spcBef>
            </a:pPr>
            <a:r>
              <a:rPr lang="tr-TR" sz="4000" b="1" dirty="0">
                <a:solidFill>
                  <a:srgbClr val="FF0000"/>
                </a:solidFill>
              </a:rPr>
              <a:t>952    Afet ve Acil Durum Yönetimi</a:t>
            </a:r>
            <a:endParaRPr lang="tr-TR" sz="4000" b="1" dirty="0" smtClean="0">
              <a:solidFill>
                <a:srgbClr val="FF0000"/>
              </a:solidFill>
            </a:endParaRPr>
          </a:p>
          <a:p>
            <a:pPr>
              <a:spcBef>
                <a:spcPts val="0"/>
              </a:spcBef>
            </a:pPr>
            <a:r>
              <a:rPr lang="tr-TR" sz="4000" dirty="0"/>
              <a:t>01 Planlama ve </a:t>
            </a:r>
            <a:r>
              <a:rPr lang="tr-TR" sz="4000" dirty="0" smtClean="0"/>
              <a:t>Risk</a:t>
            </a:r>
          </a:p>
          <a:p>
            <a:pPr>
              <a:spcBef>
                <a:spcPts val="0"/>
              </a:spcBef>
            </a:pPr>
            <a:r>
              <a:rPr lang="tr-TR" sz="4000" dirty="0"/>
              <a:t>02 Afet ve Acil Durum </a:t>
            </a:r>
          </a:p>
          <a:p>
            <a:pPr>
              <a:spcBef>
                <a:spcPts val="0"/>
              </a:spcBef>
            </a:pPr>
            <a:r>
              <a:rPr lang="tr-TR" sz="4000" dirty="0" smtClean="0"/>
              <a:t>99   DİĞER</a:t>
            </a:r>
            <a:endParaRPr lang="tr-TR" sz="4000" dirty="0"/>
          </a:p>
        </p:txBody>
      </p:sp>
    </p:spTree>
    <p:extLst>
      <p:ext uri="{BB962C8B-B14F-4D97-AF65-F5344CB8AC3E}">
        <p14:creationId xmlns:p14="http://schemas.microsoft.com/office/powerpoint/2010/main" val="1177098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pic>
        <p:nvPicPr>
          <p:cNvPr id="450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10917" y="1600200"/>
            <a:ext cx="132216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9019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NOT1: </a:t>
            </a:r>
          </a:p>
          <a:p>
            <a:r>
              <a:rPr lang="tr-TR" sz="4400" dirty="0" smtClean="0"/>
              <a:t>YAZILAR, YUKARIDAKİ KONULARA GÖRE YAZILACAK VE GELEN GİDEN YAZILAR VE EVRAKLAR BU DOSYALARDA MUHAFAZA EDİLECEKTİR.</a:t>
            </a:r>
            <a:endParaRPr lang="tr-TR" sz="4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4273987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680520"/>
          </a:xfrm>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NOT2: </a:t>
            </a:r>
          </a:p>
          <a:p>
            <a:r>
              <a:rPr lang="tr-TR" sz="4000" dirty="0" smtClean="0"/>
              <a:t>YÖNETİCİLER HARİÇ KUR’AN KURSU ÖĞRETİCİLERİ MÜFTÜLÜĞE YAZI YAZMAYACAKLAR. YAZILAR DİLEKÇE ŞEKLİNDE DEĞİL, YAZIŞMA KURALLARINDA GÖSTERİLDİĞİ ŞEKİLDE YAZILACAKTIR.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3366969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NOT3:</a:t>
            </a:r>
            <a:r>
              <a:rPr lang="tr-TR" b="1" dirty="0" smtClean="0"/>
              <a:t> </a:t>
            </a:r>
          </a:p>
          <a:p>
            <a:r>
              <a:rPr lang="tr-TR" sz="4000" dirty="0" smtClean="0"/>
              <a:t>HER KONU İÇİN AYRI BİR DOSYA AÇILACAK VE DOSYALAR KONULARINA GÖRE KLASÖRLERDE MUHAFAZA EDİLECEKTİR.</a:t>
            </a:r>
          </a:p>
          <a:p>
            <a:r>
              <a:rPr lang="tr-TR" sz="4000" dirty="0" smtClean="0"/>
              <a:t>GELEN-GİDEN EVRAK KAYDI MUHAKKAK OLACAKTIR.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31801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
        <p:nvSpPr>
          <p:cNvPr id="5"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tr-TR" b="1" dirty="0" smtClean="0">
                <a:solidFill>
                  <a:srgbClr val="FF0000"/>
                </a:solidFill>
              </a:rPr>
              <a:t>NOT4:</a:t>
            </a:r>
            <a:r>
              <a:rPr lang="tr-TR" b="1" dirty="0" smtClean="0"/>
              <a:t> </a:t>
            </a:r>
            <a:endParaRPr lang="tr-TR" b="1" dirty="0" smtClean="0"/>
          </a:p>
          <a:p>
            <a:r>
              <a:rPr lang="tr-TR" sz="4000" dirty="0" smtClean="0"/>
              <a:t>MÜFTÜLÜK MAKAMINA YAZILAN DİLEKÇE VEYA YAZILARDA KURS İSMİNİN DOĞRU YAZILMASI. (DİBBYS) DE OLDUĞU GİBİ.</a:t>
            </a:r>
            <a:endParaRPr lang="tr-TR" sz="4000" dirty="0"/>
          </a:p>
        </p:txBody>
      </p:sp>
    </p:spTree>
    <p:extLst>
      <p:ext uri="{BB962C8B-B14F-4D97-AF65-F5344CB8AC3E}">
        <p14:creationId xmlns:p14="http://schemas.microsoft.com/office/powerpoint/2010/main" val="2427200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997152"/>
          </a:xfrm>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2400" b="1" dirty="0">
                <a:solidFill>
                  <a:srgbClr val="FF0000"/>
                </a:solidFill>
              </a:rPr>
              <a:t>C GRUBU KUR’AN KURSLARINDA BULUNDURULMASI GEREKENLER</a:t>
            </a:r>
            <a:endParaRPr lang="tr-TR" sz="2400" dirty="0">
              <a:solidFill>
                <a:srgbClr val="FF0000"/>
              </a:solidFill>
            </a:endParaRPr>
          </a:p>
          <a:p>
            <a:pPr lvl="0">
              <a:spcBef>
                <a:spcPts val="0"/>
              </a:spcBef>
            </a:pPr>
            <a:r>
              <a:rPr lang="tr-TR" sz="2400" dirty="0" smtClean="0"/>
              <a:t>KUR’AN KURSU AÇILIŞ ONAYI</a:t>
            </a:r>
          </a:p>
          <a:p>
            <a:pPr lvl="0">
              <a:spcBef>
                <a:spcPts val="0"/>
              </a:spcBef>
            </a:pPr>
            <a:r>
              <a:rPr lang="tr-TR" sz="2400" dirty="0" smtClean="0"/>
              <a:t>KUR’AN KURSU ÖĞRETİCİSİ  “PERSONEL HAREKETLERİ ONAYI” </a:t>
            </a:r>
          </a:p>
          <a:p>
            <a:pPr lvl="0">
              <a:spcBef>
                <a:spcPts val="0"/>
              </a:spcBef>
            </a:pPr>
            <a:r>
              <a:rPr lang="tr-TR" sz="2400" dirty="0" smtClean="0"/>
              <a:t>SINIF AÇMA TALEP FORMU (EK9)</a:t>
            </a:r>
          </a:p>
          <a:p>
            <a:pPr lvl="0">
              <a:spcBef>
                <a:spcPts val="0"/>
              </a:spcBef>
            </a:pPr>
            <a:r>
              <a:rPr lang="tr-TR" sz="2400" dirty="0" smtClean="0"/>
              <a:t>YÖNETİCİ GÖREVLENDİRME ONAYI</a:t>
            </a:r>
          </a:p>
          <a:p>
            <a:pPr lvl="0">
              <a:spcBef>
                <a:spcPts val="0"/>
              </a:spcBef>
            </a:pPr>
            <a:r>
              <a:rPr lang="tr-TR" sz="2400" dirty="0" smtClean="0"/>
              <a:t>HAFTALIK DERS PROGRAMI ÇİZELGESİ </a:t>
            </a:r>
          </a:p>
          <a:p>
            <a:pPr lvl="0">
              <a:spcBef>
                <a:spcPts val="0"/>
              </a:spcBef>
            </a:pPr>
            <a:r>
              <a:rPr lang="tr-TR" sz="2400" dirty="0" smtClean="0"/>
              <a:t>DERS PLANLARI</a:t>
            </a:r>
          </a:p>
          <a:p>
            <a:pPr lvl="0">
              <a:spcBef>
                <a:spcPts val="0"/>
              </a:spcBef>
            </a:pPr>
            <a:r>
              <a:rPr lang="tr-TR" sz="2400" dirty="0" smtClean="0"/>
              <a:t>DERS DEFTERİ (TEMEL ÖĞRETİM, EK ÖĞRETİM)</a:t>
            </a:r>
          </a:p>
          <a:p>
            <a:pPr lvl="0">
              <a:spcBef>
                <a:spcPts val="0"/>
              </a:spcBef>
            </a:pPr>
            <a:r>
              <a:rPr lang="tr-TR" sz="2400" dirty="0" smtClean="0"/>
              <a:t>SİCİL DEFTERİ</a:t>
            </a:r>
          </a:p>
          <a:p>
            <a:pPr lvl="0">
              <a:spcBef>
                <a:spcPts val="0"/>
              </a:spcBef>
            </a:pPr>
            <a:r>
              <a:rPr lang="tr-TR" sz="2400" dirty="0" smtClean="0"/>
              <a:t>TEFTİŞ VE DENETİM DEFTERİ</a:t>
            </a:r>
          </a:p>
          <a:p>
            <a:pPr lvl="0">
              <a:spcBef>
                <a:spcPts val="0"/>
              </a:spcBef>
            </a:pPr>
            <a:r>
              <a:rPr lang="tr-TR" sz="2400" dirty="0" smtClean="0"/>
              <a:t>GELEN-GİDEN EVRAK DEFTERİ</a:t>
            </a:r>
          </a:p>
          <a:p>
            <a:pPr lvl="0">
              <a:spcBef>
                <a:spcPts val="0"/>
              </a:spcBef>
            </a:pPr>
            <a:r>
              <a:rPr lang="tr-TR" sz="2400" dirty="0" smtClean="0"/>
              <a:t>TEBERRÜKAT EŞYA DEFTERİ</a:t>
            </a:r>
            <a:endParaRPr lang="tr-TR" sz="2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p14="http://schemas.microsoft.com/office/powerpoint/2010/main" val="388761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09120"/>
          </a:xfrm>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tr-TR" sz="4000" b="1" dirty="0" smtClean="0">
                <a:solidFill>
                  <a:srgbClr val="FF0000"/>
                </a:solidFill>
              </a:rPr>
              <a:t>DOSYA PLANI: </a:t>
            </a:r>
            <a:r>
              <a:rPr lang="tr-TR" sz="4000" dirty="0" smtClean="0"/>
              <a:t>KURUM VE KURULUŞLARIN İŞ VE İŞLEMLERİ SONUCUNDA TEŞEKKÜL EDEN BELGELERİN, SİSTEMLİ BİR ŞEKİLDE DOSYALANMASINI SAĞLAMAK ÜZERE ÖNCEDEN HAZIRLANMIŞ KONU VE KONU NUMARALARI ENVANTERİDİR.</a:t>
            </a:r>
            <a:endParaRPr lang="tr-TR" sz="40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3496869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0912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tr-TR" b="1" dirty="0">
                <a:solidFill>
                  <a:srgbClr val="FF0000"/>
                </a:solidFill>
              </a:rPr>
              <a:t>D GRUBU KUR’AN KURSLARINDA BULUNDURULMASI GEREKENLER</a:t>
            </a:r>
          </a:p>
          <a:p>
            <a:pPr lvl="0"/>
            <a:r>
              <a:rPr lang="tr-TR" dirty="0" smtClean="0"/>
              <a:t>D GRUBU KUR’AN KURSU AÇILIŞ ONAYI</a:t>
            </a:r>
          </a:p>
          <a:p>
            <a:pPr lvl="0"/>
            <a:r>
              <a:rPr lang="tr-TR" dirty="0" smtClean="0"/>
              <a:t>GEÇİCİ KUR’AN KURSU ÖĞRETİCİSİ GÖREVLENDİRME ONAYI</a:t>
            </a:r>
          </a:p>
          <a:p>
            <a:pPr lvl="0"/>
            <a:r>
              <a:rPr lang="tr-TR" dirty="0" smtClean="0"/>
              <a:t>SINIF AÇMA TALEP FORMU (EK-9)</a:t>
            </a:r>
          </a:p>
          <a:p>
            <a:pPr lvl="0"/>
            <a:r>
              <a:rPr lang="tr-TR" dirty="0" smtClean="0"/>
              <a:t>ÖĞRENCİ VE YOKLAMA DERS DEFTERİ </a:t>
            </a:r>
          </a:p>
          <a:p>
            <a:pPr lvl="0"/>
            <a:r>
              <a:rPr lang="tr-TR" dirty="0" smtClean="0"/>
              <a:t>(TEMEL ÖĞRETİM, EK ÖĞRETİM)</a:t>
            </a:r>
          </a:p>
          <a:p>
            <a:pPr lvl="0"/>
            <a:r>
              <a:rPr lang="tr-TR" dirty="0" smtClean="0"/>
              <a:t>DÖNEMLİK DERS PLANLARI </a:t>
            </a:r>
          </a:p>
          <a:p>
            <a:pPr lvl="0"/>
            <a:r>
              <a:rPr lang="tr-TR" dirty="0" smtClean="0"/>
              <a:t>MÜFTÜLÜKÇE GÖNDERİLEN YAZILAR</a:t>
            </a: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p14="http://schemas.microsoft.com/office/powerpoint/2010/main" val="287408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tr-TR" sz="4400" b="1" dirty="0">
                <a:solidFill>
                  <a:srgbClr val="FF0000"/>
                </a:solidFill>
              </a:rPr>
              <a:t>KUR’AN KURSU DENETİMLERİNDE DİKKAT EDİLMESİ GEREKEN HUSUSLAR</a:t>
            </a:r>
            <a:endParaRPr lang="tr-TR" sz="4400" dirty="0">
              <a:solidFill>
                <a:srgbClr val="FF0000"/>
              </a:solidFill>
            </a:endParaRPr>
          </a:p>
          <a:p>
            <a:pPr lvl="0"/>
            <a:r>
              <a:rPr lang="tr-TR" sz="4000" dirty="0" smtClean="0"/>
              <a:t>KURSLARDA SINIF MEVCUDU YETERLİ Mİ ?</a:t>
            </a:r>
          </a:p>
          <a:p>
            <a:pPr lvl="0"/>
            <a:r>
              <a:rPr lang="tr-TR" sz="4000" dirty="0" smtClean="0"/>
              <a:t>DERS PLANI HAZIRLANMIŞ MI ? </a:t>
            </a:r>
          </a:p>
          <a:p>
            <a:pPr lvl="0"/>
            <a:r>
              <a:rPr lang="tr-TR" sz="4000" dirty="0" smtClean="0"/>
              <a:t>HER ÖĞRETİCİDE MEVCUT MU ?</a:t>
            </a:r>
          </a:p>
          <a:p>
            <a:pPr lvl="0"/>
            <a:r>
              <a:rPr lang="tr-TR" sz="4000" dirty="0" smtClean="0"/>
              <a:t>DERSLER GÜNLÜK DERS PLANINA GÖRE GÜNLÜK OLARAK DEFTERE YAZILMIŞ MI?</a:t>
            </a:r>
          </a:p>
          <a:p>
            <a:pPr lvl="0"/>
            <a:r>
              <a:rPr lang="tr-TR" sz="4000" dirty="0" smtClean="0"/>
              <a:t>GÜNLÜK YOKLAMA YAPILMIŞ MI, ÖĞRENCİLERİN DEVAMSIZLIKLARI TAKİP EDİLİYOR MU ?</a:t>
            </a:r>
          </a:p>
          <a:p>
            <a:pPr lvl="0"/>
            <a:r>
              <a:rPr lang="tr-TR" sz="4000" dirty="0" smtClean="0"/>
              <a:t>ÖĞRENCİLERİN SİCİL DEFTERİNE KAYDI YAPILMIŞ MI?</a:t>
            </a:r>
          </a:p>
          <a:p>
            <a:pPr lvl="0"/>
            <a:r>
              <a:rPr lang="tr-TR" sz="4000" dirty="0" smtClean="0"/>
              <a:t>MÜFTÜLÜKTEN GELEN YAZILAR VE ÖĞRENCİ DİLEKÇELERİNİN GELEN EVRAK DEFTERİNE KAYDI YAPILMIŞ MI?</a:t>
            </a:r>
          </a:p>
          <a:p>
            <a:pPr lvl="0"/>
            <a:r>
              <a:rPr lang="tr-TR" sz="4000" dirty="0" smtClean="0"/>
              <a:t>KURSUN GENEL TEMİZLİĞİ, TERTİP VE DÜZENİ NASIL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a:t>KUR’AN KURSLARI DENETİMİNDE DİKKAT EDİLECEK HUSUSLAR</a:t>
            </a:r>
            <a:endParaRPr lang="tr-TR" dirty="0"/>
          </a:p>
        </p:txBody>
      </p:sp>
    </p:spTree>
    <p:extLst>
      <p:ext uri="{BB962C8B-B14F-4D97-AF65-F5344CB8AC3E}">
        <p14:creationId xmlns:p14="http://schemas.microsoft.com/office/powerpoint/2010/main" val="133450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281339"/>
          </a:xfrm>
        </p:spPr>
        <p:style>
          <a:lnRef idx="1">
            <a:schemeClr val="accent1"/>
          </a:lnRef>
          <a:fillRef idx="2">
            <a:schemeClr val="accent1"/>
          </a:fillRef>
          <a:effectRef idx="1">
            <a:schemeClr val="accent1"/>
          </a:effectRef>
          <a:fontRef idx="minor">
            <a:schemeClr val="dk1"/>
          </a:fontRef>
        </p:style>
        <p:txBody>
          <a:bodyPr/>
          <a:lstStyle/>
          <a:p>
            <a:endParaRPr lang="tr-TR" b="1" dirty="0" smtClean="0">
              <a:solidFill>
                <a:srgbClr val="FF0000"/>
              </a:solidFill>
            </a:endParaRPr>
          </a:p>
          <a:p>
            <a:endParaRPr lang="tr-TR" b="1" dirty="0">
              <a:solidFill>
                <a:srgbClr val="FF0000"/>
              </a:solidFill>
            </a:endParaRPr>
          </a:p>
          <a:p>
            <a:endParaRPr lang="tr-TR" b="1" dirty="0" smtClean="0">
              <a:solidFill>
                <a:srgbClr val="FF0000"/>
              </a:solidFill>
            </a:endParaRPr>
          </a:p>
          <a:p>
            <a:pPr algn="ctr"/>
            <a:r>
              <a:rPr lang="tr-TR" b="1" dirty="0" smtClean="0">
                <a:solidFill>
                  <a:srgbClr val="FF0000"/>
                </a:solidFill>
              </a:rPr>
              <a:t>250    </a:t>
            </a:r>
            <a:r>
              <a:rPr lang="tr-TR" b="1" dirty="0">
                <a:solidFill>
                  <a:srgbClr val="FF0000"/>
                </a:solidFill>
              </a:rPr>
              <a:t>DİN EĞİTİMİ VE YAYIN İŞLERİ (GENEL)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234642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endParaRPr lang="tr-TR" sz="3600" b="1" dirty="0" smtClean="0">
              <a:solidFill>
                <a:srgbClr val="FF0000"/>
              </a:solidFill>
            </a:endParaRPr>
          </a:p>
          <a:p>
            <a:pPr>
              <a:spcBef>
                <a:spcPts val="0"/>
              </a:spcBef>
            </a:pPr>
            <a:r>
              <a:rPr lang="tr-TR" sz="3600" b="1" dirty="0" smtClean="0">
                <a:solidFill>
                  <a:srgbClr val="FF0000"/>
                </a:solidFill>
              </a:rPr>
              <a:t>251    KUR’AN KURSLARI</a:t>
            </a:r>
          </a:p>
          <a:p>
            <a:pPr>
              <a:spcBef>
                <a:spcPts val="0"/>
              </a:spcBef>
            </a:pPr>
            <a:r>
              <a:rPr lang="tr-TR" sz="3600" dirty="0" smtClean="0"/>
              <a:t>01   BİNA TAHSİSİ    </a:t>
            </a:r>
          </a:p>
          <a:p>
            <a:pPr>
              <a:spcBef>
                <a:spcPts val="0"/>
              </a:spcBef>
            </a:pPr>
            <a:r>
              <a:rPr lang="tr-TR" sz="3600" dirty="0" smtClean="0"/>
              <a:t>02   EĞİTİM VE ÖĞRETİME AÇILIŞ    </a:t>
            </a:r>
          </a:p>
          <a:p>
            <a:pPr>
              <a:spcBef>
                <a:spcPts val="0"/>
              </a:spcBef>
            </a:pPr>
            <a:r>
              <a:rPr lang="tr-TR" sz="3600" dirty="0" smtClean="0"/>
              <a:t>03   EĞİTİM VE ÖĞRETİME ARA VERME    </a:t>
            </a:r>
          </a:p>
          <a:p>
            <a:pPr>
              <a:spcBef>
                <a:spcPts val="0"/>
              </a:spcBef>
            </a:pPr>
            <a:r>
              <a:rPr lang="tr-TR" sz="3600" dirty="0" smtClean="0"/>
              <a:t>04   EĞİTİM VE ÖĞRETİME KAPATILMASI    </a:t>
            </a:r>
          </a:p>
          <a:p>
            <a:pPr>
              <a:spcBef>
                <a:spcPts val="0"/>
              </a:spcBef>
            </a:pPr>
            <a:r>
              <a:rPr lang="tr-TR" sz="3600" dirty="0" smtClean="0"/>
              <a:t>99   DİĞER </a:t>
            </a:r>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324520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100848746"/>
              </p:ext>
            </p:extLst>
          </p:nvPr>
        </p:nvGraphicFramePr>
        <p:xfrm>
          <a:off x="4002819" y="1569356"/>
          <a:ext cx="1742344" cy="4545283"/>
        </p:xfrm>
        <a:graphic>
          <a:graphicData uri="http://schemas.openxmlformats.org/drawingml/2006/table">
            <a:tbl>
              <a:tblPr/>
              <a:tblGrid>
                <a:gridCol w="168043"/>
                <a:gridCol w="1406258"/>
                <a:gridCol w="168043"/>
              </a:tblGrid>
              <a:tr h="1010588">
                <a:tc gridSpan="2">
                  <a:txBody>
                    <a:bodyPr/>
                    <a:lstStyle/>
                    <a:p>
                      <a:pPr algn="l" fontAlgn="b"/>
                      <a:r>
                        <a:rPr lang="tr-TR" sz="1100" b="1" i="0" u="none" strike="noStrike">
                          <a:effectLst/>
                          <a:latin typeface="Arial Tur"/>
                        </a:rPr>
                        <a:t> </a:t>
                      </a:r>
                      <a:endParaRPr lang="tr-TR" sz="600" b="0" i="0" u="none" strike="noStrike">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16365C"/>
                    </a:solidFill>
                  </a:tcPr>
                </a:tc>
                <a:tc hMerge="1">
                  <a:txBody>
                    <a:bodyPr/>
                    <a:lstStyle/>
                    <a:p>
                      <a:endParaRPr lang="tr-TR"/>
                    </a:p>
                  </a:txBody>
                  <a:tcPr/>
                </a:tc>
                <a:tc>
                  <a:txBody>
                    <a:bodyPr/>
                    <a:lstStyle/>
                    <a:p>
                      <a:pPr algn="ctr" fontAlgn="ctr"/>
                      <a:r>
                        <a:rPr lang="tr-TR" sz="1100" b="1" i="0" u="none" strike="noStrike">
                          <a:effectLst/>
                          <a:latin typeface="Arial Tur"/>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16365C"/>
                    </a:solidFill>
                  </a:tcPr>
                </a:tc>
              </a:tr>
              <a:tr h="255551">
                <a:tc gridSpan="3">
                  <a:txBody>
                    <a:bodyPr/>
                    <a:lstStyle/>
                    <a:p>
                      <a:pPr algn="ctr" fontAlgn="ctr"/>
                      <a:r>
                        <a:rPr lang="tr-TR" sz="400" b="1" i="0" u="none" strike="noStrike">
                          <a:solidFill>
                            <a:srgbClr val="FFFFFF"/>
                          </a:solidFill>
                          <a:effectLst/>
                          <a:latin typeface="Arial Tur"/>
                        </a:rPr>
                        <a:t>                          T.C.                                         YILDIRIM MÜFTÜLÜĞÜ             Arabayatağı Çınarlı Kur'an Kursu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16365C"/>
                    </a:solidFill>
                  </a:tcPr>
                </a:tc>
                <a:tc hMerge="1">
                  <a:txBody>
                    <a:bodyPr/>
                    <a:lstStyle/>
                    <a:p>
                      <a:endParaRPr lang="tr-TR"/>
                    </a:p>
                  </a:txBody>
                  <a:tcPr/>
                </a:tc>
                <a:tc hMerge="1">
                  <a:txBody>
                    <a:bodyPr/>
                    <a:lstStyle/>
                    <a:p>
                      <a:endParaRPr lang="tr-TR"/>
                    </a:p>
                  </a:txBody>
                  <a:tcPr/>
                </a:tc>
              </a:tr>
              <a:tr h="302015">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200" b="1" i="0" u="none" strike="noStrike">
                          <a:effectLst/>
                          <a:latin typeface="Arial Tur"/>
                        </a:rPr>
                        <a:t>70601027</a:t>
                      </a:r>
                    </a:p>
                  </a:txBody>
                  <a:tcPr marL="0" marR="0" marT="0" marB="0" anchor="ctr">
                    <a:lnL>
                      <a:noFill/>
                    </a:lnL>
                    <a:lnR>
                      <a:noFill/>
                    </a:lnR>
                    <a:lnT>
                      <a:noFill/>
                    </a:lnT>
                    <a:lnB>
                      <a:noFill/>
                    </a:lnB>
                    <a:solidFill>
                      <a:srgbClr val="FFFFFF"/>
                    </a:solidFill>
                  </a:tcPr>
                </a:tc>
                <a:tc>
                  <a:txBody>
                    <a:bodyPr/>
                    <a:lstStyle/>
                    <a:p>
                      <a:pPr algn="ctr" fontAlgn="b"/>
                      <a:r>
                        <a:rPr lang="tr-TR" sz="12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62908">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1700" b="1" i="0" u="none" strike="noStrike">
                          <a:effectLst/>
                          <a:latin typeface="Arial Tur"/>
                        </a:rPr>
                        <a:t>251</a:t>
                      </a:r>
                    </a:p>
                  </a:txBody>
                  <a:tcPr marL="0" marR="0" marT="0" marB="0" anchor="ctr">
                    <a:lnL>
                      <a:noFill/>
                    </a:lnL>
                    <a:lnR>
                      <a:noFill/>
                    </a:lnR>
                    <a:lnT>
                      <a:noFill/>
                    </a:lnT>
                    <a:lnB>
                      <a:noFill/>
                    </a:lnB>
                  </a:tcPr>
                </a:tc>
                <a:tc>
                  <a:txBody>
                    <a:bodyPr/>
                    <a:lstStyle/>
                    <a:p>
                      <a:pPr algn="l" fontAlgn="b"/>
                      <a:r>
                        <a:rPr lang="tr-TR" sz="17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1" i="0" u="none" strike="noStrike">
                          <a:solidFill>
                            <a:srgbClr val="000000"/>
                          </a:solidFill>
                          <a:effectLst/>
                          <a:latin typeface="Calibri"/>
                        </a:rPr>
                        <a:t>Kur’an Kursları</a:t>
                      </a: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01   Bina Tahsisi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278783">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02   Eğitim ve Öğretime Açılış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90296">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03   Eğitim ve Öğretime Ara Verme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90296">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rtl="0" fontAlgn="ctr"/>
                      <a:r>
                        <a:rPr lang="tr-TR" sz="900" b="0" i="0" u="none" strike="noStrike">
                          <a:effectLst/>
                          <a:latin typeface="Arial"/>
                        </a:rPr>
                        <a:t>•</a:t>
                      </a:r>
                      <a:r>
                        <a:rPr lang="tr-TR" sz="900" b="0" i="0" u="none" strike="noStrike">
                          <a:solidFill>
                            <a:srgbClr val="000000"/>
                          </a:solidFill>
                          <a:effectLst/>
                          <a:latin typeface="Calibri"/>
                        </a:rPr>
                        <a:t>04   Eğitim ve Öğretime Kapatılması    </a:t>
                      </a:r>
                      <a:endParaRPr lang="tr-TR" sz="900" b="0" i="0" u="none" strike="noStrike">
                        <a:effectLst/>
                        <a:latin typeface="Arial"/>
                      </a:endParaRPr>
                    </a:p>
                  </a:txBody>
                  <a:tcPr marL="69696" marR="0" marT="0" marB="0" anchor="ctr">
                    <a:lnL>
                      <a:noFill/>
                    </a:lnL>
                    <a:lnR>
                      <a:noFill/>
                    </a:lnR>
                    <a:lnT>
                      <a:noFill/>
                    </a:lnT>
                    <a:lnB>
                      <a:noFill/>
                    </a:lnB>
                  </a:tcPr>
                </a:tc>
                <a:tc>
                  <a:txBody>
                    <a:bodyPr/>
                    <a:lstStyle/>
                    <a:p>
                      <a:pPr algn="l" fontAlgn="b"/>
                      <a:r>
                        <a:rPr lang="tr-TR" sz="1000" b="1" i="0" u="none" strike="noStrike">
                          <a:solidFill>
                            <a:srgbClr val="FFFFFF"/>
                          </a:solidFill>
                          <a:effectLst/>
                          <a:latin typeface="Times New Roman"/>
                        </a:rPr>
                        <a:t> </a:t>
                      </a:r>
                    </a:p>
                  </a:txBody>
                  <a:tcPr marL="0" marR="0" marT="0" marB="0" vert="vert27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a:noFill/>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334539">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16365C"/>
                    </a:solidFill>
                  </a:tcPr>
                </a:tc>
                <a:tc>
                  <a:txBody>
                    <a:bodyPr/>
                    <a:lstStyle/>
                    <a:p>
                      <a:pPr algn="ctr" fontAlgn="ctr"/>
                      <a:r>
                        <a:rPr lang="tr-TR" sz="2200" b="1" i="0" u="none" strike="noStrike">
                          <a:effectLst/>
                          <a:latin typeface="Arial Tur"/>
                        </a:rPr>
                        <a:t>2018</a:t>
                      </a:r>
                    </a:p>
                  </a:txBody>
                  <a:tcPr marL="0" marR="0" marT="0" marB="0" anchor="ctr">
                    <a:lnL>
                      <a:noFill/>
                    </a:lnL>
                    <a:lnR>
                      <a:noFill/>
                    </a:lnR>
                    <a:lnT>
                      <a:noFill/>
                    </a:lnT>
                    <a:lnB>
                      <a:noFill/>
                    </a:lnB>
                  </a:tcPr>
                </a:tc>
                <a:tc>
                  <a:txBody>
                    <a:bodyPr/>
                    <a:lstStyle/>
                    <a:p>
                      <a:pPr algn="l" fontAlgn="b"/>
                      <a:r>
                        <a:rPr lang="tr-TR" sz="2200" b="1" i="0" u="none" strike="noStrike">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16365C"/>
                    </a:solidFill>
                  </a:tcPr>
                </a:tc>
              </a:tr>
              <a:tr h="148684">
                <a:tc>
                  <a:txBody>
                    <a:bodyPr/>
                    <a:lstStyle/>
                    <a:p>
                      <a:pPr algn="l" fontAlgn="b"/>
                      <a:r>
                        <a:rPr lang="tr-TR" sz="1000" b="1" i="0" u="none" strike="noStrike">
                          <a:solidFill>
                            <a:srgbClr val="FFFFFF"/>
                          </a:solidFill>
                          <a:effectLst/>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a:solidFill>
                            <a:srgbClr val="FFFFFF"/>
                          </a:solidFill>
                          <a:effectLst/>
                          <a:latin typeface="Times New Roman"/>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tr-TR" sz="1000" b="1" i="0" u="none" strike="noStrike" dirty="0">
                          <a:solidFill>
                            <a:srgbClr val="FFFFFF"/>
                          </a:solidFill>
                          <a:effectLst/>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16365C"/>
                    </a:solidFill>
                  </a:tcPr>
                </a:tc>
              </a:tr>
            </a:tbl>
          </a:graphicData>
        </a:graphic>
      </p:graphicFrame>
      <p:pic>
        <p:nvPicPr>
          <p:cNvPr id="5" name="100 Resim" descr="haber_128738363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35438" y="1684338"/>
            <a:ext cx="160972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5664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spcBef>
                <a:spcPts val="0"/>
              </a:spcBef>
            </a:pPr>
            <a:r>
              <a:rPr lang="tr-TR" sz="4400" b="1" dirty="0" smtClean="0">
                <a:solidFill>
                  <a:srgbClr val="FF0000"/>
                </a:solidFill>
              </a:rPr>
              <a:t>252    KUR’AN KURSU ÖĞRETİCİ İŞLEMLERİ </a:t>
            </a:r>
          </a:p>
          <a:p>
            <a:pPr>
              <a:spcBef>
                <a:spcPts val="0"/>
              </a:spcBef>
            </a:pPr>
            <a:r>
              <a:rPr lang="tr-TR" sz="4400" dirty="0" smtClean="0"/>
              <a:t>01   KADROLU ÖĞRETİCİ İŞLEMLERİ    </a:t>
            </a:r>
          </a:p>
          <a:p>
            <a:pPr>
              <a:spcBef>
                <a:spcPts val="0"/>
              </a:spcBef>
            </a:pPr>
            <a:r>
              <a:rPr lang="tr-TR" sz="4400" dirty="0" smtClean="0"/>
              <a:t>02   GEÇİCİ ÖĞRETİCİ İŞLEMLERİ    </a:t>
            </a:r>
          </a:p>
          <a:p>
            <a:pPr>
              <a:spcBef>
                <a:spcPts val="0"/>
              </a:spcBef>
            </a:pPr>
            <a:r>
              <a:rPr lang="tr-TR" sz="4400" dirty="0" smtClean="0"/>
              <a:t>03   SÖZLEŞMELİ ÖĞRETİCİ    </a:t>
            </a:r>
          </a:p>
          <a:p>
            <a:pPr>
              <a:spcBef>
                <a:spcPts val="0"/>
              </a:spcBef>
            </a:pPr>
            <a:r>
              <a:rPr lang="tr-TR" sz="4400" dirty="0" smtClean="0"/>
              <a:t>99   DİĞER</a:t>
            </a:r>
            <a:endParaRPr lang="tr-TR" sz="4400"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256236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pic>
        <p:nvPicPr>
          <p:cNvPr id="378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3928" y="1484784"/>
            <a:ext cx="1678096" cy="5168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818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853136"/>
          </a:xfrm>
        </p:spPr>
        <p:style>
          <a:lnRef idx="1">
            <a:schemeClr val="accent1"/>
          </a:lnRef>
          <a:fillRef idx="2">
            <a:schemeClr val="accent1"/>
          </a:fillRef>
          <a:effectRef idx="1">
            <a:schemeClr val="accent1"/>
          </a:effectRef>
          <a:fontRef idx="minor">
            <a:schemeClr val="dk1"/>
          </a:fontRef>
        </p:style>
        <p:txBody>
          <a:bodyPr>
            <a:normAutofit/>
          </a:bodyPr>
          <a:lstStyle/>
          <a:p>
            <a:pPr>
              <a:spcBef>
                <a:spcPts val="0"/>
              </a:spcBef>
            </a:pPr>
            <a:r>
              <a:rPr lang="tr-TR" b="1" dirty="0" smtClean="0">
                <a:solidFill>
                  <a:srgbClr val="FF0000"/>
                </a:solidFill>
              </a:rPr>
              <a:t>253    KUR’AN KURSU ÖĞRENCİ İŞLEMLERİ </a:t>
            </a:r>
          </a:p>
          <a:p>
            <a:pPr>
              <a:spcBef>
                <a:spcPts val="0"/>
              </a:spcBef>
            </a:pPr>
            <a:r>
              <a:rPr lang="tr-TR" dirty="0" smtClean="0"/>
              <a:t>01   KAYIT  </a:t>
            </a:r>
          </a:p>
          <a:p>
            <a:pPr>
              <a:spcBef>
                <a:spcPts val="0"/>
              </a:spcBef>
            </a:pPr>
            <a:r>
              <a:rPr lang="tr-TR" dirty="0" smtClean="0"/>
              <a:t>02   DİSİPLİN    </a:t>
            </a:r>
          </a:p>
          <a:p>
            <a:pPr>
              <a:spcBef>
                <a:spcPts val="0"/>
              </a:spcBef>
            </a:pPr>
            <a:r>
              <a:rPr lang="tr-TR" dirty="0" smtClean="0"/>
              <a:t>03   KAYIT SİLME    </a:t>
            </a:r>
          </a:p>
          <a:p>
            <a:pPr>
              <a:spcBef>
                <a:spcPts val="0"/>
              </a:spcBef>
            </a:pPr>
            <a:r>
              <a:rPr lang="tr-TR" dirty="0" smtClean="0"/>
              <a:t>04   NAKİL    </a:t>
            </a:r>
          </a:p>
          <a:p>
            <a:pPr>
              <a:spcBef>
                <a:spcPts val="0"/>
              </a:spcBef>
            </a:pPr>
            <a:r>
              <a:rPr lang="tr-TR" dirty="0" smtClean="0"/>
              <a:t>05   SINAV    </a:t>
            </a:r>
          </a:p>
          <a:p>
            <a:pPr>
              <a:spcBef>
                <a:spcPts val="0"/>
              </a:spcBef>
            </a:pPr>
            <a:r>
              <a:rPr lang="tr-TR" dirty="0" smtClean="0"/>
              <a:t>06   BELGE    </a:t>
            </a:r>
          </a:p>
          <a:p>
            <a:pPr>
              <a:spcBef>
                <a:spcPts val="0"/>
              </a:spcBef>
            </a:pPr>
            <a:r>
              <a:rPr lang="tr-TR" dirty="0" smtClean="0"/>
              <a:t>07   DEĞERLENDİRME    </a:t>
            </a:r>
          </a:p>
          <a:p>
            <a:pPr>
              <a:spcBef>
                <a:spcPts val="0"/>
              </a:spcBef>
            </a:pPr>
            <a:r>
              <a:rPr lang="tr-TR" dirty="0" smtClean="0"/>
              <a:t>99   DİĞER </a:t>
            </a:r>
          </a:p>
          <a:p>
            <a:pPr marL="0" indent="0">
              <a:buNone/>
            </a:pPr>
            <a:endParaRPr lang="tr-TR" dirty="0"/>
          </a:p>
        </p:txBody>
      </p:sp>
      <p:sp>
        <p:nvSpPr>
          <p:cNvPr id="4" name="Başlık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dirty="0"/>
              <a:t>DİYANET İŞLERİ BAŞKANLIĞI DOSYALAMA YÖNERGESİ (1)</a:t>
            </a:r>
          </a:p>
        </p:txBody>
      </p:sp>
    </p:spTree>
    <p:extLst>
      <p:ext uri="{BB962C8B-B14F-4D97-AF65-F5344CB8AC3E}">
        <p14:creationId xmlns:p14="http://schemas.microsoft.com/office/powerpoint/2010/main" val="255138193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885</Words>
  <Application>Microsoft Office PowerPoint</Application>
  <PresentationFormat>Ekran Gösterisi (4:3)</PresentationFormat>
  <Paragraphs>222</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PowerPoint Sunusu</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PowerPoint Sunusu</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DİYANET İŞLERİ BAŞKANLIĞI DOSYALAMA YÖNERGESİ (1)</vt:lpstr>
      <vt:lpstr>KUR’AN KURSLARI DENETİMİNDE DİKKAT EDİLECEK HUSUSLAR</vt:lpstr>
      <vt:lpstr>KUR’AN KURSLARI DENETİMİNDE DİKKAT EDİLECEK HUSUSLAR</vt:lpstr>
      <vt:lpstr>KUR’AN KURSLARI DENETİMİNDE DİKKAT EDİLECEK HUSUSLAR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DİYANET İŞLERİ BAŞKANLIĞI DOSYALAMA YÖNERGESİ (1)</dc:title>
  <dc:creator>i5</dc:creator>
  <cp:lastModifiedBy>i5</cp:lastModifiedBy>
  <cp:revision>13</cp:revision>
  <dcterms:created xsi:type="dcterms:W3CDTF">2018-01-09T10:36:35Z</dcterms:created>
  <dcterms:modified xsi:type="dcterms:W3CDTF">2018-02-14T07:39:18Z</dcterms:modified>
</cp:coreProperties>
</file>