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11.02.2011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11.02.2011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11.02.2011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11.02.2011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11.02.2011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11.02.2011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11.02.2011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11.02.2011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11.02.2011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11.02.2011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0CE0CF6-367B-4B23-A0CE-943544C12342}" type="datetimeFigureOut">
              <a:rPr lang="tr-TR" smtClean="0"/>
              <a:pPr/>
              <a:t>11.02.2011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CE0CF6-367B-4B23-A0CE-943544C12342}" type="datetimeFigureOut">
              <a:rPr lang="tr-TR" smtClean="0"/>
              <a:pPr/>
              <a:t>11.02.2011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572560" cy="442915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                </a:t>
            </a:r>
            <a:br>
              <a:rPr lang="tr-TR" dirty="0" smtClean="0"/>
            </a:br>
            <a:r>
              <a:rPr lang="tr-TR" smtClean="0"/>
              <a:t/>
            </a:r>
            <a:br>
              <a:rPr lang="tr-TR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8000" dirty="0" err="1" smtClean="0"/>
              <a:t>Yaygin</a:t>
            </a:r>
            <a:r>
              <a:rPr lang="tr-TR" sz="8000" dirty="0" smtClean="0"/>
              <a:t>     hatalar</a:t>
            </a:r>
            <a:endParaRPr lang="tr-TR" sz="8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00034" y="3786190"/>
            <a:ext cx="8458200" cy="91440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 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NOT: Kalın sesli harfler (</a:t>
            </a:r>
            <a:r>
              <a:rPr lang="ar-SA" dirty="0" smtClean="0"/>
              <a:t>خص ضغط قظ</a:t>
            </a:r>
            <a:r>
              <a:rPr lang="tr-TR" dirty="0" smtClean="0"/>
              <a:t>) esre hareke ile okunduklarında, </a:t>
            </a:r>
          </a:p>
          <a:p>
            <a:pPr>
              <a:buNone/>
            </a:pPr>
            <a:r>
              <a:rPr lang="tr-TR" smtClean="0"/>
              <a:t>   İnce </a:t>
            </a:r>
            <a:r>
              <a:rPr lang="tr-TR" dirty="0" smtClean="0"/>
              <a:t>sesli harfler ise ötre hareke ile okunduklarında hataya fazlaca maruz kalırlar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829708" cy="4973778"/>
          </a:xfrm>
        </p:spPr>
        <p:txBody>
          <a:bodyPr>
            <a:noAutofit/>
          </a:bodyPr>
          <a:lstStyle/>
          <a:p>
            <a:r>
              <a:rPr lang="tr-TR" sz="4400" dirty="0" smtClean="0"/>
              <a:t>1-Kıraatte okuyuş usullerinin ölçülerini dikkate almama</a:t>
            </a:r>
          </a:p>
          <a:p>
            <a:endParaRPr lang="tr-TR" sz="4400" dirty="0" smtClean="0"/>
          </a:p>
          <a:p>
            <a:r>
              <a:rPr lang="tr-TR" sz="4400" dirty="0" smtClean="0"/>
              <a:t>2-Vakıf,</a:t>
            </a:r>
            <a:r>
              <a:rPr lang="tr-TR" sz="4400" dirty="0" err="1" smtClean="0"/>
              <a:t>vasl</a:t>
            </a:r>
            <a:r>
              <a:rPr lang="tr-TR" sz="4400" dirty="0" smtClean="0"/>
              <a:t> ,</a:t>
            </a:r>
            <a:r>
              <a:rPr lang="tr-TR" sz="4400" dirty="0" err="1" smtClean="0"/>
              <a:t>ibtida</a:t>
            </a:r>
            <a:r>
              <a:rPr lang="tr-TR" sz="4400" dirty="0" smtClean="0"/>
              <a:t> kurallarına dikkat etmeme</a:t>
            </a:r>
          </a:p>
          <a:p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579439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sz="4400" dirty="0" smtClean="0"/>
              <a:t>  </a:t>
            </a:r>
          </a:p>
          <a:p>
            <a:pPr>
              <a:buNone/>
            </a:pPr>
            <a:endParaRPr lang="tr-TR" sz="4400" dirty="0" smtClean="0"/>
          </a:p>
          <a:p>
            <a:r>
              <a:rPr lang="tr-TR" sz="4400" dirty="0" smtClean="0"/>
              <a:t>  </a:t>
            </a:r>
            <a:r>
              <a:rPr lang="tr-TR" sz="4400" dirty="0" smtClean="0"/>
              <a:t>3-Ses </a:t>
            </a:r>
            <a:r>
              <a:rPr lang="tr-TR" sz="4400" dirty="0" smtClean="0"/>
              <a:t>bakımından birbirine benzeyen   </a:t>
            </a:r>
          </a:p>
          <a:p>
            <a:pPr>
              <a:buNone/>
            </a:pPr>
            <a:r>
              <a:rPr lang="tr-TR" sz="4400" dirty="0" smtClean="0"/>
              <a:t>        harfleri aynı okuma</a:t>
            </a:r>
          </a:p>
          <a:p>
            <a:pPr>
              <a:buNone/>
            </a:pPr>
            <a:endParaRPr lang="tr-TR" sz="4400" dirty="0" smtClean="0"/>
          </a:p>
          <a:p>
            <a:pPr>
              <a:buNone/>
            </a:pPr>
            <a:r>
              <a:rPr lang="tr-TR" sz="4400" dirty="0" smtClean="0"/>
              <a:t>      (</a:t>
            </a:r>
            <a:r>
              <a:rPr lang="ar-SA" sz="4400" dirty="0" smtClean="0"/>
              <a:t>ا-ع</a:t>
            </a:r>
            <a:r>
              <a:rPr lang="tr-TR" sz="4400" dirty="0" smtClean="0"/>
              <a:t>)       (</a:t>
            </a:r>
            <a:r>
              <a:rPr lang="ar-SA" sz="4400" dirty="0" smtClean="0"/>
              <a:t>ح-خ-هه</a:t>
            </a:r>
            <a:r>
              <a:rPr lang="tr-TR" sz="4400" dirty="0" smtClean="0"/>
              <a:t>)</a:t>
            </a:r>
            <a:r>
              <a:rPr lang="ar-SA" sz="4400" dirty="0" smtClean="0"/>
              <a:t> </a:t>
            </a:r>
            <a:r>
              <a:rPr lang="tr-TR" sz="4400" dirty="0" smtClean="0"/>
              <a:t>     (</a:t>
            </a:r>
            <a:r>
              <a:rPr lang="ar-SA" sz="4400" dirty="0" smtClean="0"/>
              <a:t>ث-ذ-ظ-ض</a:t>
            </a:r>
            <a:r>
              <a:rPr lang="tr-TR" sz="4400" dirty="0" smtClean="0"/>
              <a:t>) </a:t>
            </a:r>
          </a:p>
          <a:p>
            <a:endParaRPr lang="tr-TR" sz="4400" dirty="0" smtClean="0"/>
          </a:p>
          <a:p>
            <a:pPr>
              <a:buNone/>
            </a:pPr>
            <a:r>
              <a:rPr lang="tr-TR" sz="4400" dirty="0" smtClean="0"/>
              <a:t>      (</a:t>
            </a:r>
            <a:r>
              <a:rPr lang="ar-SA" sz="4400" dirty="0" smtClean="0"/>
              <a:t>ز-ذ-ظ</a:t>
            </a:r>
            <a:r>
              <a:rPr lang="tr-TR" sz="4400" dirty="0" smtClean="0"/>
              <a:t>)   (</a:t>
            </a:r>
            <a:r>
              <a:rPr lang="ar-SA" sz="4400" dirty="0" smtClean="0"/>
              <a:t>ث-س-ص</a:t>
            </a:r>
            <a:r>
              <a:rPr lang="tr-TR" sz="4400" dirty="0" smtClean="0"/>
              <a:t>)     (  </a:t>
            </a:r>
            <a:r>
              <a:rPr lang="ar-SA" sz="4400" dirty="0" smtClean="0"/>
              <a:t>ت-د-ط</a:t>
            </a:r>
            <a:r>
              <a:rPr lang="tr-TR" sz="4400" dirty="0" smtClean="0"/>
              <a:t>    )  </a:t>
            </a:r>
            <a:r>
              <a:rPr lang="ar-SA" sz="4400" dirty="0" smtClean="0"/>
              <a:t>      </a:t>
            </a:r>
            <a:endParaRPr lang="tr-TR" sz="4400" dirty="0" smtClean="0"/>
          </a:p>
          <a:p>
            <a:pPr>
              <a:buNone/>
            </a:pPr>
            <a:r>
              <a:rPr lang="tr-TR" sz="4400" dirty="0" smtClean="0"/>
              <a:t>                               </a:t>
            </a:r>
            <a:r>
              <a:rPr lang="ar-SA" sz="4400" dirty="0" smtClean="0"/>
              <a:t>     </a:t>
            </a:r>
            <a:endParaRPr lang="tr-TR" sz="4400" dirty="0" smtClean="0"/>
          </a:p>
          <a:p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4400" dirty="0" smtClean="0"/>
              <a:t>4- Kalın ve İnce sesli harfleri ayırt etmeme</a:t>
            </a:r>
          </a:p>
          <a:p>
            <a:pPr>
              <a:buNone/>
            </a:pPr>
            <a:r>
              <a:rPr lang="tr-TR" sz="4400" dirty="0" smtClean="0"/>
              <a:t> </a:t>
            </a:r>
          </a:p>
          <a:p>
            <a:pPr>
              <a:buNone/>
            </a:pPr>
            <a:r>
              <a:rPr lang="tr-TR" sz="4400" dirty="0" smtClean="0"/>
              <a:t>(İstila ,</a:t>
            </a:r>
            <a:r>
              <a:rPr lang="tr-TR" sz="4400" dirty="0" err="1" smtClean="0"/>
              <a:t>istifale</a:t>
            </a:r>
            <a:r>
              <a:rPr lang="tr-TR" sz="4400" dirty="0" smtClean="0"/>
              <a:t> sıfatları)</a:t>
            </a:r>
          </a:p>
          <a:p>
            <a:endParaRPr lang="tr-TR" sz="4400" dirty="0" smtClean="0"/>
          </a:p>
          <a:p>
            <a:pPr>
              <a:buNone/>
            </a:pPr>
            <a:r>
              <a:rPr lang="tr-TR" sz="4400" b="1" dirty="0" smtClean="0"/>
              <a:t>             </a:t>
            </a:r>
            <a:r>
              <a:rPr lang="ar-SA" sz="4400" b="1" dirty="0" smtClean="0"/>
              <a:t>خص ضغط قظ</a:t>
            </a:r>
            <a:r>
              <a:rPr lang="tr-TR" sz="4400" b="1" dirty="0" smtClean="0"/>
              <a:t> </a:t>
            </a: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4400" dirty="0" smtClean="0"/>
              <a:t>5-</a:t>
            </a:r>
            <a:r>
              <a:rPr lang="tr-TR" sz="4400" dirty="0" err="1" smtClean="0"/>
              <a:t>Ra</a:t>
            </a:r>
            <a:r>
              <a:rPr lang="tr-TR" sz="4400" dirty="0" smtClean="0"/>
              <a:t> harfinin ince ve kalın    </a:t>
            </a:r>
          </a:p>
          <a:p>
            <a:pPr>
              <a:buNone/>
            </a:pPr>
            <a:r>
              <a:rPr lang="tr-TR" sz="4400" dirty="0" smtClean="0"/>
              <a:t>       okuma kurallarını        </a:t>
            </a:r>
          </a:p>
          <a:p>
            <a:pPr>
              <a:buNone/>
            </a:pPr>
            <a:r>
              <a:rPr lang="tr-TR" sz="4400" dirty="0" smtClean="0"/>
              <a:t>                   uygulamama</a:t>
            </a: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6  </a:t>
            </a:r>
            <a:r>
              <a:rPr lang="tr-TR" sz="4400" dirty="0" err="1" smtClean="0"/>
              <a:t>Cezimli</a:t>
            </a:r>
            <a:r>
              <a:rPr lang="tr-TR" sz="4400" dirty="0" smtClean="0"/>
              <a:t> harf oynatma </a:t>
            </a:r>
          </a:p>
          <a:p>
            <a:pPr>
              <a:buNone/>
            </a:pPr>
            <a:r>
              <a:rPr lang="tr-TR" sz="4400" dirty="0" smtClean="0"/>
              <a:t> (  </a:t>
            </a:r>
            <a:r>
              <a:rPr lang="tr-TR" sz="4400" dirty="0" err="1" smtClean="0"/>
              <a:t>Kalkale</a:t>
            </a:r>
            <a:r>
              <a:rPr lang="tr-TR" sz="4400" dirty="0" smtClean="0"/>
              <a:t> harflerinin dışında ki sakin harfleri </a:t>
            </a:r>
            <a:r>
              <a:rPr lang="tr-TR" sz="4400" dirty="0" err="1" smtClean="0"/>
              <a:t>kalkalesiz</a:t>
            </a:r>
            <a:r>
              <a:rPr lang="tr-TR" sz="4400" dirty="0" smtClean="0"/>
              <a:t> okuyamama)</a:t>
            </a:r>
          </a:p>
          <a:p>
            <a:endParaRPr lang="tr-TR" sz="4400" dirty="0" smtClean="0"/>
          </a:p>
          <a:p>
            <a:pPr>
              <a:buNone/>
            </a:pPr>
            <a:r>
              <a:rPr lang="tr-TR" sz="4400" dirty="0" smtClean="0"/>
              <a:t> (</a:t>
            </a:r>
            <a:r>
              <a:rPr lang="tr-TR" sz="4400" dirty="0" err="1" smtClean="0"/>
              <a:t>Rihvet</a:t>
            </a:r>
            <a:r>
              <a:rPr lang="tr-TR" sz="4400" dirty="0" smtClean="0"/>
              <a:t>,şiddet sıfatları)</a:t>
            </a:r>
          </a:p>
          <a:p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7-İnce ve kalın sesli harfler arasında ses transferi yapma</a:t>
            </a:r>
          </a:p>
          <a:p>
            <a:pPr>
              <a:buNone/>
            </a:pPr>
            <a:r>
              <a:rPr lang="tr-TR" sz="4400" dirty="0" smtClean="0"/>
              <a:t> </a:t>
            </a:r>
          </a:p>
          <a:p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686800" cy="4554551"/>
          </a:xfrm>
        </p:spPr>
        <p:txBody>
          <a:bodyPr>
            <a:normAutofit/>
          </a:bodyPr>
          <a:lstStyle/>
          <a:p>
            <a:r>
              <a:rPr lang="tr-TR" sz="4400" dirty="0" smtClean="0"/>
              <a:t>8- </a:t>
            </a:r>
            <a:r>
              <a:rPr lang="tr-TR" sz="4400" dirty="0" err="1" smtClean="0"/>
              <a:t>Gunneli</a:t>
            </a:r>
            <a:r>
              <a:rPr lang="tr-TR" sz="4400" dirty="0" smtClean="0"/>
              <a:t> </a:t>
            </a:r>
            <a:r>
              <a:rPr lang="tr-TR" sz="4400" dirty="0" err="1" smtClean="0"/>
              <a:t>idğamları</a:t>
            </a:r>
            <a:r>
              <a:rPr lang="tr-TR" sz="4400" dirty="0" smtClean="0"/>
              <a:t> </a:t>
            </a:r>
            <a:r>
              <a:rPr lang="tr-TR" sz="4400" dirty="0" err="1" smtClean="0"/>
              <a:t>gunnesiz</a:t>
            </a:r>
            <a:r>
              <a:rPr lang="tr-TR" sz="4400" dirty="0" smtClean="0"/>
              <a:t> </a:t>
            </a:r>
            <a:r>
              <a:rPr lang="tr-TR" sz="4400" dirty="0" err="1" smtClean="0"/>
              <a:t>idğamlardan</a:t>
            </a:r>
            <a:r>
              <a:rPr lang="tr-TR" sz="4400" dirty="0" smtClean="0"/>
              <a:t> ayırmama,</a:t>
            </a:r>
          </a:p>
          <a:p>
            <a:r>
              <a:rPr lang="tr-TR" sz="4400" dirty="0" smtClean="0"/>
              <a:t>şeddeli mim ve </a:t>
            </a:r>
            <a:r>
              <a:rPr lang="tr-TR" sz="4400" dirty="0" err="1" smtClean="0"/>
              <a:t>nun</a:t>
            </a:r>
            <a:r>
              <a:rPr lang="tr-TR" sz="4400" dirty="0" smtClean="0"/>
              <a:t> </a:t>
            </a:r>
            <a:r>
              <a:rPr lang="tr-TR" sz="4400" dirty="0" err="1" smtClean="0"/>
              <a:t>ları</a:t>
            </a:r>
            <a:r>
              <a:rPr lang="tr-TR" sz="4400" dirty="0" smtClean="0"/>
              <a:t> diğer şeddeli harflerden ayırt etmeme </a:t>
            </a:r>
          </a:p>
          <a:p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500174"/>
            <a:ext cx="8686800" cy="4525963"/>
          </a:xfrm>
        </p:spPr>
        <p:txBody>
          <a:bodyPr>
            <a:normAutofit/>
          </a:bodyPr>
          <a:lstStyle/>
          <a:p>
            <a:r>
              <a:rPr lang="tr-TR" sz="4400" dirty="0" smtClean="0"/>
              <a:t>9-İnce sesli </a:t>
            </a:r>
            <a:r>
              <a:rPr lang="tr-TR" sz="4400" dirty="0" err="1" smtClean="0"/>
              <a:t>medleri</a:t>
            </a:r>
            <a:r>
              <a:rPr lang="tr-TR" sz="4400" dirty="0" smtClean="0"/>
              <a:t> kalın olarak uzatma</a:t>
            </a:r>
          </a:p>
          <a:p>
            <a:pPr>
              <a:buNone/>
            </a:pPr>
            <a:r>
              <a:rPr lang="tr-TR" sz="4400" dirty="0" smtClean="0"/>
              <a:t> </a:t>
            </a:r>
          </a:p>
          <a:p>
            <a:pPr>
              <a:buNone/>
            </a:pP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knik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</TotalTime>
  <Words>153</Words>
  <Application>Microsoft Office PowerPoint</Application>
  <PresentationFormat>Ekran Gösterisi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Teknik</vt:lpstr>
      <vt:lpstr>                   Yaygin     hatalar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Company>BySaylan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Yaygin     hatalar</dc:title>
  <dc:creator>oda</dc:creator>
  <cp:lastModifiedBy>oda</cp:lastModifiedBy>
  <cp:revision>20</cp:revision>
  <dcterms:created xsi:type="dcterms:W3CDTF">2010-11-29T19:28:24Z</dcterms:created>
  <dcterms:modified xsi:type="dcterms:W3CDTF">2011-02-11T19:10:25Z</dcterms:modified>
</cp:coreProperties>
</file>