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23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84" r:id="rId13"/>
    <p:sldId id="285" r:id="rId14"/>
    <p:sldId id="280" r:id="rId15"/>
    <p:sldId id="279" r:id="rId16"/>
    <p:sldId id="283" r:id="rId17"/>
    <p:sldId id="278" r:id="rId18"/>
    <p:sldId id="277" r:id="rId19"/>
    <p:sldId id="276" r:id="rId20"/>
    <p:sldId id="282" r:id="rId21"/>
    <p:sldId id="281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8C1EB-4EB2-4A20-8DA0-EF69A9EE113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C3D11-B861-4F42-B0EB-F84DD85708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262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3D11-B861-4F42-B0EB-F84DD85708F8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6962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CE0CF6-367B-4B23-A0CE-943544C12342}" type="datetimeFigureOut">
              <a:rPr lang="tr-TR" smtClean="0"/>
              <a:pPr/>
              <a:t>17.05.2011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72560" cy="4429156"/>
          </a:xfrm>
        </p:spPr>
        <p:txBody>
          <a:bodyPr>
            <a:normAutofit/>
          </a:bodyPr>
          <a:lstStyle/>
          <a:p>
            <a:r>
              <a:rPr lang="tr-TR" sz="7200" dirty="0" smtClean="0">
                <a:effectLst/>
                <a:latin typeface="Arial Black" pitchFamily="34" charset="0"/>
              </a:rPr>
              <a:t/>
            </a:r>
            <a:br>
              <a:rPr lang="tr-TR" sz="7200" dirty="0" smtClean="0">
                <a:effectLst/>
                <a:latin typeface="Arial Black" pitchFamily="34" charset="0"/>
              </a:rPr>
            </a:br>
            <a:r>
              <a:rPr lang="tr-TR" sz="7200" dirty="0" smtClean="0">
                <a:effectLst/>
                <a:latin typeface="Arial Black" pitchFamily="34" charset="0"/>
              </a:rPr>
              <a:t>ÖĞRETİCİYE    </a:t>
            </a:r>
            <a:br>
              <a:rPr lang="tr-TR" sz="7200" dirty="0" smtClean="0">
                <a:effectLst/>
                <a:latin typeface="Arial Black" pitchFamily="34" charset="0"/>
              </a:rPr>
            </a:br>
            <a:r>
              <a:rPr lang="tr-TR" sz="7200" dirty="0">
                <a:effectLst/>
                <a:latin typeface="Arial Black" pitchFamily="34" charset="0"/>
              </a:rPr>
              <a:t> </a:t>
            </a:r>
            <a:r>
              <a:rPr lang="tr-TR" sz="7200" dirty="0" smtClean="0">
                <a:effectLst/>
                <a:latin typeface="Arial Black" pitchFamily="34" charset="0"/>
              </a:rPr>
              <a:t>     TAVSİYELER</a:t>
            </a:r>
            <a:endParaRPr lang="tr-TR" sz="7200" dirty="0">
              <a:latin typeface="Arial Black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458200" cy="9144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 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591186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400" dirty="0"/>
              <a:t> </a:t>
            </a:r>
            <a:endParaRPr lang="tr-TR" sz="4400" dirty="0" smtClean="0"/>
          </a:p>
          <a:p>
            <a:pPr marL="0" indent="0">
              <a:buNone/>
            </a:pPr>
            <a:endParaRPr lang="tr-TR" sz="4400" dirty="0"/>
          </a:p>
          <a:p>
            <a:pPr marL="0" indent="0">
              <a:buNone/>
            </a:pPr>
            <a:r>
              <a:rPr lang="tr-TR" sz="4400" dirty="0" smtClean="0"/>
              <a:t>12-Tahkik </a:t>
            </a:r>
            <a:r>
              <a:rPr lang="tr-TR" sz="4400" dirty="0"/>
              <a:t>Tedvir ve </a:t>
            </a:r>
            <a:r>
              <a:rPr lang="tr-TR" sz="4400" dirty="0" err="1"/>
              <a:t>Hadr</a:t>
            </a:r>
            <a:r>
              <a:rPr lang="tr-TR" sz="4400" dirty="0"/>
              <a:t> okuyuş şekilleri öğretilirken önce teker teker uygulama yapılmalı daha </a:t>
            </a:r>
          </a:p>
          <a:p>
            <a:pPr marL="0" indent="0">
              <a:buNone/>
            </a:pPr>
            <a:r>
              <a:rPr lang="tr-TR" sz="4400" dirty="0" smtClean="0"/>
              <a:t>sonra </a:t>
            </a:r>
            <a:r>
              <a:rPr lang="tr-TR" sz="4400" dirty="0"/>
              <a:t>karşılaştırma yapılmalı</a:t>
            </a:r>
          </a:p>
        </p:txBody>
      </p:sp>
    </p:spTree>
    <p:extLst>
      <p:ext uri="{BB962C8B-B14F-4D97-AF65-F5344CB8AC3E}">
        <p14:creationId xmlns:p14="http://schemas.microsoft.com/office/powerpoint/2010/main" xmlns="" val="17680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13- </a:t>
            </a:r>
            <a:r>
              <a:rPr lang="tr-TR" sz="4400" dirty="0"/>
              <a:t>Dersleri cemaate </a:t>
            </a:r>
            <a:r>
              <a:rPr lang="tr-TR" sz="4400" dirty="0" err="1"/>
              <a:t>değilde</a:t>
            </a:r>
            <a:r>
              <a:rPr lang="tr-TR" sz="4400" dirty="0"/>
              <a:t> din görevlilerine anlattığınızın bilincinde olun</a:t>
            </a:r>
            <a:r>
              <a:rPr lang="tr-TR" sz="4400" dirty="0" smtClean="0"/>
              <a:t>.</a:t>
            </a:r>
          </a:p>
          <a:p>
            <a:pPr marL="0" indent="0">
              <a:buNone/>
            </a:pPr>
            <a:endParaRPr lang="tr-TR" sz="4400" dirty="0"/>
          </a:p>
          <a:p>
            <a:pPr marL="0" indent="0">
              <a:buNone/>
            </a:pPr>
            <a:r>
              <a:rPr lang="tr-TR" sz="4400" dirty="0" smtClean="0"/>
              <a:t>14- </a:t>
            </a:r>
            <a:r>
              <a:rPr lang="tr-TR" sz="4400" dirty="0"/>
              <a:t>Kursiyer konuyu anlamıyorsa daha kolay </a:t>
            </a:r>
            <a:r>
              <a:rPr lang="tr-TR" sz="4400" dirty="0" err="1"/>
              <a:t>metodlar</a:t>
            </a:r>
            <a:r>
              <a:rPr lang="tr-TR" sz="4400" dirty="0"/>
              <a:t> uygulayın</a:t>
            </a:r>
          </a:p>
        </p:txBody>
      </p:sp>
    </p:spTree>
    <p:extLst>
      <p:ext uri="{BB962C8B-B14F-4D97-AF65-F5344CB8AC3E}">
        <p14:creationId xmlns:p14="http://schemas.microsoft.com/office/powerpoint/2010/main" xmlns="" val="32026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15- </a:t>
            </a:r>
            <a:r>
              <a:rPr lang="tr-TR" sz="4400" dirty="0"/>
              <a:t>Konu anlatımında işitselliğe görsellik eklenmeli. konular  tahtada yazılarak anlatılmalı.</a:t>
            </a:r>
          </a:p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16- </a:t>
            </a:r>
            <a:r>
              <a:rPr lang="tr-TR" sz="4400" dirty="0"/>
              <a:t>Konu anlatımında  kesinlik ifade eden cümleler kurun ihtimalli kelimeler kullanmayın</a:t>
            </a:r>
          </a:p>
          <a:p>
            <a:pPr marL="0" indent="0">
              <a:buNone/>
            </a:pPr>
            <a:r>
              <a:rPr lang="tr-TR" sz="4400" dirty="0" smtClean="0"/>
              <a:t>(Tahminime </a:t>
            </a:r>
            <a:r>
              <a:rPr lang="tr-TR" sz="4400" dirty="0" err="1" smtClean="0"/>
              <a:t>göre,belkide,olabilir.gibi</a:t>
            </a:r>
            <a:r>
              <a:rPr lang="tr-TR" sz="4400" dirty="0" smtClean="0"/>
              <a:t>)</a:t>
            </a:r>
            <a:endParaRPr lang="tr-TR" sz="4400" dirty="0"/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xmlns="" val="29055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17- </a:t>
            </a:r>
            <a:r>
              <a:rPr lang="tr-TR" sz="4400" dirty="0"/>
              <a:t>Kursiyer konuyu anlamıyorsa daha kolay </a:t>
            </a:r>
            <a:r>
              <a:rPr lang="tr-TR" sz="4400" dirty="0" err="1"/>
              <a:t>metodlar</a:t>
            </a:r>
            <a:r>
              <a:rPr lang="tr-TR" sz="4400" dirty="0"/>
              <a:t> uygulayın. </a:t>
            </a:r>
          </a:p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18- </a:t>
            </a:r>
            <a:r>
              <a:rPr lang="tr-TR" sz="4400" dirty="0"/>
              <a:t>Din eğitiminde yeni yöntem ve tekniklere </a:t>
            </a:r>
            <a:r>
              <a:rPr lang="tr-TR" sz="4400" dirty="0" err="1"/>
              <a:t>müracat</a:t>
            </a:r>
            <a:r>
              <a:rPr lang="tr-TR" sz="4400" dirty="0"/>
              <a:t> edin bildiğiniz yöntemlerde ısrarcı olmayın</a:t>
            </a:r>
          </a:p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19- </a:t>
            </a:r>
            <a:r>
              <a:rPr lang="tr-TR" sz="4400" dirty="0"/>
              <a:t>Cümlelerinizi yarım bırakmayın.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xmlns="" val="24254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400" dirty="0" smtClean="0"/>
              <a:t>20-Anlatılan </a:t>
            </a:r>
            <a:r>
              <a:rPr lang="tr-TR" sz="4400" dirty="0"/>
              <a:t>konular not tutma tekniği ile kursiyerlere yazdırın.                                 </a:t>
            </a:r>
          </a:p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21- </a:t>
            </a:r>
            <a:r>
              <a:rPr lang="tr-TR" sz="4400" dirty="0"/>
              <a:t>Faydasız uzun tartışmalara girmemeye özen </a:t>
            </a:r>
            <a:r>
              <a:rPr lang="tr-TR" sz="4400" dirty="0" smtClean="0"/>
              <a:t>gösterin </a:t>
            </a:r>
          </a:p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22- Tartışılması gereken konu varsa onu ders haricinde yapın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xmlns="" val="5774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46237"/>
            <a:ext cx="8579296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4000" dirty="0" smtClean="0"/>
          </a:p>
          <a:p>
            <a:pPr marL="0" indent="0">
              <a:buNone/>
            </a:pPr>
            <a:r>
              <a:rPr lang="tr-TR" sz="4000" dirty="0" smtClean="0"/>
              <a:t>23- </a:t>
            </a:r>
            <a:r>
              <a:rPr lang="tr-TR" sz="4000" dirty="0" err="1"/>
              <a:t>İşmam</a:t>
            </a:r>
            <a:r>
              <a:rPr lang="tr-TR" sz="4000" dirty="0"/>
              <a:t>, </a:t>
            </a:r>
            <a:r>
              <a:rPr lang="tr-TR" sz="4000" dirty="0" err="1"/>
              <a:t>revm</a:t>
            </a:r>
            <a:r>
              <a:rPr lang="tr-TR" sz="4000" dirty="0"/>
              <a:t>, teshil, imale  gibi tali konuları sınıfın seviyesi yüksekse </a:t>
            </a:r>
            <a:r>
              <a:rPr lang="tr-TR" sz="4000" dirty="0" smtClean="0"/>
              <a:t>anlatın</a:t>
            </a:r>
          </a:p>
          <a:p>
            <a:pPr marL="0" indent="0">
              <a:buNone/>
            </a:pPr>
            <a:r>
              <a:rPr lang="tr-TR" sz="4000" dirty="0" smtClean="0"/>
              <a:t>(Kısa süreli kurslarda hiç değinmeyin)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xmlns="" val="3748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400" dirty="0" smtClean="0"/>
              <a:t>24- </a:t>
            </a:r>
            <a:r>
              <a:rPr lang="tr-TR" sz="4400" dirty="0"/>
              <a:t>Konuların teknik anlatımlarından sonra iyi anlaşılması için </a:t>
            </a:r>
            <a:r>
              <a:rPr lang="tr-TR" sz="4400" dirty="0" err="1"/>
              <a:t>izahi</a:t>
            </a:r>
            <a:r>
              <a:rPr lang="tr-TR" sz="4400" dirty="0"/>
              <a:t> </a:t>
            </a:r>
            <a:r>
              <a:rPr lang="tr-TR" sz="4400" dirty="0" err="1"/>
              <a:t>anlatımlardada</a:t>
            </a:r>
            <a:r>
              <a:rPr lang="tr-TR" sz="4400" dirty="0"/>
              <a:t> bulunun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25- </a:t>
            </a:r>
            <a:r>
              <a:rPr lang="tr-TR" sz="4400" dirty="0"/>
              <a:t>Yeni başlayanların seviyesine göre bilgi verin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xmlns="" val="4146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26-Yeni </a:t>
            </a:r>
            <a:r>
              <a:rPr lang="tr-TR" sz="4400" dirty="0"/>
              <a:t>öğrenenler için Elif </a:t>
            </a:r>
            <a:r>
              <a:rPr lang="tr-TR" sz="4400" dirty="0" err="1"/>
              <a:t>ba</a:t>
            </a:r>
            <a:r>
              <a:rPr lang="tr-TR" sz="4400" dirty="0"/>
              <a:t> cüzü bitince öğrenciyi en kolay olan Kuran sayfasından </a:t>
            </a:r>
            <a:r>
              <a:rPr lang="tr-TR" sz="4400" dirty="0" smtClean="0"/>
              <a:t>başlatın.</a:t>
            </a:r>
          </a:p>
          <a:p>
            <a:pPr marL="0" indent="0">
              <a:buNone/>
            </a:pPr>
            <a:r>
              <a:rPr lang="tr-TR" sz="4400" dirty="0" smtClean="0"/>
              <a:t>Kuranı </a:t>
            </a:r>
            <a:r>
              <a:rPr lang="tr-TR" sz="4400" dirty="0"/>
              <a:t>kerim yazısının açık net olmasına dikkat edin </a:t>
            </a:r>
          </a:p>
        </p:txBody>
      </p:sp>
    </p:spTree>
    <p:extLst>
      <p:ext uri="{BB962C8B-B14F-4D97-AF65-F5344CB8AC3E}">
        <p14:creationId xmlns:p14="http://schemas.microsoft.com/office/powerpoint/2010/main" xmlns="" val="18780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46237"/>
            <a:ext cx="868680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400" dirty="0" smtClean="0"/>
              <a:t>27-Sınıfta </a:t>
            </a:r>
            <a:r>
              <a:rPr lang="tr-TR" sz="4400" dirty="0"/>
              <a:t>Öğrenciler arasında rekabet ortamı oluşturun.</a:t>
            </a:r>
          </a:p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28- </a:t>
            </a:r>
            <a:r>
              <a:rPr lang="tr-TR" sz="4400" dirty="0"/>
              <a:t>Kutuplaştırmalara mahal vermeyin kutuplaştırıcı cümleler kurmayın birleştirici olun.</a:t>
            </a:r>
          </a:p>
        </p:txBody>
      </p:sp>
    </p:spTree>
    <p:extLst>
      <p:ext uri="{BB962C8B-B14F-4D97-AF65-F5344CB8AC3E}">
        <p14:creationId xmlns:p14="http://schemas.microsoft.com/office/powerpoint/2010/main" xmlns="" val="14288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46237"/>
            <a:ext cx="8964488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29- </a:t>
            </a:r>
            <a:r>
              <a:rPr lang="tr-TR" sz="4400" dirty="0"/>
              <a:t>Ezberleyeceğiniz yeri gündüz parçalar halinde ezberleyin. yatmadan önce bütün halinde tekrar </a:t>
            </a:r>
            <a:r>
              <a:rPr lang="tr-TR" sz="4400" dirty="0" smtClean="0"/>
              <a:t> </a:t>
            </a:r>
            <a:r>
              <a:rPr lang="tr-TR" sz="4400" dirty="0"/>
              <a:t>yapın sabah namazından hemen sonra son sağlamlaştırmayı yapın </a:t>
            </a:r>
          </a:p>
        </p:txBody>
      </p:sp>
    </p:spTree>
    <p:extLst>
      <p:ext uri="{BB962C8B-B14F-4D97-AF65-F5344CB8AC3E}">
        <p14:creationId xmlns:p14="http://schemas.microsoft.com/office/powerpoint/2010/main" xmlns="" val="26011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59972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4800" dirty="0" smtClean="0"/>
          </a:p>
          <a:p>
            <a:pPr marL="0" indent="0">
              <a:buNone/>
            </a:pPr>
            <a:r>
              <a:rPr lang="tr-TR" sz="4800" dirty="0" smtClean="0"/>
              <a:t>1- </a:t>
            </a:r>
            <a:r>
              <a:rPr lang="tr-TR" sz="4800" dirty="0"/>
              <a:t>Bir konuyu anlatmadan önce konuyu önce öğreticinin bilmesi gerekir. Bilgileriniz net olsun </a:t>
            </a:r>
          </a:p>
          <a:p>
            <a:pPr marL="0" indent="0">
              <a:buNone/>
            </a:pPr>
            <a:r>
              <a:rPr lang="tr-TR" sz="4800" dirty="0" smtClean="0"/>
              <a:t>  </a:t>
            </a:r>
            <a:r>
              <a:rPr lang="tr-TR" sz="4800" dirty="0"/>
              <a:t>anlatacağınız konuyla ilgili hiçbir soru işareti olmasın.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4400" dirty="0" smtClean="0"/>
              <a:t>30- </a:t>
            </a:r>
            <a:r>
              <a:rPr lang="tr-TR" sz="4400" dirty="0"/>
              <a:t>Kursiyerlerin önceki bilgilerinin yanlış olduğunu direkt değil dolaylı söyleyin.Rencide ederseniz    </a:t>
            </a:r>
          </a:p>
          <a:p>
            <a:pPr marL="0" indent="0">
              <a:buNone/>
            </a:pPr>
            <a:r>
              <a:rPr lang="tr-TR" sz="4400" dirty="0" smtClean="0"/>
              <a:t>muhatabı </a:t>
            </a:r>
            <a:r>
              <a:rPr lang="tr-TR" sz="4400" dirty="0"/>
              <a:t>baştan alıma kapatabilirsiniz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670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5400" dirty="0" smtClean="0"/>
              <a:t>       Unutulmamalıdır ki!</a:t>
            </a:r>
          </a:p>
          <a:p>
            <a:pPr marL="0" indent="0">
              <a:buNone/>
            </a:pPr>
            <a:r>
              <a:rPr lang="tr-TR" sz="5400" dirty="0" smtClean="0"/>
              <a:t>Yeni bir konu ,yada düzeltilecek bir uygulama bol örnek ve zamana yayılan bol talimle kalıcı olabilir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xmlns="" val="60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85728"/>
            <a:ext cx="8964488" cy="57943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4800" dirty="0" smtClean="0"/>
          </a:p>
          <a:p>
            <a:pPr marL="0" indent="0">
              <a:buNone/>
            </a:pPr>
            <a:endParaRPr lang="tr-TR" sz="4800" dirty="0"/>
          </a:p>
          <a:p>
            <a:pPr marL="0" indent="0">
              <a:buNone/>
            </a:pPr>
            <a:r>
              <a:rPr lang="tr-TR" sz="4800" dirty="0" smtClean="0"/>
              <a:t>2- </a:t>
            </a:r>
            <a:r>
              <a:rPr lang="tr-TR" sz="4800" dirty="0"/>
              <a:t>Bereketli olması için  </a:t>
            </a:r>
            <a:r>
              <a:rPr lang="tr-TR" sz="4800" dirty="0" err="1"/>
              <a:t>Euzu</a:t>
            </a:r>
            <a:r>
              <a:rPr lang="tr-TR" sz="4800" dirty="0"/>
              <a:t> besmele ve </a:t>
            </a:r>
            <a:r>
              <a:rPr lang="tr-TR" sz="4800" dirty="0" err="1"/>
              <a:t>hamdele</a:t>
            </a:r>
            <a:r>
              <a:rPr lang="tr-TR" sz="4800" dirty="0"/>
              <a:t> </a:t>
            </a:r>
            <a:r>
              <a:rPr lang="tr-TR" sz="4800" dirty="0" err="1"/>
              <a:t>salvele</a:t>
            </a:r>
            <a:r>
              <a:rPr lang="tr-TR" sz="4800" dirty="0"/>
              <a:t>  ile manevi </a:t>
            </a:r>
            <a:r>
              <a:rPr lang="tr-TR" sz="4800" dirty="0" smtClean="0"/>
              <a:t>hazırlık  yapılmalıdır</a:t>
            </a:r>
            <a:r>
              <a:rPr lang="tr-TR" sz="48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7935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3- </a:t>
            </a:r>
            <a:r>
              <a:rPr lang="tr-TR" sz="4400" dirty="0" err="1"/>
              <a:t>Tecvid</a:t>
            </a:r>
            <a:r>
              <a:rPr lang="tr-TR" sz="4400" dirty="0"/>
              <a:t> konuları </a:t>
            </a:r>
            <a:r>
              <a:rPr lang="tr-TR" sz="4400" dirty="0" smtClean="0"/>
              <a:t>kategorize edilerek anlatılmalı</a:t>
            </a:r>
            <a:r>
              <a:rPr lang="tr-TR" sz="4400" dirty="0"/>
              <a:t>: </a:t>
            </a:r>
            <a:r>
              <a:rPr lang="tr-TR" sz="4400" dirty="0" smtClean="0"/>
              <a:t>mesela</a:t>
            </a:r>
          </a:p>
          <a:p>
            <a:pPr marL="0" indent="0">
              <a:buNone/>
            </a:pPr>
            <a:r>
              <a:rPr lang="tr-TR" sz="4400" dirty="0" smtClean="0"/>
              <a:t> </a:t>
            </a:r>
            <a:r>
              <a:rPr lang="tr-TR" sz="4400" dirty="0" smtClean="0"/>
              <a:t>A- </a:t>
            </a:r>
            <a:r>
              <a:rPr lang="tr-TR" sz="4400" dirty="0" err="1" smtClean="0"/>
              <a:t>Medler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 B- sakin </a:t>
            </a:r>
            <a:r>
              <a:rPr lang="tr-TR" sz="4400" dirty="0" err="1"/>
              <a:t>nun</a:t>
            </a:r>
            <a:r>
              <a:rPr lang="tr-TR" sz="4400" dirty="0"/>
              <a:t> </a:t>
            </a:r>
            <a:r>
              <a:rPr lang="tr-TR" sz="4400" dirty="0" smtClean="0"/>
              <a:t>halleri</a:t>
            </a:r>
          </a:p>
          <a:p>
            <a:pPr marL="0" indent="0">
              <a:buNone/>
            </a:pPr>
            <a:r>
              <a:rPr lang="tr-TR" sz="4400" dirty="0" smtClean="0"/>
              <a:t> </a:t>
            </a:r>
            <a:r>
              <a:rPr lang="tr-TR" sz="4400" dirty="0" smtClean="0"/>
              <a:t>C-</a:t>
            </a:r>
            <a:r>
              <a:rPr lang="tr-TR" sz="4400" dirty="0" err="1" smtClean="0"/>
              <a:t>misleyn</a:t>
            </a:r>
            <a:r>
              <a:rPr lang="tr-TR" sz="4400" dirty="0" smtClean="0"/>
              <a:t>,</a:t>
            </a:r>
            <a:r>
              <a:rPr lang="tr-TR" sz="4400" dirty="0" err="1" smtClean="0"/>
              <a:t>mutekaribeyn</a:t>
            </a:r>
            <a:r>
              <a:rPr lang="tr-TR" sz="4400" dirty="0" smtClean="0"/>
              <a:t>, </a:t>
            </a:r>
            <a:r>
              <a:rPr lang="tr-TR" sz="4400" dirty="0" err="1" smtClean="0"/>
              <a:t>mütecaniseyn</a:t>
            </a:r>
            <a:r>
              <a:rPr lang="tr-TR" sz="4400" dirty="0" smtClean="0"/>
              <a:t> 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D- </a:t>
            </a:r>
            <a:r>
              <a:rPr lang="tr-TR" sz="4400" dirty="0"/>
              <a:t>Bunların dışındakiler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400" dirty="0" smtClean="0"/>
              <a:t>4- </a:t>
            </a:r>
            <a:r>
              <a:rPr lang="tr-TR" sz="4400" dirty="0" err="1"/>
              <a:t>Tenvin</a:t>
            </a:r>
            <a:r>
              <a:rPr lang="tr-TR" sz="4400" dirty="0"/>
              <a:t> ve sakin </a:t>
            </a:r>
            <a:r>
              <a:rPr lang="tr-TR" sz="4400" dirty="0" err="1"/>
              <a:t>nun</a:t>
            </a:r>
            <a:r>
              <a:rPr lang="tr-TR" sz="4400" dirty="0"/>
              <a:t>  konusu anlatılırken harfi en az olan tecvitten(</a:t>
            </a:r>
            <a:r>
              <a:rPr lang="tr-TR" sz="4400" dirty="0" err="1"/>
              <a:t>iklab</a:t>
            </a:r>
            <a:r>
              <a:rPr lang="tr-TR" sz="4400" dirty="0"/>
              <a:t>)başlayıp harfleri en   </a:t>
            </a:r>
          </a:p>
          <a:p>
            <a:pPr marL="0" indent="0">
              <a:buNone/>
            </a:pPr>
            <a:r>
              <a:rPr lang="tr-TR" sz="4400" dirty="0" smtClean="0"/>
              <a:t>çok </a:t>
            </a:r>
            <a:r>
              <a:rPr lang="tr-TR" sz="4400" dirty="0"/>
              <a:t>olana (</a:t>
            </a:r>
            <a:r>
              <a:rPr lang="tr-TR" sz="4400" dirty="0" err="1"/>
              <a:t>ihfa</a:t>
            </a:r>
            <a:r>
              <a:rPr lang="tr-TR" sz="4400" dirty="0"/>
              <a:t>) doğru anlatım daha etkili olacaktır.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57748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400" dirty="0" smtClean="0"/>
              <a:t>5- </a:t>
            </a:r>
            <a:r>
              <a:rPr lang="tr-TR" sz="4400" dirty="0"/>
              <a:t>Harfleri incelik kalınlık pelteklik ve birbirine benzerliklerine göre taksim ederek anlatın </a:t>
            </a:r>
            <a:endParaRPr lang="tr-TR" sz="4400" dirty="0" smtClean="0"/>
          </a:p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6- </a:t>
            </a:r>
            <a:r>
              <a:rPr lang="tr-TR" sz="4400" dirty="0"/>
              <a:t>Sıfatlar anlatımında 2 grup üzerinde yoğunlaşın. 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 a)</a:t>
            </a:r>
            <a:r>
              <a:rPr lang="tr-TR" sz="4400" dirty="0" err="1" smtClean="0"/>
              <a:t>Şiddet,Beyniyye</a:t>
            </a:r>
            <a:r>
              <a:rPr lang="tr-TR" sz="4400" dirty="0"/>
              <a:t>, </a:t>
            </a:r>
            <a:r>
              <a:rPr lang="tr-TR" sz="4400" dirty="0" err="1"/>
              <a:t>Rıhvet</a:t>
            </a:r>
            <a:r>
              <a:rPr lang="tr-TR" sz="4400" dirty="0"/>
              <a:t>, 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 </a:t>
            </a:r>
            <a:r>
              <a:rPr lang="tr-TR" sz="4400" dirty="0"/>
              <a:t>b)İstila, </a:t>
            </a:r>
            <a:r>
              <a:rPr lang="tr-TR" sz="4400" dirty="0" err="1"/>
              <a:t>İstifale</a:t>
            </a:r>
            <a:r>
              <a:rPr lang="tr-TR" sz="4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56958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7- </a:t>
            </a:r>
            <a:r>
              <a:rPr lang="tr-TR" sz="4400" dirty="0"/>
              <a:t>Tecvit uygulamalarını tedrici uygulatın Örneğin </a:t>
            </a:r>
            <a:r>
              <a:rPr lang="tr-TR" sz="4400" dirty="0" err="1"/>
              <a:t>idğam</a:t>
            </a:r>
            <a:r>
              <a:rPr lang="tr-TR" sz="4400" dirty="0"/>
              <a:t> </a:t>
            </a:r>
            <a:r>
              <a:rPr lang="tr-TR" sz="4400" dirty="0" err="1"/>
              <a:t>maal</a:t>
            </a:r>
            <a:r>
              <a:rPr lang="tr-TR" sz="4400" dirty="0"/>
              <a:t> </a:t>
            </a:r>
            <a:r>
              <a:rPr lang="tr-TR" sz="4400" dirty="0" err="1"/>
              <a:t>gunnede</a:t>
            </a:r>
            <a:r>
              <a:rPr lang="tr-TR" sz="4400" dirty="0"/>
              <a:t> önce birleştirmeyi 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sonra </a:t>
            </a:r>
            <a:r>
              <a:rPr lang="tr-TR" sz="4400" dirty="0" err="1"/>
              <a:t>gunneyi</a:t>
            </a:r>
            <a:r>
              <a:rPr lang="tr-TR" sz="4400" dirty="0"/>
              <a:t> uygulatın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545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 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8- </a:t>
            </a:r>
            <a:r>
              <a:rPr lang="tr-TR" sz="4400" dirty="0"/>
              <a:t>Mahreçleri anlatırken İlk önce 5 mahreç bölgesine değinerek sonra mahreç </a:t>
            </a:r>
            <a:r>
              <a:rPr lang="tr-TR" sz="4400" dirty="0" smtClean="0"/>
              <a:t>yerleri </a:t>
            </a:r>
            <a:r>
              <a:rPr lang="tr-TR" sz="4400" dirty="0"/>
              <a:t>gösterilerek anlatın.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08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9- </a:t>
            </a:r>
            <a:r>
              <a:rPr lang="tr-TR" sz="4400" dirty="0"/>
              <a:t>Örneklerin önce doğrusu sonra yanlışını telaffuz edin</a:t>
            </a:r>
          </a:p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10- </a:t>
            </a:r>
            <a:r>
              <a:rPr lang="tr-TR" sz="4400" dirty="0"/>
              <a:t>Zayıf noktaları düzeltmek için bol bol ödev verin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11- </a:t>
            </a:r>
            <a:r>
              <a:rPr lang="tr-TR" sz="4400" dirty="0"/>
              <a:t>Yaptığınız düzeltmeleri sebebini açıklayarak yapın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1116</TotalTime>
  <Words>423</Words>
  <Application>Microsoft Office PowerPoint</Application>
  <PresentationFormat>Ekran Gösterisi (4:3)</PresentationFormat>
  <Paragraphs>72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Gezinti</vt:lpstr>
      <vt:lpstr> ÖĞRETİCİYE           TAVSİYELER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Company>BySaylan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Yaygin     hatalar</dc:title>
  <dc:creator>oda</dc:creator>
  <cp:lastModifiedBy>x</cp:lastModifiedBy>
  <cp:revision>58</cp:revision>
  <dcterms:created xsi:type="dcterms:W3CDTF">2010-11-29T19:28:24Z</dcterms:created>
  <dcterms:modified xsi:type="dcterms:W3CDTF">2011-05-17T09:08:16Z</dcterms:modified>
</cp:coreProperties>
</file>