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80" r:id="rId13"/>
    <p:sldId id="279" r:id="rId14"/>
    <p:sldId id="278" r:id="rId15"/>
    <p:sldId id="277" r:id="rId16"/>
    <p:sldId id="276" r:id="rId17"/>
    <p:sldId id="275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8C1EB-4EB2-4A20-8DA0-EF69A9EE1132}" type="datetimeFigureOut">
              <a:rPr lang="tr-TR" smtClean="0"/>
              <a:t>13.05.2011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C3D11-B861-4F42-B0EB-F84DD85708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2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3D11-B861-4F42-B0EB-F84DD85708F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62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3D11-B861-4F42-B0EB-F84DD85708F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88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0CE0CF6-367B-4B23-A0CE-943544C12342}" type="datetimeFigureOut">
              <a:rPr lang="tr-TR" smtClean="0"/>
              <a:pPr/>
              <a:t>13.05.2011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7EB5BFA-657A-4CF4-BDA6-F54C3322F86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72560" cy="4429156"/>
          </a:xfrm>
        </p:spPr>
        <p:txBody>
          <a:bodyPr>
            <a:normAutofit/>
          </a:bodyPr>
          <a:lstStyle/>
          <a:p>
            <a:r>
              <a:rPr lang="tr-TR" b="1" dirty="0">
                <a:effectLst/>
              </a:rPr>
              <a:t> </a:t>
            </a:r>
            <a:r>
              <a:rPr lang="tr-TR" b="1" u="sng" dirty="0">
                <a:effectLst/>
              </a:rPr>
              <a:t>HATA DÜZELTME YÖNTEM VE TEKNİKLERİ</a:t>
            </a:r>
            <a:endParaRPr lang="tr-TR" sz="8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458200" cy="914400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 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5911869"/>
          </a:xfrm>
        </p:spPr>
        <p:txBody>
          <a:bodyPr>
            <a:noAutofit/>
          </a:bodyPr>
          <a:lstStyle/>
          <a:p>
            <a:endParaRPr lang="tr-TR" sz="4400" dirty="0" smtClean="0"/>
          </a:p>
          <a:p>
            <a:endParaRPr lang="tr-TR" sz="4400" dirty="0"/>
          </a:p>
          <a:p>
            <a:r>
              <a:rPr lang="tr-TR" sz="4400" dirty="0" smtClean="0"/>
              <a:t>11- </a:t>
            </a:r>
            <a:r>
              <a:rPr lang="tr-TR" sz="4400" dirty="0"/>
              <a:t>Birbirine </a:t>
            </a:r>
            <a:r>
              <a:rPr lang="tr-TR" sz="4400" dirty="0" err="1"/>
              <a:t>banzeyen</a:t>
            </a:r>
            <a:r>
              <a:rPr lang="tr-TR" sz="4400" dirty="0"/>
              <a:t> ve karıştırılması muhtemel harflere dikkat çekilip bol örnekle düzeltilme </a:t>
            </a:r>
          </a:p>
          <a:p>
            <a:pPr marL="0" indent="0">
              <a:buNone/>
            </a:pPr>
            <a:r>
              <a:rPr lang="tr-TR" sz="4400" dirty="0"/>
              <a:t>      yoluna gidilmeli.</a:t>
            </a:r>
          </a:p>
          <a:p>
            <a:pPr marL="0" indent="0">
              <a:buNone/>
            </a:pPr>
            <a:endParaRPr lang="tr-TR" sz="4400" dirty="0" smtClean="0"/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7680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12- </a:t>
            </a:r>
            <a:r>
              <a:rPr lang="tr-TR" sz="4400" dirty="0" err="1"/>
              <a:t>Kalkale</a:t>
            </a:r>
            <a:r>
              <a:rPr lang="tr-TR" sz="4400" dirty="0"/>
              <a:t> dışındaki harflerin </a:t>
            </a:r>
            <a:r>
              <a:rPr lang="tr-TR" sz="4400" dirty="0" err="1"/>
              <a:t>cezimli</a:t>
            </a:r>
            <a:r>
              <a:rPr lang="tr-TR" sz="4400" dirty="0"/>
              <a:t> iken kıpırdatılmaması ile ilgili çalışma yapılmalı  (</a:t>
            </a:r>
            <a:r>
              <a:rPr lang="tr-TR" sz="4400" dirty="0" err="1"/>
              <a:t>Cezimli</a:t>
            </a:r>
            <a:r>
              <a:rPr lang="tr-TR" sz="4400" dirty="0"/>
              <a:t> harf ve kelime talimi)</a:t>
            </a:r>
          </a:p>
        </p:txBody>
      </p:sp>
    </p:spTree>
    <p:extLst>
      <p:ext uri="{BB962C8B-B14F-4D97-AF65-F5344CB8AC3E}">
        <p14:creationId xmlns:p14="http://schemas.microsoft.com/office/powerpoint/2010/main" val="32026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13- Şeddeli mim ve </a:t>
            </a:r>
            <a:r>
              <a:rPr lang="tr-TR" sz="4400" dirty="0" err="1"/>
              <a:t>nunların</a:t>
            </a:r>
            <a:r>
              <a:rPr lang="tr-TR" sz="4400" dirty="0"/>
              <a:t> içindeki </a:t>
            </a:r>
            <a:r>
              <a:rPr lang="tr-TR" sz="4400" dirty="0" err="1"/>
              <a:t>gunne</a:t>
            </a:r>
            <a:r>
              <a:rPr lang="tr-TR" sz="4400" dirty="0"/>
              <a:t> özelliğinden dolayı 1.5 harf miktarı tutulmalı (Şeddeli harf </a:t>
            </a:r>
            <a:r>
              <a:rPr lang="tr-TR" sz="4400" dirty="0" smtClean="0"/>
              <a:t>ve </a:t>
            </a:r>
            <a:r>
              <a:rPr lang="tr-TR" sz="4400" dirty="0"/>
              <a:t>tutmalı kelime talimi)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5774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46237"/>
            <a:ext cx="8579296" cy="4526280"/>
          </a:xfrm>
        </p:spPr>
        <p:txBody>
          <a:bodyPr>
            <a:normAutofit/>
          </a:bodyPr>
          <a:lstStyle/>
          <a:p>
            <a:r>
              <a:rPr lang="tr-TR" sz="4000" dirty="0"/>
              <a:t>14- Kalın harflerin kendilerinden önceki harfleri ve sonraki harfleri </a:t>
            </a:r>
            <a:r>
              <a:rPr lang="tr-TR" sz="4000" dirty="0" smtClean="0"/>
              <a:t>etkilememesine </a:t>
            </a:r>
            <a:r>
              <a:rPr lang="tr-TR" sz="4000" dirty="0"/>
              <a:t>karşı </a:t>
            </a:r>
            <a:r>
              <a:rPr lang="tr-TR" sz="4000" dirty="0" smtClean="0"/>
              <a:t>dikkatli </a:t>
            </a:r>
            <a:r>
              <a:rPr lang="tr-TR" sz="4000" dirty="0" err="1" smtClean="0"/>
              <a:t>olmalıyız.İnce</a:t>
            </a:r>
            <a:r>
              <a:rPr lang="tr-TR" sz="4000" dirty="0" smtClean="0"/>
              <a:t> </a:t>
            </a:r>
            <a:r>
              <a:rPr lang="tr-TR" sz="4000" dirty="0"/>
              <a:t>harf kalın </a:t>
            </a:r>
            <a:r>
              <a:rPr lang="tr-TR" sz="4000" dirty="0" smtClean="0"/>
              <a:t>harfe Kalın </a:t>
            </a:r>
            <a:r>
              <a:rPr lang="tr-TR" sz="4000" dirty="0"/>
              <a:t>harf de ince harfe </a:t>
            </a:r>
            <a:r>
              <a:rPr lang="tr-TR" sz="4000" dirty="0" smtClean="0"/>
              <a:t>kaptırılmamalıdır (</a:t>
            </a:r>
            <a:r>
              <a:rPr lang="tr-TR" sz="4000" dirty="0"/>
              <a:t>Kalın ince harf karşılaşmalı kelime talimi)</a:t>
            </a:r>
          </a:p>
        </p:txBody>
      </p:sp>
    </p:spTree>
    <p:extLst>
      <p:ext uri="{BB962C8B-B14F-4D97-AF65-F5344CB8AC3E}">
        <p14:creationId xmlns:p14="http://schemas.microsoft.com/office/powerpoint/2010/main" val="3748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15- </a:t>
            </a:r>
            <a:r>
              <a:rPr lang="tr-TR" sz="4400" dirty="0" err="1"/>
              <a:t>Ra</a:t>
            </a:r>
            <a:r>
              <a:rPr lang="tr-TR" sz="4400" dirty="0"/>
              <a:t> harfi anlatılırken ayrıntılı kaideler üzerinde durulmaz temel kurallar verilir(Kısa süreli kurslarda)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8780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46237"/>
            <a:ext cx="8686800" cy="4526280"/>
          </a:xfrm>
        </p:spPr>
        <p:txBody>
          <a:bodyPr>
            <a:noAutofit/>
          </a:bodyPr>
          <a:lstStyle/>
          <a:p>
            <a:r>
              <a:rPr lang="tr-TR" sz="4400" dirty="0" smtClean="0"/>
              <a:t>16-Türkçedeki seslendirmeden </a:t>
            </a:r>
            <a:r>
              <a:rPr lang="tr-TR" sz="4400" dirty="0"/>
              <a:t>farklı </a:t>
            </a:r>
            <a:r>
              <a:rPr lang="tr-TR" sz="4400" dirty="0" smtClean="0"/>
              <a:t>olan( </a:t>
            </a:r>
            <a:r>
              <a:rPr lang="tr-TR" sz="4400" dirty="0" err="1"/>
              <a:t>kef</a:t>
            </a:r>
            <a:r>
              <a:rPr lang="tr-TR" sz="4400" dirty="0"/>
              <a:t>, ya, </a:t>
            </a:r>
            <a:r>
              <a:rPr lang="tr-TR" sz="4400" dirty="0" err="1" smtClean="0"/>
              <a:t>şin</a:t>
            </a:r>
            <a:r>
              <a:rPr lang="tr-TR" sz="4400" dirty="0" smtClean="0"/>
              <a:t>) harflerine </a:t>
            </a:r>
            <a:r>
              <a:rPr lang="tr-TR" sz="4400" dirty="0"/>
              <a:t>dikkat çekilmeli. Arapça </a:t>
            </a:r>
            <a:r>
              <a:rPr lang="tr-TR" sz="4400" dirty="0" smtClean="0"/>
              <a:t>seslendirmeleriyle </a:t>
            </a:r>
            <a:r>
              <a:rPr lang="tr-TR" sz="4400" dirty="0"/>
              <a:t>karşılaştırılıp doğru ses bulunmalı.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4288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46237"/>
            <a:ext cx="8964488" cy="4526280"/>
          </a:xfrm>
        </p:spPr>
        <p:txBody>
          <a:bodyPr>
            <a:normAutofit/>
          </a:bodyPr>
          <a:lstStyle/>
          <a:p>
            <a:r>
              <a:rPr lang="tr-TR" sz="4400" dirty="0" smtClean="0"/>
              <a:t>17- </a:t>
            </a:r>
            <a:r>
              <a:rPr lang="tr-TR" sz="4400" dirty="0" err="1"/>
              <a:t>Dad</a:t>
            </a:r>
            <a:r>
              <a:rPr lang="tr-TR" sz="4400" dirty="0"/>
              <a:t> harfi  hakkında tartışmaya girilmemeli özel konumuna binaen  </a:t>
            </a:r>
            <a:r>
              <a:rPr lang="tr-TR" sz="4400" dirty="0" err="1"/>
              <a:t>mahrec</a:t>
            </a:r>
            <a:r>
              <a:rPr lang="tr-TR" sz="4400" dirty="0"/>
              <a:t> ve sıfatı </a:t>
            </a:r>
            <a:r>
              <a:rPr lang="tr-TR" sz="4400" dirty="0" smtClean="0"/>
              <a:t>anlatılıp konu </a:t>
            </a:r>
            <a:r>
              <a:rPr lang="tr-TR" sz="4400" dirty="0"/>
              <a:t>sonlandırılmalı 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6011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>
            <a:normAutofit/>
          </a:bodyPr>
          <a:lstStyle/>
          <a:p>
            <a:endParaRPr lang="tr-TR" sz="4000" dirty="0" smtClean="0"/>
          </a:p>
          <a:p>
            <a:r>
              <a:rPr lang="tr-TR" sz="4000" dirty="0" smtClean="0"/>
              <a:t>18- </a:t>
            </a:r>
            <a:r>
              <a:rPr lang="tr-TR" sz="4000" dirty="0"/>
              <a:t>İnce harfler önüne </a:t>
            </a:r>
            <a:r>
              <a:rPr lang="tr-TR" sz="4000" dirty="0" err="1"/>
              <a:t>med</a:t>
            </a:r>
            <a:r>
              <a:rPr lang="tr-TR" sz="4000" dirty="0"/>
              <a:t> harfi gelince kalın harfe </a:t>
            </a:r>
            <a:r>
              <a:rPr lang="tr-TR" sz="4000" dirty="0" smtClean="0"/>
              <a:t>dönüşmezler</a:t>
            </a:r>
          </a:p>
          <a:p>
            <a:endParaRPr lang="tr-TR" sz="4000" dirty="0" smtClean="0"/>
          </a:p>
          <a:p>
            <a:r>
              <a:rPr lang="tr-TR" sz="4000" dirty="0" smtClean="0"/>
              <a:t>19- </a:t>
            </a:r>
            <a:r>
              <a:rPr lang="tr-TR" sz="4000" dirty="0"/>
              <a:t>Örnek okunuşlarda yanlışı ile doğrusu birlikte verilmelidir.</a:t>
            </a:r>
          </a:p>
          <a:p>
            <a:endParaRPr lang="tr-TR" sz="4000" dirty="0" smtClean="0"/>
          </a:p>
          <a:p>
            <a:r>
              <a:rPr lang="tr-TR" sz="4000" dirty="0" smtClean="0"/>
              <a:t>20- </a:t>
            </a:r>
            <a:r>
              <a:rPr lang="tr-TR" sz="4000" dirty="0"/>
              <a:t>Okurken ağzımızı ve yüzümüzü fazla oynatmamalı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5763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5997280"/>
          </a:xfrm>
        </p:spPr>
        <p:txBody>
          <a:bodyPr>
            <a:noAutofit/>
          </a:bodyPr>
          <a:lstStyle/>
          <a:p>
            <a:endParaRPr lang="tr-TR" sz="4400" dirty="0" smtClean="0"/>
          </a:p>
          <a:p>
            <a:r>
              <a:rPr lang="tr-TR" sz="4400" dirty="0" smtClean="0"/>
              <a:t>1- </a:t>
            </a:r>
            <a:r>
              <a:rPr lang="tr-TR" sz="4400" dirty="0"/>
              <a:t>Hataların düzeleceğine önce kendimizin inanması gerekir.</a:t>
            </a:r>
          </a:p>
          <a:p>
            <a:endParaRPr lang="tr-TR" sz="4400" dirty="0" smtClean="0"/>
          </a:p>
          <a:p>
            <a:pPr marL="0" indent="0">
              <a:buNone/>
            </a:pPr>
            <a:endParaRPr lang="tr-TR" sz="4400" dirty="0"/>
          </a:p>
          <a:p>
            <a:r>
              <a:rPr lang="tr-TR" sz="4400" dirty="0" smtClean="0"/>
              <a:t>2- </a:t>
            </a:r>
            <a:r>
              <a:rPr lang="tr-TR" sz="4400" dirty="0"/>
              <a:t>Hata düzeltmedeki en büyük engel </a:t>
            </a:r>
            <a:r>
              <a:rPr lang="tr-TR" sz="4400" dirty="0" smtClean="0"/>
              <a:t>“Hocam </a:t>
            </a:r>
            <a:r>
              <a:rPr lang="tr-TR" sz="4400" dirty="0"/>
              <a:t>bu hata </a:t>
            </a:r>
            <a:r>
              <a:rPr lang="tr-TR" sz="4400" dirty="0" smtClean="0"/>
              <a:t>düzelmez, </a:t>
            </a:r>
            <a:r>
              <a:rPr lang="tr-TR" sz="4400" dirty="0"/>
              <a:t>düzeltilemez. ”anlayışıdır.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85728"/>
            <a:ext cx="8964488" cy="5794397"/>
          </a:xfrm>
        </p:spPr>
        <p:txBody>
          <a:bodyPr>
            <a:normAutofit/>
          </a:bodyPr>
          <a:lstStyle/>
          <a:p>
            <a:endParaRPr lang="tr-TR" sz="4000" dirty="0" smtClean="0"/>
          </a:p>
          <a:p>
            <a:r>
              <a:rPr lang="tr-TR" sz="4000" dirty="0" smtClean="0"/>
              <a:t>3- </a:t>
            </a:r>
            <a:r>
              <a:rPr lang="tr-TR" sz="4000" dirty="0"/>
              <a:t>Önemli olan hatanın çoğunluğunu </a:t>
            </a:r>
            <a:r>
              <a:rPr lang="tr-TR" sz="4000" dirty="0" err="1"/>
              <a:t>düzeltebilmektir.Hataları</a:t>
            </a:r>
            <a:r>
              <a:rPr lang="tr-TR" sz="4000" dirty="0"/>
              <a:t> düzeltme oranın % 100  e yakın olması </a:t>
            </a:r>
          </a:p>
          <a:p>
            <a:pPr marL="0" indent="0">
              <a:buNone/>
            </a:pPr>
            <a:r>
              <a:rPr lang="tr-TR" sz="4000" dirty="0" smtClean="0"/>
              <a:t>  </a:t>
            </a:r>
            <a:r>
              <a:rPr lang="tr-TR" sz="4000" dirty="0"/>
              <a:t>mükemmel olandır</a:t>
            </a:r>
            <a:r>
              <a:rPr lang="tr-TR" sz="4000" dirty="0" smtClean="0"/>
              <a:t>.   </a:t>
            </a:r>
          </a:p>
          <a:p>
            <a:pPr marL="0" indent="0">
              <a:buNone/>
            </a:pPr>
            <a:r>
              <a:rPr lang="tr-TR" sz="4000" dirty="0" smtClean="0"/>
              <a:t>“ </a:t>
            </a:r>
            <a:r>
              <a:rPr lang="tr-TR" sz="4000" dirty="0"/>
              <a:t>Küllü </a:t>
            </a:r>
            <a:r>
              <a:rPr lang="tr-TR" sz="4000" dirty="0" err="1" smtClean="0"/>
              <a:t>alınamıyanın</a:t>
            </a:r>
            <a:r>
              <a:rPr lang="tr-TR" sz="4000" dirty="0" smtClean="0"/>
              <a:t> </a:t>
            </a:r>
            <a:r>
              <a:rPr lang="tr-TR" sz="4000" dirty="0"/>
              <a:t>cüzü  terk </a:t>
            </a:r>
            <a:r>
              <a:rPr lang="tr-TR" sz="4000" dirty="0" smtClean="0"/>
              <a:t> </a:t>
            </a:r>
          </a:p>
          <a:p>
            <a:pPr marL="0" indent="0">
              <a:buNone/>
            </a:pPr>
            <a:r>
              <a:rPr lang="tr-TR" sz="4000" dirty="0"/>
              <a:t> </a:t>
            </a:r>
            <a:r>
              <a:rPr lang="tr-TR" sz="4000" dirty="0" smtClean="0"/>
              <a:t>  edilmez”   </a:t>
            </a:r>
          </a:p>
          <a:p>
            <a:pPr marL="0" indent="0">
              <a:buNone/>
            </a:pPr>
            <a:r>
              <a:rPr lang="tr-TR" sz="4000" dirty="0"/>
              <a:t> </a:t>
            </a:r>
            <a:r>
              <a:rPr lang="tr-TR" sz="4000" dirty="0" smtClean="0"/>
              <a:t> kuralı </a:t>
            </a:r>
            <a:r>
              <a:rPr lang="tr-TR" sz="4000" dirty="0"/>
              <a:t>temel sloganımız olmalıdır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5793507"/>
          </a:xfrm>
        </p:spPr>
        <p:txBody>
          <a:bodyPr>
            <a:noAutofit/>
          </a:bodyPr>
          <a:lstStyle/>
          <a:p>
            <a:endParaRPr lang="tr-TR" sz="4400" dirty="0" smtClean="0"/>
          </a:p>
          <a:p>
            <a:r>
              <a:rPr lang="tr-TR" sz="4400" dirty="0" smtClean="0"/>
              <a:t>4-Hatalar </a:t>
            </a:r>
            <a:r>
              <a:rPr lang="tr-TR" sz="4400" dirty="0"/>
              <a:t>münasip bir dille düzeltilmelidir. Üslubumuz çok önemlidir. Kursiyeri incitmeden</a:t>
            </a:r>
          </a:p>
          <a:p>
            <a:pPr marL="0" indent="0">
              <a:buNone/>
            </a:pPr>
            <a:r>
              <a:rPr lang="tr-TR" sz="4400" dirty="0" smtClean="0"/>
              <a:t>  hatası </a:t>
            </a:r>
            <a:r>
              <a:rPr lang="tr-TR" sz="4400" dirty="0"/>
              <a:t>güzel üslupla söylenip </a:t>
            </a:r>
            <a:r>
              <a:rPr lang="tr-TR" sz="4400" dirty="0" smtClean="0"/>
              <a:t>   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hatası </a:t>
            </a:r>
            <a:r>
              <a:rPr lang="tr-TR" sz="4400" dirty="0"/>
              <a:t>kitabında çizilmeli ve </a:t>
            </a:r>
            <a:r>
              <a:rPr lang="tr-TR" sz="4400" dirty="0" smtClean="0"/>
              <a:t> 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ısrarla </a:t>
            </a:r>
            <a:r>
              <a:rPr lang="tr-TR" sz="4400" dirty="0"/>
              <a:t>hatanın takibi </a:t>
            </a:r>
            <a:r>
              <a:rPr lang="tr-TR" sz="4400" dirty="0" smtClean="0"/>
              <a:t> 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yapılmalıdır</a:t>
            </a:r>
            <a:r>
              <a:rPr lang="tr-TR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Autofit/>
          </a:bodyPr>
          <a:lstStyle/>
          <a:p>
            <a:r>
              <a:rPr lang="tr-TR" sz="4400" dirty="0"/>
              <a:t>5- Din görevlileri görevleri esnasında nerelerde hata yapıyor onu tespit edip onun </a:t>
            </a:r>
            <a:r>
              <a:rPr lang="tr-TR" sz="4400" dirty="0" smtClean="0"/>
              <a:t>üzerine  </a:t>
            </a:r>
            <a:r>
              <a:rPr lang="tr-TR" sz="4400" dirty="0"/>
              <a:t>yoğunlaşmalıdır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r>
              <a:rPr lang="tr-TR" sz="4400"/>
              <a:t>6- Hata kişiye göre değişen değil genel olmalı sınıfta herkes fikir birliğinde olmalı.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5695845"/>
          </a:xfrm>
        </p:spPr>
        <p:txBody>
          <a:bodyPr>
            <a:normAutofit/>
          </a:bodyPr>
          <a:lstStyle/>
          <a:p>
            <a:endParaRPr lang="tr-TR" sz="4400" dirty="0" smtClean="0"/>
          </a:p>
          <a:p>
            <a:r>
              <a:rPr lang="tr-TR" sz="4400" dirty="0" smtClean="0"/>
              <a:t>7- </a:t>
            </a:r>
            <a:r>
              <a:rPr lang="tr-TR" sz="4400" dirty="0"/>
              <a:t>Kalfa sistemi uygulanarak hatayı düzeltmesi için iyi olan </a:t>
            </a:r>
            <a:r>
              <a:rPr lang="tr-TR" sz="4400" dirty="0" smtClean="0"/>
              <a:t>  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arkadaşlarından  </a:t>
            </a:r>
          </a:p>
          <a:p>
            <a:pPr marL="0" indent="0">
              <a:buNone/>
            </a:pPr>
            <a:r>
              <a:rPr lang="tr-TR" sz="4400" dirty="0" smtClean="0"/>
              <a:t>  faydalanılmalıdır</a:t>
            </a:r>
          </a:p>
          <a:p>
            <a:r>
              <a:rPr lang="tr-TR" sz="4400" dirty="0" smtClean="0"/>
              <a:t>8- </a:t>
            </a:r>
            <a:r>
              <a:rPr lang="tr-TR" sz="4400" dirty="0"/>
              <a:t>Hataları düzeltme yöntemini kursiyerin özel durumuna göre öğretici tespit etmelidir</a:t>
            </a:r>
          </a:p>
          <a:p>
            <a:pPr marL="0" indent="0">
              <a:buNone/>
            </a:pP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54551"/>
          </a:xfrm>
        </p:spPr>
        <p:txBody>
          <a:bodyPr>
            <a:normAutofit/>
          </a:bodyPr>
          <a:lstStyle/>
          <a:p>
            <a:r>
              <a:rPr lang="tr-TR" sz="4400" dirty="0" smtClean="0"/>
              <a:t>9- </a:t>
            </a:r>
            <a:r>
              <a:rPr lang="tr-TR" sz="4400" dirty="0"/>
              <a:t>Kurs süresine göre </a:t>
            </a:r>
            <a:r>
              <a:rPr lang="tr-TR" sz="4400" dirty="0" err="1"/>
              <a:t>Duha</a:t>
            </a:r>
            <a:r>
              <a:rPr lang="tr-TR" sz="4400" dirty="0"/>
              <a:t> suresi veya Fil suresinden aşağıdaki sureler tek tek </a:t>
            </a:r>
            <a:r>
              <a:rPr lang="tr-TR" sz="4400" dirty="0" smtClean="0"/>
              <a:t>okutulup yanlışlar </a:t>
            </a:r>
            <a:r>
              <a:rPr lang="tr-TR" sz="4400" dirty="0"/>
              <a:t>varsa </a:t>
            </a:r>
            <a:r>
              <a:rPr lang="tr-TR" sz="4400" dirty="0" smtClean="0"/>
              <a:t>   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          düzeltilmelidir 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500174"/>
            <a:ext cx="9036496" cy="4525963"/>
          </a:xfrm>
        </p:spPr>
        <p:txBody>
          <a:bodyPr>
            <a:normAutofit/>
          </a:bodyPr>
          <a:lstStyle/>
          <a:p>
            <a:r>
              <a:rPr lang="tr-TR" sz="4400" dirty="0" smtClean="0"/>
              <a:t>10-Kalın </a:t>
            </a:r>
            <a:r>
              <a:rPr lang="tr-TR" sz="4400" dirty="0"/>
              <a:t>harfler </a:t>
            </a:r>
            <a:r>
              <a:rPr lang="tr-TR" sz="4400" dirty="0" err="1"/>
              <a:t>esreli</a:t>
            </a:r>
            <a:r>
              <a:rPr lang="tr-TR" sz="4400" dirty="0"/>
              <a:t> okunurken inceye kaçma ihtimali vardır</a:t>
            </a:r>
            <a:r>
              <a:rPr lang="tr-TR" sz="4400" dirty="0" smtClean="0"/>
              <a:t>.</a:t>
            </a:r>
          </a:p>
          <a:p>
            <a:pPr marL="0" indent="0">
              <a:buNone/>
            </a:pPr>
            <a:r>
              <a:rPr lang="tr-TR" sz="4400" dirty="0" smtClean="0"/>
              <a:t>İnce </a:t>
            </a:r>
            <a:r>
              <a:rPr lang="tr-TR" sz="4400" dirty="0"/>
              <a:t>harflerinde </a:t>
            </a:r>
            <a:r>
              <a:rPr lang="tr-TR" sz="4400" dirty="0" err="1"/>
              <a:t>ötreli</a:t>
            </a:r>
            <a:r>
              <a:rPr lang="tr-TR" sz="4400" dirty="0"/>
              <a:t> okunurken </a:t>
            </a:r>
          </a:p>
          <a:p>
            <a:pPr marL="0" indent="0">
              <a:buNone/>
            </a:pPr>
            <a:r>
              <a:rPr lang="tr-TR" sz="4400" dirty="0"/>
              <a:t> </a:t>
            </a:r>
            <a:r>
              <a:rPr lang="tr-TR" sz="4400" dirty="0" smtClean="0"/>
              <a:t>kalına  </a:t>
            </a:r>
            <a:r>
              <a:rPr lang="tr-TR" sz="4400" dirty="0"/>
              <a:t>kaçma ihtimali vardır. Bu ayrıntıya dikkat çekilmelidir.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785</TotalTime>
  <Words>348</Words>
  <Application>Microsoft Office PowerPoint</Application>
  <PresentationFormat>Ekran Gösterisi (4:3)</PresentationFormat>
  <Paragraphs>52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Döküm</vt:lpstr>
      <vt:lpstr> HATA DÜZELTME YÖNTEM VE TEKNİKLERİ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BySaylan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Yaygin     hatalar</dc:title>
  <dc:creator>oda</dc:creator>
  <cp:lastModifiedBy>oda</cp:lastModifiedBy>
  <cp:revision>38</cp:revision>
  <dcterms:created xsi:type="dcterms:W3CDTF">2010-11-29T19:28:24Z</dcterms:created>
  <dcterms:modified xsi:type="dcterms:W3CDTF">2011-05-13T04:51:02Z</dcterms:modified>
</cp:coreProperties>
</file>