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687" r:id="rId2"/>
    <p:sldId id="697" r:id="rId3"/>
    <p:sldId id="696" r:id="rId4"/>
    <p:sldId id="700" r:id="rId5"/>
    <p:sldId id="688" r:id="rId6"/>
    <p:sldId id="693" r:id="rId7"/>
    <p:sldId id="689" r:id="rId8"/>
    <p:sldId id="690" r:id="rId9"/>
    <p:sldId id="698" r:id="rId10"/>
    <p:sldId id="695" r:id="rId11"/>
    <p:sldId id="699" r:id="rId12"/>
    <p:sldId id="694" r:id="rId13"/>
  </p:sldIdLst>
  <p:sldSz cx="10691813" cy="7559675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arsayılan Bölüm" id="{6C537D8C-2708-48BF-AD60-1DC669BA29CE}">
          <p14:sldIdLst>
            <p14:sldId id="687"/>
            <p14:sldId id="697"/>
            <p14:sldId id="696"/>
            <p14:sldId id="700"/>
            <p14:sldId id="688"/>
            <p14:sldId id="693"/>
            <p14:sldId id="689"/>
            <p14:sldId id="690"/>
            <p14:sldId id="698"/>
            <p14:sldId id="695"/>
            <p14:sldId id="699"/>
            <p14:sldId id="69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362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E56"/>
    <a:srgbClr val="D02023"/>
    <a:srgbClr val="FF6600"/>
    <a:srgbClr val="ED7D31"/>
    <a:srgbClr val="5B9BD5"/>
    <a:srgbClr val="009EE3"/>
    <a:srgbClr val="C21E1F"/>
    <a:srgbClr val="B81D1C"/>
    <a:srgbClr val="A50021"/>
    <a:srgbClr val="A5A5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27F97BB-C833-4FB7-BDE5-3F7075034690}" styleName="主题样式 2 - 强调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主题样式 2 - 强调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主题样式 2 - 强调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46" autoAdjust="0"/>
    <p:restoredTop sz="95455" autoAdjust="0"/>
  </p:normalViewPr>
  <p:slideViewPr>
    <p:cSldViewPr snapToGrid="0" snapToObjects="1">
      <p:cViewPr varScale="1">
        <p:scale>
          <a:sx n="97" d="100"/>
          <a:sy n="97" d="100"/>
        </p:scale>
        <p:origin x="1512" y="90"/>
      </p:cViewPr>
      <p:guideLst>
        <p:guide orient="horz" pos="2362"/>
        <p:guide pos="3367"/>
      </p:guideLst>
    </p:cSldViewPr>
  </p:slideViewPr>
  <p:outlineViewPr>
    <p:cViewPr>
      <p:scale>
        <a:sx n="33" d="100"/>
        <a:sy n="33" d="100"/>
      </p:scale>
      <p:origin x="0" y="-216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732"/>
    </p:cViewPr>
  </p:sorterViewPr>
  <p:notesViewPr>
    <p:cSldViewPr snapToGrid="0" snapToObjects="1">
      <p:cViewPr varScale="1">
        <p:scale>
          <a:sx n="64" d="100"/>
          <a:sy n="64" d="100"/>
        </p:scale>
        <p:origin x="3204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1FEF419C-608A-47E0-9A58-D0FC23090555}" type="datetimeFigureOut">
              <a:rPr lang="tr-TR" smtClean="0"/>
              <a:t>18.09.2024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4A399F6-2226-4265-AEEE-E3DE146E70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57B849F1-EF59-4D1D-8791-1CCD2136D22A}" type="datetimeFigureOut">
              <a:rPr lang="tr-TR" smtClean="0"/>
              <a:t>18.09.2024</a:t>
            </a:fld>
            <a:endParaRPr lang="tr-TR" dirty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66838" y="1200150"/>
            <a:ext cx="458152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tr-TR" dirty="0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227945D8-8D55-4BB2-81A8-4E2CC0F6FD9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421988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/>
          <p:cNvPicPr>
            <a:picLocks noChangeAspect="1"/>
          </p:cNvPicPr>
          <p:nvPr userDrawn="1"/>
        </p:nvPicPr>
        <p:blipFill rotWithShape="1">
          <a:blip r:embed="rId2"/>
          <a:srcRect r="22022"/>
          <a:stretch>
            <a:fillRect/>
          </a:stretch>
        </p:blipFill>
        <p:spPr>
          <a:xfrm>
            <a:off x="-63198" y="-113122"/>
            <a:ext cx="10893493" cy="7758259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3702" y="241307"/>
            <a:ext cx="1587488" cy="1587488"/>
          </a:xfrm>
          <a:prstGeom prst="rect">
            <a:avLst/>
          </a:prstGeom>
        </p:spPr>
      </p:pic>
      <p:cxnSp>
        <p:nvCxnSpPr>
          <p:cNvPr id="4" name="Düz Bağlayıcı 3"/>
          <p:cNvCxnSpPr/>
          <p:nvPr userDrawn="1"/>
        </p:nvCxnSpPr>
        <p:spPr>
          <a:xfrm>
            <a:off x="2023590" y="2038350"/>
            <a:ext cx="0" cy="42767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B78FD-20F7-AE46-9754-35CF88D1ABB6}" type="slidenum">
              <a:rPr lang="tr-TR" smtClean="0"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B78FD-20F7-AE46-9754-35CF88D1ABB6}" type="slidenum">
              <a:rPr lang="tr-TR" smtClean="0"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B78FD-20F7-AE46-9754-35CF88D1ABB6}" type="slidenum">
              <a:rPr lang="tr-TR" smtClean="0"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5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5">
                <a:solidFill>
                  <a:schemeClr val="tx1"/>
                </a:solidFill>
              </a:defRPr>
            </a:lvl1pPr>
            <a:lvl2pPr marL="504190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745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3pPr>
            <a:lvl4pPr marL="1511935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4pPr>
            <a:lvl5pPr marL="2016125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5pPr>
            <a:lvl6pPr marL="2519680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6pPr>
            <a:lvl7pPr marL="3023870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7pPr>
            <a:lvl8pPr marL="3528060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8pPr>
            <a:lvl9pPr marL="4031615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B78FD-20F7-AE46-9754-35CF88D1ABB6}" type="slidenum">
              <a:rPr lang="tr-TR" smtClean="0"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B78FD-20F7-AE46-9754-35CF88D1ABB6}" type="slidenum">
              <a:rPr lang="tr-TR" smtClean="0"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5" b="1"/>
            </a:lvl1pPr>
            <a:lvl2pPr marL="504190" indent="0">
              <a:buNone/>
              <a:defRPr sz="2205" b="1"/>
            </a:lvl2pPr>
            <a:lvl3pPr marL="1007745" indent="0">
              <a:buNone/>
              <a:defRPr sz="1985" b="1"/>
            </a:lvl3pPr>
            <a:lvl4pPr marL="1511935" indent="0">
              <a:buNone/>
              <a:defRPr sz="1765" b="1"/>
            </a:lvl4pPr>
            <a:lvl5pPr marL="2016125" indent="0">
              <a:buNone/>
              <a:defRPr sz="1765" b="1"/>
            </a:lvl5pPr>
            <a:lvl6pPr marL="2519680" indent="0">
              <a:buNone/>
              <a:defRPr sz="1765" b="1"/>
            </a:lvl6pPr>
            <a:lvl7pPr marL="3023870" indent="0">
              <a:buNone/>
              <a:defRPr sz="1765" b="1"/>
            </a:lvl7pPr>
            <a:lvl8pPr marL="3528060" indent="0">
              <a:buNone/>
              <a:defRPr sz="1765" b="1"/>
            </a:lvl8pPr>
            <a:lvl9pPr marL="4031615" indent="0">
              <a:buNone/>
              <a:defRPr sz="1765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5" b="1"/>
            </a:lvl1pPr>
            <a:lvl2pPr marL="504190" indent="0">
              <a:buNone/>
              <a:defRPr sz="2205" b="1"/>
            </a:lvl2pPr>
            <a:lvl3pPr marL="1007745" indent="0">
              <a:buNone/>
              <a:defRPr sz="1985" b="1"/>
            </a:lvl3pPr>
            <a:lvl4pPr marL="1511935" indent="0">
              <a:buNone/>
              <a:defRPr sz="1765" b="1"/>
            </a:lvl4pPr>
            <a:lvl5pPr marL="2016125" indent="0">
              <a:buNone/>
              <a:defRPr sz="1765" b="1"/>
            </a:lvl5pPr>
            <a:lvl6pPr marL="2519680" indent="0">
              <a:buNone/>
              <a:defRPr sz="1765" b="1"/>
            </a:lvl6pPr>
            <a:lvl7pPr marL="3023870" indent="0">
              <a:buNone/>
              <a:defRPr sz="1765" b="1"/>
            </a:lvl7pPr>
            <a:lvl8pPr marL="3528060" indent="0">
              <a:buNone/>
              <a:defRPr sz="1765" b="1"/>
            </a:lvl8pPr>
            <a:lvl9pPr marL="4031615" indent="0">
              <a:buNone/>
              <a:defRPr sz="1765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B78FD-20F7-AE46-9754-35CF88D1ABB6}" type="slidenum">
              <a:rPr lang="tr-TR" smtClean="0"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B78FD-20F7-AE46-9754-35CF88D1ABB6}" type="slidenum">
              <a:rPr lang="tr-TR" smtClean="0"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B78FD-20F7-AE46-9754-35CF88D1ABB6}" type="slidenum">
              <a:rPr lang="tr-TR" smtClean="0"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5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5"/>
            </a:lvl1pPr>
            <a:lvl2pPr>
              <a:defRPr sz="3085"/>
            </a:lvl2pPr>
            <a:lvl3pPr>
              <a:defRPr sz="2645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5"/>
            </a:lvl1pPr>
            <a:lvl2pPr marL="504190" indent="0">
              <a:buNone/>
              <a:defRPr sz="1545"/>
            </a:lvl2pPr>
            <a:lvl3pPr marL="1007745" indent="0">
              <a:buNone/>
              <a:defRPr sz="1325"/>
            </a:lvl3pPr>
            <a:lvl4pPr marL="1511935" indent="0">
              <a:buNone/>
              <a:defRPr sz="1100"/>
            </a:lvl4pPr>
            <a:lvl5pPr marL="2016125" indent="0">
              <a:buNone/>
              <a:defRPr sz="1100"/>
            </a:lvl5pPr>
            <a:lvl6pPr marL="2519680" indent="0">
              <a:buNone/>
              <a:defRPr sz="1100"/>
            </a:lvl6pPr>
            <a:lvl7pPr marL="3023870" indent="0">
              <a:buNone/>
              <a:defRPr sz="1100"/>
            </a:lvl7pPr>
            <a:lvl8pPr marL="3528060" indent="0">
              <a:buNone/>
              <a:defRPr sz="1100"/>
            </a:lvl8pPr>
            <a:lvl9pPr marL="4031615" indent="0">
              <a:buNone/>
              <a:defRPr sz="11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B78FD-20F7-AE46-9754-35CF88D1ABB6}" type="slidenum">
              <a:rPr lang="tr-TR" smtClean="0"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5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5"/>
            </a:lvl1pPr>
            <a:lvl2pPr marL="504190" indent="0">
              <a:buNone/>
              <a:defRPr sz="3085"/>
            </a:lvl2pPr>
            <a:lvl3pPr marL="1007745" indent="0">
              <a:buNone/>
              <a:defRPr sz="2645"/>
            </a:lvl3pPr>
            <a:lvl4pPr marL="1511935" indent="0">
              <a:buNone/>
              <a:defRPr sz="2205"/>
            </a:lvl4pPr>
            <a:lvl5pPr marL="2016125" indent="0">
              <a:buNone/>
              <a:defRPr sz="2205"/>
            </a:lvl5pPr>
            <a:lvl6pPr marL="2519680" indent="0">
              <a:buNone/>
              <a:defRPr sz="2205"/>
            </a:lvl6pPr>
            <a:lvl7pPr marL="3023870" indent="0">
              <a:buNone/>
              <a:defRPr sz="2205"/>
            </a:lvl7pPr>
            <a:lvl8pPr marL="3528060" indent="0">
              <a:buNone/>
              <a:defRPr sz="2205"/>
            </a:lvl8pPr>
            <a:lvl9pPr marL="4031615" indent="0">
              <a:buNone/>
              <a:defRPr sz="2205"/>
            </a:lvl9pPr>
          </a:lstStyle>
          <a:p>
            <a:r>
              <a:rPr lang="tr-TR" dirty="0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5"/>
            </a:lvl1pPr>
            <a:lvl2pPr marL="504190" indent="0">
              <a:buNone/>
              <a:defRPr sz="1545"/>
            </a:lvl2pPr>
            <a:lvl3pPr marL="1007745" indent="0">
              <a:buNone/>
              <a:defRPr sz="1325"/>
            </a:lvl3pPr>
            <a:lvl4pPr marL="1511935" indent="0">
              <a:buNone/>
              <a:defRPr sz="1100"/>
            </a:lvl4pPr>
            <a:lvl5pPr marL="2016125" indent="0">
              <a:buNone/>
              <a:defRPr sz="1100"/>
            </a:lvl5pPr>
            <a:lvl6pPr marL="2519680" indent="0">
              <a:buNone/>
              <a:defRPr sz="1100"/>
            </a:lvl6pPr>
            <a:lvl7pPr marL="3023870" indent="0">
              <a:buNone/>
              <a:defRPr sz="1100"/>
            </a:lvl7pPr>
            <a:lvl8pPr marL="3528060" indent="0">
              <a:buNone/>
              <a:defRPr sz="1100"/>
            </a:lvl8pPr>
            <a:lvl9pPr marL="4031615" indent="0">
              <a:buNone/>
              <a:defRPr sz="11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B78FD-20F7-AE46-9754-35CF88D1ABB6}" type="slidenum">
              <a:rPr lang="tr-TR" smtClean="0"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1B78FD-20F7-AE46-9754-35CF88D1ABB6}" type="slidenum">
              <a:rPr lang="tr-TR" smtClean="0"/>
              <a:t>‹#›</a:t>
            </a:fld>
            <a:endParaRPr lang="tr-T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1007745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95" indent="-252095" algn="l" defTabSz="1007745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5" kern="1200">
          <a:solidFill>
            <a:schemeClr val="tx1"/>
          </a:solidFill>
          <a:latin typeface="+mn-lt"/>
          <a:ea typeface="+mn-ea"/>
          <a:cs typeface="+mn-cs"/>
        </a:defRPr>
      </a:lvl1pPr>
      <a:lvl2pPr marL="755650" indent="-252095" algn="l" defTabSz="1007745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2pPr>
      <a:lvl3pPr marL="1259840" indent="-252095" algn="l" defTabSz="1007745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4030" indent="-252095" algn="l" defTabSz="1007745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267585" indent="-252095" algn="l" defTabSz="1007745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771775" indent="-252095" algn="l" defTabSz="1007745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275965" indent="-252095" algn="l" defTabSz="1007745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779520" indent="-252095" algn="l" defTabSz="1007745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283710" indent="-252095" algn="l" defTabSz="1007745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74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1pPr>
      <a:lvl2pPr marL="504190" algn="l" defTabSz="100774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1007745" algn="l" defTabSz="100774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algn="l" defTabSz="100774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016125" algn="l" defTabSz="100774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519680" algn="l" defTabSz="100774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023870" algn="l" defTabSz="100774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528060" algn="l" defTabSz="100774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031615" algn="l" defTabSz="100774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://www.turkiye.gov.tr/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Unvan 1"/>
          <p:cNvSpPr/>
          <p:nvPr/>
        </p:nvSpPr>
        <p:spPr>
          <a:xfrm>
            <a:off x="-428040" y="5106600"/>
            <a:ext cx="9524880" cy="39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5" name="Metin kutusu 2"/>
          <p:cNvSpPr/>
          <p:nvPr/>
        </p:nvSpPr>
        <p:spPr>
          <a:xfrm>
            <a:off x="1080000" y="5580000"/>
            <a:ext cx="8999640" cy="106088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7000"/>
              </a:lnSpc>
              <a:spcAft>
                <a:spcPts val="879"/>
              </a:spcAft>
              <a:tabLst>
                <a:tab pos="1711440" algn="l"/>
              </a:tabLst>
            </a:pPr>
            <a:r>
              <a:rPr lang="tr-TR" sz="3200" b="1" spc="-1" dirty="0" smtClean="0">
                <a:solidFill>
                  <a:srgbClr val="D02023"/>
                </a:solidFill>
                <a:latin typeface="Times New Roman"/>
              </a:rPr>
              <a:t>ULUSAL SPOR PROJELERİ MODÜLÜ</a:t>
            </a:r>
            <a:endParaRPr lang="tr-TR" sz="3200" b="1" strike="noStrike" spc="-1" dirty="0">
              <a:latin typeface="Arial"/>
            </a:endParaRPr>
          </a:p>
          <a:p>
            <a:pPr algn="ctr">
              <a:lnSpc>
                <a:spcPct val="107000"/>
              </a:lnSpc>
              <a:spcAft>
                <a:spcPts val="879"/>
              </a:spcAft>
              <a:tabLst>
                <a:tab pos="1711440" algn="l"/>
              </a:tabLst>
            </a:pPr>
            <a:r>
              <a:rPr lang="tr-TR" sz="1990" b="1" spc="-1" dirty="0" smtClean="0">
                <a:solidFill>
                  <a:srgbClr val="D02023"/>
                </a:solidFill>
                <a:latin typeface="Times New Roman"/>
              </a:rPr>
              <a:t>VATANDAŞ E-DEVLET BAŞVURU REHBERİ</a:t>
            </a:r>
            <a:endParaRPr lang="tr-TR" sz="1990" b="0" strike="noStrike" spc="-1" dirty="0">
              <a:latin typeface="Arial"/>
            </a:endParaRPr>
          </a:p>
        </p:txBody>
      </p:sp>
      <p:pic>
        <p:nvPicPr>
          <p:cNvPr id="116" name="Resim 124"/>
          <p:cNvPicPr/>
          <p:nvPr/>
        </p:nvPicPr>
        <p:blipFill>
          <a:blip r:embed="rId2"/>
          <a:stretch/>
        </p:blipFill>
        <p:spPr>
          <a:xfrm>
            <a:off x="3060000" y="540000"/>
            <a:ext cx="4499640" cy="449964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2670448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/>
          <p:cNvSpPr/>
          <p:nvPr/>
        </p:nvSpPr>
        <p:spPr>
          <a:xfrm rot="16200000">
            <a:off x="-1515635" y="4404964"/>
            <a:ext cx="52432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600" b="1" dirty="0" smtClean="0">
                <a:solidFill>
                  <a:schemeClr val="bg1"/>
                </a:solidFill>
              </a:rPr>
              <a:t>ANKARA GENÇLİK VE SPOR İL MÜDÜRLÜĞÜ</a:t>
            </a:r>
          </a:p>
          <a:p>
            <a:pPr algn="ctr"/>
            <a:r>
              <a:rPr lang="tr-TR" sz="1600" b="1" dirty="0" smtClean="0">
                <a:solidFill>
                  <a:schemeClr val="bg1"/>
                </a:solidFill>
              </a:rPr>
              <a:t>Sportif Değerlendirme ve Takip Birimi</a:t>
            </a:r>
            <a:endParaRPr lang="tr-TR" sz="1600" b="1" dirty="0">
              <a:solidFill>
                <a:schemeClr val="bg1"/>
              </a:solidFill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144459" y="3847459"/>
            <a:ext cx="9808164" cy="1200329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 smtClean="0"/>
              <a:t>İlgili filtrelerden kişi kendine en uygun İl, İlçe, Branş, Proje seçimini yaparak Kursları listeleyebilir.</a:t>
            </a:r>
          </a:p>
          <a:p>
            <a:endParaRPr lang="tr-TR" dirty="0" smtClean="0"/>
          </a:p>
          <a:p>
            <a:r>
              <a:rPr lang="tr-TR" b="1" dirty="0" smtClean="0"/>
              <a:t>Sonraki Adım </a:t>
            </a:r>
            <a:r>
              <a:rPr lang="tr-TR" dirty="0" smtClean="0"/>
              <a:t>düğmesine tıklayarak işlemi tamamlar.</a:t>
            </a: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0691813" cy="3517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563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 rot="16200000">
            <a:off x="-1515635" y="4404964"/>
            <a:ext cx="52432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600" b="1" dirty="0" smtClean="0">
                <a:solidFill>
                  <a:schemeClr val="bg1"/>
                </a:solidFill>
              </a:rPr>
              <a:t>ANKARA GENÇLİK VE SPOR İL MÜDÜRLÜĞÜ</a:t>
            </a:r>
          </a:p>
          <a:p>
            <a:pPr algn="ctr"/>
            <a:r>
              <a:rPr lang="tr-TR" sz="1600" b="1" dirty="0" smtClean="0">
                <a:solidFill>
                  <a:schemeClr val="bg1"/>
                </a:solidFill>
              </a:rPr>
              <a:t>Sportif Değerlendirme ve Takip Birimi</a:t>
            </a:r>
            <a:endParaRPr lang="tr-TR" sz="1600" b="1" dirty="0">
              <a:solidFill>
                <a:schemeClr val="bg1"/>
              </a:solidFill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/>
          <a:srcRect l="14451" r="1682" b="33031"/>
          <a:stretch/>
        </p:blipFill>
        <p:spPr>
          <a:xfrm>
            <a:off x="1720645" y="1957509"/>
            <a:ext cx="8731045" cy="3952896"/>
          </a:xfrm>
          <a:prstGeom prst="rect">
            <a:avLst/>
          </a:prstGeom>
        </p:spPr>
      </p:pic>
      <p:sp>
        <p:nvSpPr>
          <p:cNvPr id="3" name="Dikdörtgen Belirtme Çizgisi 2"/>
          <p:cNvSpPr/>
          <p:nvPr/>
        </p:nvSpPr>
        <p:spPr>
          <a:xfrm>
            <a:off x="1720645" y="6007509"/>
            <a:ext cx="8101780" cy="1311490"/>
          </a:xfrm>
          <a:prstGeom prst="wedgeRectCallout">
            <a:avLst>
              <a:gd name="adj1" fmla="val 22094"/>
              <a:gd name="adj2" fmla="val -90745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tr-TR" dirty="0" smtClean="0"/>
              <a:t>Başvuru tamamlandığında ONAY BEKLİYOR olarak gözükür.</a:t>
            </a:r>
          </a:p>
          <a:p>
            <a:pPr algn="just"/>
            <a:endParaRPr lang="tr-TR" dirty="0"/>
          </a:p>
          <a:p>
            <a:pPr algn="just"/>
            <a:r>
              <a:rPr lang="tr-TR" dirty="0" smtClean="0"/>
              <a:t>Kişi kursa kabul edildiğinde ONAYLANDI olarak değişir ve kendisine OTOMATİK olarak SMS bildirimi yapılır.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01878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Unvan 1"/>
          <p:cNvSpPr/>
          <p:nvPr/>
        </p:nvSpPr>
        <p:spPr>
          <a:xfrm>
            <a:off x="-428040" y="5106600"/>
            <a:ext cx="9524880" cy="39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5" name="Metin kutusu 2"/>
          <p:cNvSpPr/>
          <p:nvPr/>
        </p:nvSpPr>
        <p:spPr>
          <a:xfrm>
            <a:off x="1080000" y="5580000"/>
            <a:ext cx="8999640" cy="106088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7000"/>
              </a:lnSpc>
              <a:spcAft>
                <a:spcPts val="879"/>
              </a:spcAft>
              <a:tabLst>
                <a:tab pos="1711440" algn="l"/>
              </a:tabLst>
            </a:pPr>
            <a:r>
              <a:rPr lang="tr-TR" sz="3200" b="1" spc="-1" dirty="0" smtClean="0">
                <a:solidFill>
                  <a:srgbClr val="D02023"/>
                </a:solidFill>
                <a:latin typeface="Times New Roman"/>
              </a:rPr>
              <a:t>ULUSAL SPOR PROJELERİ MODÜLÜ</a:t>
            </a:r>
            <a:endParaRPr lang="tr-TR" sz="3200" b="1" strike="noStrike" spc="-1" dirty="0">
              <a:latin typeface="Arial"/>
            </a:endParaRPr>
          </a:p>
          <a:p>
            <a:pPr algn="ctr">
              <a:lnSpc>
                <a:spcPct val="107000"/>
              </a:lnSpc>
              <a:spcAft>
                <a:spcPts val="879"/>
              </a:spcAft>
              <a:tabLst>
                <a:tab pos="1711440" algn="l"/>
              </a:tabLst>
            </a:pPr>
            <a:r>
              <a:rPr lang="tr-TR" sz="1990" b="1" spc="-1" dirty="0" smtClean="0">
                <a:solidFill>
                  <a:srgbClr val="D02023"/>
                </a:solidFill>
                <a:latin typeface="Times New Roman"/>
              </a:rPr>
              <a:t>VATANDAŞ E-DEVLET BAŞVURU REHBERİ</a:t>
            </a:r>
            <a:endParaRPr lang="tr-TR" sz="1990" b="0" strike="noStrike" spc="-1" dirty="0">
              <a:latin typeface="Arial"/>
            </a:endParaRPr>
          </a:p>
        </p:txBody>
      </p:sp>
      <p:pic>
        <p:nvPicPr>
          <p:cNvPr id="116" name="Resim 124"/>
          <p:cNvPicPr/>
          <p:nvPr/>
        </p:nvPicPr>
        <p:blipFill>
          <a:blip r:embed="rId2"/>
          <a:stretch/>
        </p:blipFill>
        <p:spPr>
          <a:xfrm>
            <a:off x="3060000" y="540000"/>
            <a:ext cx="4499640" cy="449964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1296157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Metin kutusu 223"/>
          <p:cNvSpPr txBox="1"/>
          <p:nvPr/>
        </p:nvSpPr>
        <p:spPr>
          <a:xfrm>
            <a:off x="2583141" y="3276335"/>
            <a:ext cx="8108672" cy="2663445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tr-TR" sz="2800" b="1" dirty="0">
                <a:latin typeface="Copperplate Gothic Bold" panose="020E0705020206020404" pitchFamily="34" charset="0"/>
              </a:rPr>
              <a:t>1</a:t>
            </a:r>
            <a:r>
              <a:rPr lang="tr-TR" sz="2800" b="1" dirty="0" smtClean="0">
                <a:latin typeface="Copperplate Gothic Bold" panose="020E0705020206020404" pitchFamily="34" charset="0"/>
              </a:rPr>
              <a:t>. </a:t>
            </a:r>
            <a:r>
              <a:rPr lang="tr-TR" sz="2800" b="1" dirty="0" smtClean="0">
                <a:latin typeface="Copperplate Gothic Bold" panose="020E0705020206020404" pitchFamily="34" charset="0"/>
              </a:rPr>
              <a:t>GİRİŞ YÖNTEMİ</a:t>
            </a:r>
          </a:p>
          <a:p>
            <a:pPr marL="342900" indent="-342900">
              <a:buAutoNum type="arabicPeriod"/>
            </a:pPr>
            <a:endParaRPr lang="tr-TR" sz="2800" b="1" strike="noStrike" spc="-1" dirty="0">
              <a:latin typeface="Copperplate Gothic Bold" panose="020E0705020206020404" pitchFamily="34" charset="0"/>
            </a:endParaRPr>
          </a:p>
          <a:p>
            <a:r>
              <a:rPr lang="tr-TR" sz="2800" b="1" spc="-1" dirty="0" err="1" smtClean="0">
                <a:latin typeface="Copperplate Gothic Bold" panose="020E0705020206020404" pitchFamily="34" charset="0"/>
              </a:rPr>
              <a:t>Karekodu</a:t>
            </a:r>
            <a:r>
              <a:rPr lang="tr-TR" sz="2800" b="1" spc="-1" dirty="0" smtClean="0">
                <a:latin typeface="Copperplate Gothic Bold" panose="020E0705020206020404" pitchFamily="34" charset="0"/>
              </a:rPr>
              <a:t> okutarak doğrudan başvuru ekranına geçme</a:t>
            </a:r>
          </a:p>
          <a:p>
            <a:endParaRPr lang="tr-TR" sz="2800" b="1" strike="noStrike" spc="-1" dirty="0">
              <a:latin typeface="Copperplate Gothic Bold" panose="020E0705020206020404" pitchFamily="34" charset="0"/>
            </a:endParaRPr>
          </a:p>
          <a:p>
            <a:r>
              <a:rPr lang="tr-TR" sz="1600" spc="-1" dirty="0" smtClean="0"/>
              <a:t>(Çocukları adına başvuracaklar açılan ekrandan Velayet kullanıcısına geçmelidirler)</a:t>
            </a:r>
            <a:endParaRPr lang="tr-TR" sz="1600" strike="noStrike" spc="-1" dirty="0"/>
          </a:p>
        </p:txBody>
      </p:sp>
      <p:sp>
        <p:nvSpPr>
          <p:cNvPr id="6" name="Dikdörtgen 5"/>
          <p:cNvSpPr/>
          <p:nvPr/>
        </p:nvSpPr>
        <p:spPr>
          <a:xfrm rot="16200000">
            <a:off x="-1515635" y="4404964"/>
            <a:ext cx="52432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600" b="1" dirty="0" smtClean="0">
                <a:solidFill>
                  <a:schemeClr val="bg1"/>
                </a:solidFill>
              </a:rPr>
              <a:t>ANKARA GENÇLİK VE SPOR İL MÜDÜRLÜĞÜ</a:t>
            </a:r>
          </a:p>
          <a:p>
            <a:pPr algn="ctr"/>
            <a:r>
              <a:rPr lang="tr-TR" sz="1600" b="1" dirty="0" smtClean="0">
                <a:solidFill>
                  <a:schemeClr val="bg1"/>
                </a:solidFill>
              </a:rPr>
              <a:t>Sportif Değerlendirme ve Takip Birimi</a:t>
            </a:r>
            <a:endParaRPr lang="tr-TR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250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Metin kutusu 223"/>
          <p:cNvSpPr txBox="1"/>
          <p:nvPr/>
        </p:nvSpPr>
        <p:spPr>
          <a:xfrm>
            <a:off x="2701129" y="646207"/>
            <a:ext cx="6904988" cy="2242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tr-TR" sz="2800" b="1" spc="-1" dirty="0" smtClean="0">
                <a:latin typeface="Copperplate Gothic Bold" panose="020E0705020206020404" pitchFamily="34" charset="0"/>
              </a:rPr>
              <a:t>AŞAĞIDAKİ </a:t>
            </a:r>
            <a:r>
              <a:rPr lang="tr-TR" sz="2800" b="1" spc="-1" dirty="0" smtClean="0">
                <a:latin typeface="Copperplate Gothic Bold" panose="020E0705020206020404" pitchFamily="34" charset="0"/>
              </a:rPr>
              <a:t>QR </a:t>
            </a:r>
            <a:r>
              <a:rPr lang="tr-TR" sz="2800" b="1" spc="-1" dirty="0" smtClean="0">
                <a:latin typeface="Copperplate Gothic Bold" panose="020E0705020206020404" pitchFamily="34" charset="0"/>
              </a:rPr>
              <a:t>KODU TELEFONDAN OKUTARAK DOĞRUDAN SPOR KURSLARI BAŞVURU </a:t>
            </a:r>
            <a:r>
              <a:rPr lang="tr-TR" sz="2800" b="1" spc="-1" dirty="0" smtClean="0">
                <a:latin typeface="Copperplate Gothic Bold" panose="020E0705020206020404" pitchFamily="34" charset="0"/>
              </a:rPr>
              <a:t>EKRANINA </a:t>
            </a:r>
            <a:r>
              <a:rPr lang="tr-TR" sz="2800" b="1" spc="-1" dirty="0" smtClean="0">
                <a:latin typeface="Copperplate Gothic Bold" panose="020E0705020206020404" pitchFamily="34" charset="0"/>
              </a:rPr>
              <a:t>GİDEBİLİRSİNİZ.</a:t>
            </a:r>
            <a:endParaRPr lang="tr-TR" sz="2800" b="0" strike="noStrike" spc="-1" dirty="0">
              <a:latin typeface="Copperplate Gothic Bold" panose="020E0705020206020404" pitchFamily="34" charset="0"/>
            </a:endParaRPr>
          </a:p>
        </p:txBody>
      </p:sp>
      <p:sp>
        <p:nvSpPr>
          <p:cNvPr id="6" name="Dikdörtgen 5"/>
          <p:cNvSpPr/>
          <p:nvPr/>
        </p:nvSpPr>
        <p:spPr>
          <a:xfrm rot="16200000">
            <a:off x="-1515635" y="4404964"/>
            <a:ext cx="52432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600" b="1" dirty="0" smtClean="0">
                <a:solidFill>
                  <a:schemeClr val="bg1"/>
                </a:solidFill>
              </a:rPr>
              <a:t>ANKARA GENÇLİK VE SPOR İL MÜDÜRLÜĞÜ</a:t>
            </a:r>
          </a:p>
          <a:p>
            <a:pPr algn="ctr"/>
            <a:r>
              <a:rPr lang="tr-TR" sz="1600" b="1" dirty="0" smtClean="0">
                <a:solidFill>
                  <a:schemeClr val="bg1"/>
                </a:solidFill>
              </a:rPr>
              <a:t>Sportif Değerlendirme ve Takip Birimi</a:t>
            </a:r>
            <a:endParaRPr lang="tr-TR" sz="1600" b="1" dirty="0">
              <a:solidFill>
                <a:schemeClr val="bg1"/>
              </a:solidFill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646" y="2888567"/>
            <a:ext cx="4145296" cy="4145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02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Metin kutusu 223"/>
          <p:cNvSpPr txBox="1"/>
          <p:nvPr/>
        </p:nvSpPr>
        <p:spPr>
          <a:xfrm>
            <a:off x="2583141" y="3276335"/>
            <a:ext cx="8108672" cy="2663445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tr-TR" sz="2800" b="1" dirty="0" smtClean="0">
                <a:latin typeface="Copperplate Gothic Bold" panose="020E0705020206020404" pitchFamily="34" charset="0"/>
              </a:rPr>
              <a:t>2. GİRİŞ YÖNTEMİ</a:t>
            </a:r>
          </a:p>
          <a:p>
            <a:pPr marL="342900" indent="-342900">
              <a:buAutoNum type="arabicPeriod"/>
            </a:pPr>
            <a:endParaRPr lang="tr-TR" sz="2800" b="1" strike="noStrike" spc="-1" dirty="0">
              <a:latin typeface="Copperplate Gothic Bold" panose="020E0705020206020404" pitchFamily="34" charset="0"/>
            </a:endParaRPr>
          </a:p>
          <a:p>
            <a:r>
              <a:rPr lang="tr-TR" sz="2800" b="1" spc="-1" dirty="0" smtClean="0">
                <a:latin typeface="Copperplate Gothic Bold" panose="020E0705020206020404" pitchFamily="34" charset="0"/>
              </a:rPr>
              <a:t>EDEVLET İLE MANUEL GİRİŞ</a:t>
            </a:r>
            <a:endParaRPr lang="tr-TR" sz="2800" b="0" strike="noStrike" spc="-1" dirty="0">
              <a:latin typeface="Copperplate Gothic Bold" panose="020E0705020206020404" pitchFamily="34" charset="0"/>
            </a:endParaRPr>
          </a:p>
        </p:txBody>
      </p:sp>
      <p:sp>
        <p:nvSpPr>
          <p:cNvPr id="6" name="Dikdörtgen 5"/>
          <p:cNvSpPr/>
          <p:nvPr/>
        </p:nvSpPr>
        <p:spPr>
          <a:xfrm rot="16200000">
            <a:off x="-1515635" y="4404964"/>
            <a:ext cx="52432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600" b="1" dirty="0" smtClean="0">
                <a:solidFill>
                  <a:schemeClr val="bg1"/>
                </a:solidFill>
              </a:rPr>
              <a:t>ANKARA GENÇLİK VE SPOR İL MÜDÜRLÜĞÜ</a:t>
            </a:r>
          </a:p>
          <a:p>
            <a:pPr algn="ctr"/>
            <a:r>
              <a:rPr lang="tr-TR" sz="1600" b="1" dirty="0" smtClean="0">
                <a:solidFill>
                  <a:schemeClr val="bg1"/>
                </a:solidFill>
              </a:rPr>
              <a:t>Sportif Değerlendirme ve Takip Birimi</a:t>
            </a:r>
            <a:endParaRPr lang="tr-TR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341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Metin kutusu 223"/>
          <p:cNvSpPr txBox="1"/>
          <p:nvPr/>
        </p:nvSpPr>
        <p:spPr>
          <a:xfrm>
            <a:off x="2116876" y="384556"/>
            <a:ext cx="8108672" cy="1897626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tr-TR" b="1" dirty="0" smtClean="0"/>
              <a:t>Ulusal Spor Projeleri başvuruları</a:t>
            </a:r>
            <a:endParaRPr lang="tr-TR" b="1" dirty="0"/>
          </a:p>
          <a:p>
            <a:r>
              <a:rPr lang="tr-TR" b="1" dirty="0" smtClean="0">
                <a:solidFill>
                  <a:srgbClr val="FF0000"/>
                </a:solidFill>
              </a:rPr>
              <a:t>Spor </a:t>
            </a:r>
            <a:r>
              <a:rPr lang="tr-TR" b="1" dirty="0">
                <a:solidFill>
                  <a:srgbClr val="FF0000"/>
                </a:solidFill>
              </a:rPr>
              <a:t>Bilgi Sistemi</a:t>
            </a:r>
            <a:r>
              <a:rPr lang="tr-TR" b="1" dirty="0"/>
              <a:t> üzerinden gerçekleştirilmektedir.  </a:t>
            </a:r>
            <a:r>
              <a:rPr lang="tr-TR" b="1" dirty="0" smtClean="0"/>
              <a:t>Bunun için;</a:t>
            </a:r>
            <a:endParaRPr lang="tr-TR" b="1" dirty="0"/>
          </a:p>
          <a:p>
            <a:endParaRPr lang="tr-TR" sz="1800" b="0" strike="noStrike" spc="-1" dirty="0" smtClean="0">
              <a:latin typeface="Arial"/>
              <a:hlinkClick r:id="rId2"/>
            </a:endParaRPr>
          </a:p>
          <a:p>
            <a:r>
              <a:rPr lang="tr-TR" sz="1800" b="0" strike="noStrike" spc="-1" dirty="0" smtClean="0">
                <a:latin typeface="Arial"/>
                <a:hlinkClick r:id="rId2"/>
              </a:rPr>
              <a:t>www.turkiye.gov.tr</a:t>
            </a:r>
            <a:endParaRPr lang="tr-TR" sz="1800" b="0" strike="noStrike" spc="-1" dirty="0">
              <a:latin typeface="Arial"/>
            </a:endParaRPr>
          </a:p>
          <a:p>
            <a:endParaRPr lang="tr-TR" sz="1800" b="0" strike="noStrike" spc="-1" dirty="0">
              <a:latin typeface="Arial"/>
            </a:endParaRPr>
          </a:p>
          <a:p>
            <a:r>
              <a:rPr lang="tr-TR" sz="1800" b="0" strike="noStrike" spc="-1" dirty="0">
                <a:latin typeface="Arial"/>
              </a:rPr>
              <a:t>Adresinden E-Devlet sayfasına giriş yapılır</a:t>
            </a:r>
            <a:r>
              <a:rPr lang="tr-TR" sz="1800" b="0" strike="noStrike" spc="-1" dirty="0" smtClean="0">
                <a:latin typeface="Arial"/>
              </a:rPr>
              <a:t>.</a:t>
            </a:r>
            <a:endParaRPr lang="tr-TR" sz="1800" b="0" strike="noStrike" spc="-1" dirty="0">
              <a:latin typeface="Arial"/>
            </a:endParaRPr>
          </a:p>
        </p:txBody>
      </p:sp>
      <p:sp>
        <p:nvSpPr>
          <p:cNvPr id="6" name="Dikdörtgen 5"/>
          <p:cNvSpPr/>
          <p:nvPr/>
        </p:nvSpPr>
        <p:spPr>
          <a:xfrm rot="16200000">
            <a:off x="-1515635" y="4404964"/>
            <a:ext cx="52432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600" b="1" dirty="0" smtClean="0">
                <a:solidFill>
                  <a:schemeClr val="bg1"/>
                </a:solidFill>
              </a:rPr>
              <a:t>ANKARA GENÇLİK VE SPOR İL MÜDÜRLÜĞÜ</a:t>
            </a:r>
          </a:p>
          <a:p>
            <a:pPr algn="ctr"/>
            <a:r>
              <a:rPr lang="tr-TR" sz="1600" b="1" dirty="0" smtClean="0">
                <a:solidFill>
                  <a:schemeClr val="bg1"/>
                </a:solidFill>
              </a:rPr>
              <a:t>Sportif Değerlendirme ve Takip Birimi</a:t>
            </a:r>
            <a:endParaRPr lang="tr-TR" sz="1600" b="1" dirty="0">
              <a:solidFill>
                <a:schemeClr val="bg1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940" y="2360839"/>
            <a:ext cx="9164873" cy="5198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796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Resim 222"/>
          <p:cNvPicPr/>
          <p:nvPr/>
        </p:nvPicPr>
        <p:blipFill rotWithShape="1">
          <a:blip r:embed="rId2"/>
          <a:srcRect t="10234" r="17780" b="29221"/>
          <a:stretch/>
        </p:blipFill>
        <p:spPr>
          <a:xfrm>
            <a:off x="1523999" y="3451123"/>
            <a:ext cx="9167813" cy="4248131"/>
          </a:xfrm>
          <a:prstGeom prst="rect">
            <a:avLst/>
          </a:prstGeom>
          <a:ln w="0">
            <a:noFill/>
          </a:ln>
        </p:spPr>
      </p:pic>
      <p:sp>
        <p:nvSpPr>
          <p:cNvPr id="5" name="Dikdörtgen 4"/>
          <p:cNvSpPr/>
          <p:nvPr/>
        </p:nvSpPr>
        <p:spPr>
          <a:xfrm>
            <a:off x="2487564" y="945536"/>
            <a:ext cx="7285700" cy="49150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 smtClean="0"/>
              <a:t>Edevlet</a:t>
            </a:r>
            <a:r>
              <a:rPr lang="tr-TR" dirty="0" smtClean="0"/>
              <a:t> arama boşluğuna </a:t>
            </a:r>
            <a:r>
              <a:rPr lang="tr-TR" b="1" dirty="0" smtClean="0"/>
              <a:t>SPOR BİLGİ SİSTEMİ </a:t>
            </a:r>
            <a:r>
              <a:rPr lang="tr-TR" dirty="0" smtClean="0"/>
              <a:t>yazarak ilgili modül açılır.</a:t>
            </a:r>
            <a:endParaRPr lang="tr-TR" dirty="0"/>
          </a:p>
        </p:txBody>
      </p:sp>
      <p:sp>
        <p:nvSpPr>
          <p:cNvPr id="6" name="Dikdörtgen 5"/>
          <p:cNvSpPr/>
          <p:nvPr/>
        </p:nvSpPr>
        <p:spPr>
          <a:xfrm rot="16200000">
            <a:off x="-1515635" y="4404964"/>
            <a:ext cx="52432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600" b="1" dirty="0" smtClean="0">
                <a:solidFill>
                  <a:schemeClr val="bg1"/>
                </a:solidFill>
              </a:rPr>
              <a:t>ANKARA GENÇLİK VE SPOR İL MÜDÜRLÜĞÜ</a:t>
            </a:r>
          </a:p>
          <a:p>
            <a:pPr algn="ctr"/>
            <a:r>
              <a:rPr lang="tr-TR" sz="1600" b="1" dirty="0" smtClean="0">
                <a:solidFill>
                  <a:schemeClr val="bg1"/>
                </a:solidFill>
              </a:rPr>
              <a:t>Sportif Değerlendirme ve Takip Birimi</a:t>
            </a:r>
            <a:endParaRPr lang="tr-TR" sz="1600" b="1" dirty="0">
              <a:solidFill>
                <a:schemeClr val="bg1"/>
              </a:solidFill>
            </a:endParaRPr>
          </a:p>
        </p:txBody>
      </p:sp>
      <p:sp>
        <p:nvSpPr>
          <p:cNvPr id="2" name="Sağ Ok 1"/>
          <p:cNvSpPr/>
          <p:nvPr/>
        </p:nvSpPr>
        <p:spPr>
          <a:xfrm>
            <a:off x="3588774" y="4984955"/>
            <a:ext cx="1160207" cy="501445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Metin kutusu 2"/>
          <p:cNvSpPr txBox="1"/>
          <p:nvPr/>
        </p:nvSpPr>
        <p:spPr>
          <a:xfrm>
            <a:off x="1644060" y="2215472"/>
            <a:ext cx="8927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Önemli : </a:t>
            </a:r>
            <a:r>
              <a:rPr lang="tr-TR" dirty="0" smtClean="0"/>
              <a:t>Spor Bilgi Sistemini Google üzerinden aratarak </a:t>
            </a:r>
            <a:r>
              <a:rPr lang="tr-TR" u="sng" dirty="0" smtClean="0"/>
              <a:t>girmeyiniz. </a:t>
            </a:r>
          </a:p>
          <a:p>
            <a:r>
              <a:rPr lang="tr-TR" dirty="0"/>
              <a:t> </a:t>
            </a:r>
            <a:r>
              <a:rPr lang="tr-TR" dirty="0" smtClean="0"/>
              <a:t>               </a:t>
            </a:r>
            <a:r>
              <a:rPr lang="tr-TR" dirty="0" err="1" smtClean="0"/>
              <a:t>Edevlet</a:t>
            </a:r>
            <a:r>
              <a:rPr lang="tr-TR" dirty="0" smtClean="0"/>
              <a:t> içerisinden aratarak giriniz. Aksi halde yanlış bir ekrana yönlendirilebilirsiniz.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14386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Resim 224"/>
          <p:cNvPicPr/>
          <p:nvPr/>
        </p:nvPicPr>
        <p:blipFill rotWithShape="1">
          <a:blip r:embed="rId2"/>
          <a:srcRect t="10170" r="17780" b="20241"/>
          <a:stretch/>
        </p:blipFill>
        <p:spPr>
          <a:xfrm>
            <a:off x="1672180" y="1966450"/>
            <a:ext cx="8790120" cy="4184157"/>
          </a:xfrm>
          <a:prstGeom prst="rect">
            <a:avLst/>
          </a:prstGeom>
          <a:ln w="0">
            <a:noFill/>
          </a:ln>
        </p:spPr>
      </p:pic>
      <p:sp>
        <p:nvSpPr>
          <p:cNvPr id="226" name="Metin kutusu 225"/>
          <p:cNvSpPr txBox="1"/>
          <p:nvPr/>
        </p:nvSpPr>
        <p:spPr>
          <a:xfrm>
            <a:off x="4700837" y="1269805"/>
            <a:ext cx="6971870" cy="546918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tr-TR" sz="1800" b="0" strike="noStrike" spc="-1" dirty="0">
                <a:latin typeface="Arial"/>
              </a:rPr>
              <a:t>Açılan pencereden Uygulamaya Git düğmesine tıklanır.</a:t>
            </a:r>
          </a:p>
          <a:p>
            <a:endParaRPr lang="tr-TR" sz="1800" b="0" strike="noStrike" spc="-1" dirty="0">
              <a:latin typeface="Arial"/>
            </a:endParaRPr>
          </a:p>
          <a:p>
            <a:endParaRPr lang="tr-TR" sz="1800" b="0" strike="noStrike" spc="-1" dirty="0">
              <a:latin typeface="Arial"/>
            </a:endParaRPr>
          </a:p>
        </p:txBody>
      </p:sp>
      <p:sp>
        <p:nvSpPr>
          <p:cNvPr id="4" name="Dikdörtgen 3"/>
          <p:cNvSpPr/>
          <p:nvPr/>
        </p:nvSpPr>
        <p:spPr>
          <a:xfrm rot="16200000">
            <a:off x="-1515635" y="4404964"/>
            <a:ext cx="52432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600" b="1" dirty="0" smtClean="0">
                <a:solidFill>
                  <a:schemeClr val="bg1"/>
                </a:solidFill>
              </a:rPr>
              <a:t>ANKARA GENÇLİK VE SPOR İL MÜDÜRLÜĞÜ</a:t>
            </a:r>
          </a:p>
          <a:p>
            <a:pPr algn="ctr"/>
            <a:r>
              <a:rPr lang="tr-TR" sz="1600" b="1" dirty="0" smtClean="0">
                <a:solidFill>
                  <a:schemeClr val="bg1"/>
                </a:solidFill>
              </a:rPr>
              <a:t>Sportif Değerlendirme ve Takip Birimi</a:t>
            </a:r>
            <a:endParaRPr lang="tr-TR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838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/>
          <p:cNvSpPr/>
          <p:nvPr/>
        </p:nvSpPr>
        <p:spPr>
          <a:xfrm rot="16200000">
            <a:off x="-1515635" y="4404964"/>
            <a:ext cx="52432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600" b="1" dirty="0" smtClean="0">
                <a:solidFill>
                  <a:schemeClr val="bg1"/>
                </a:solidFill>
              </a:rPr>
              <a:t>ANKARA GENÇLİK VE SPOR İL MÜDÜRLÜĞÜ</a:t>
            </a:r>
          </a:p>
          <a:p>
            <a:pPr algn="ctr"/>
            <a:r>
              <a:rPr lang="tr-TR" sz="1600" b="1" dirty="0" smtClean="0">
                <a:solidFill>
                  <a:schemeClr val="bg1"/>
                </a:solidFill>
              </a:rPr>
              <a:t>Sportif Değerlendirme ve Takip Birimi</a:t>
            </a:r>
            <a:endParaRPr lang="tr-TR" sz="1600" b="1" dirty="0">
              <a:solidFill>
                <a:schemeClr val="bg1"/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69576" cy="4587570"/>
          </a:xfrm>
          <a:prstGeom prst="rect">
            <a:avLst/>
          </a:prstGeom>
        </p:spPr>
      </p:pic>
      <p:sp>
        <p:nvSpPr>
          <p:cNvPr id="228" name="Oval 227"/>
          <p:cNvSpPr/>
          <p:nvPr/>
        </p:nvSpPr>
        <p:spPr>
          <a:xfrm>
            <a:off x="-120553" y="1344222"/>
            <a:ext cx="2206487" cy="1153172"/>
          </a:xfrm>
          <a:prstGeom prst="ellipse">
            <a:avLst/>
          </a:prstGeom>
          <a:noFill/>
          <a:ln w="762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</p:sp>
      <p:sp>
        <p:nvSpPr>
          <p:cNvPr id="9" name="Oval 8"/>
          <p:cNvSpPr/>
          <p:nvPr/>
        </p:nvSpPr>
        <p:spPr>
          <a:xfrm>
            <a:off x="8330273" y="287326"/>
            <a:ext cx="2206487" cy="2006459"/>
          </a:xfrm>
          <a:prstGeom prst="ellipse">
            <a:avLst/>
          </a:prstGeom>
          <a:noFill/>
          <a:ln w="762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</p:sp>
      <p:sp>
        <p:nvSpPr>
          <p:cNvPr id="2" name="Metin kutusu 1"/>
          <p:cNvSpPr txBox="1"/>
          <p:nvPr/>
        </p:nvSpPr>
        <p:spPr>
          <a:xfrm>
            <a:off x="501445" y="5319252"/>
            <a:ext cx="9647390" cy="1754326"/>
          </a:xfrm>
          <a:prstGeom prst="rect">
            <a:avLst/>
          </a:prstGeom>
          <a:noFill/>
          <a:ln w="28575">
            <a:solidFill>
              <a:srgbClr val="FF5E56"/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 smtClean="0"/>
              <a:t>Kişi kendi adına başvuracaksa soldaki </a:t>
            </a:r>
            <a:r>
              <a:rPr lang="tr-TR" b="1" dirty="0" smtClean="0"/>
              <a:t>BAŞVURULAR</a:t>
            </a:r>
            <a:r>
              <a:rPr lang="tr-TR" dirty="0" smtClean="0"/>
              <a:t> düğmesine tıklar.</a:t>
            </a:r>
            <a:br>
              <a:rPr lang="tr-TR" dirty="0" smtClean="0"/>
            </a:br>
            <a:r>
              <a:rPr lang="tr-TR" dirty="0" smtClean="0"/>
              <a:t>Listeden </a:t>
            </a:r>
            <a:r>
              <a:rPr lang="tr-TR" b="1" dirty="0" smtClean="0"/>
              <a:t>Ulusal Spor Projeleri </a:t>
            </a:r>
            <a:r>
              <a:rPr lang="tr-TR" dirty="0" smtClean="0"/>
              <a:t>seçilir.</a:t>
            </a:r>
          </a:p>
          <a:p>
            <a:endParaRPr lang="tr-TR" dirty="0"/>
          </a:p>
          <a:p>
            <a:endParaRPr lang="tr-TR" dirty="0" smtClean="0"/>
          </a:p>
          <a:p>
            <a:r>
              <a:rPr lang="tr-TR" dirty="0" smtClean="0"/>
              <a:t>Çocuğu adına başvuracak ise sağ üstte bulunan profil resmine tıklayarak </a:t>
            </a:r>
            <a:r>
              <a:rPr lang="tr-TR" b="1" dirty="0" smtClean="0"/>
              <a:t>VELAYET KULLANICISA GEÇ </a:t>
            </a:r>
            <a:r>
              <a:rPr lang="tr-TR" dirty="0" smtClean="0"/>
              <a:t>düğmesi ile çocuğun profiline geçiş yaparak işleme devam eder.</a:t>
            </a:r>
          </a:p>
        </p:txBody>
      </p:sp>
      <p:sp>
        <p:nvSpPr>
          <p:cNvPr id="3" name="Sağ Ok 2"/>
          <p:cNvSpPr/>
          <p:nvPr/>
        </p:nvSpPr>
        <p:spPr>
          <a:xfrm rot="13328352">
            <a:off x="969262" y="3487410"/>
            <a:ext cx="4102257" cy="774422"/>
          </a:xfrm>
          <a:prstGeom prst="rightArrow">
            <a:avLst>
              <a:gd name="adj1" fmla="val 18071"/>
              <a:gd name="adj2" fmla="val 24206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Sağ Ok 9"/>
          <p:cNvSpPr/>
          <p:nvPr/>
        </p:nvSpPr>
        <p:spPr>
          <a:xfrm rot="17076988">
            <a:off x="5746423" y="3183473"/>
            <a:ext cx="5159655" cy="605817"/>
          </a:xfrm>
          <a:prstGeom prst="rightArrow">
            <a:avLst>
              <a:gd name="adj1" fmla="val 18071"/>
              <a:gd name="adj2" fmla="val 24206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16440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 rot="16200000">
            <a:off x="-1515635" y="4404964"/>
            <a:ext cx="52432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600" b="1" dirty="0" smtClean="0">
                <a:solidFill>
                  <a:schemeClr val="bg1"/>
                </a:solidFill>
              </a:rPr>
              <a:t>ANKARA GENÇLİK VE SPOR İL MÜDÜRLÜĞÜ</a:t>
            </a:r>
          </a:p>
          <a:p>
            <a:pPr algn="ctr"/>
            <a:r>
              <a:rPr lang="tr-TR" sz="1600" b="1" dirty="0" smtClean="0">
                <a:solidFill>
                  <a:schemeClr val="bg1"/>
                </a:solidFill>
              </a:rPr>
              <a:t>Sportif Değerlendirme ve Takip Birimi</a:t>
            </a:r>
            <a:endParaRPr lang="tr-TR" sz="1600" b="1" dirty="0">
              <a:solidFill>
                <a:schemeClr val="bg1"/>
              </a:solidFill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/>
          <a:srcRect l="14451" r="1682" b="33031"/>
          <a:stretch/>
        </p:blipFill>
        <p:spPr>
          <a:xfrm>
            <a:off x="1720645" y="1957509"/>
            <a:ext cx="8731045" cy="3952896"/>
          </a:xfrm>
          <a:prstGeom prst="rect">
            <a:avLst/>
          </a:prstGeom>
        </p:spPr>
      </p:pic>
      <p:sp>
        <p:nvSpPr>
          <p:cNvPr id="3" name="Dikdörtgen Belirtme Çizgisi 2"/>
          <p:cNvSpPr/>
          <p:nvPr/>
        </p:nvSpPr>
        <p:spPr>
          <a:xfrm>
            <a:off x="1720645" y="6007509"/>
            <a:ext cx="8101780" cy="1311490"/>
          </a:xfrm>
          <a:prstGeom prst="wedgeRectCallout">
            <a:avLst>
              <a:gd name="adj1" fmla="val 47822"/>
              <a:gd name="adj2" fmla="val -21819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tr-TR" dirty="0" smtClean="0"/>
              <a:t>«Yeni Başvuru» düğmesi ile başvuru işlemi başlatılır.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12060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3327</TotalTime>
  <Words>323</Words>
  <Application>Microsoft Office PowerPoint</Application>
  <PresentationFormat>Özel</PresentationFormat>
  <Paragraphs>54</Paragraphs>
  <Slides>12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Copperplate Gothic Bold</vt:lpstr>
      <vt:lpstr>Times New Roman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Mahmut.ELMAS@gsb.gov.tr</dc:creator>
  <cp:lastModifiedBy>Mahmut ELMAS</cp:lastModifiedBy>
  <cp:revision>1612</cp:revision>
  <cp:lastPrinted>2020-07-01T09:31:00Z</cp:lastPrinted>
  <dcterms:created xsi:type="dcterms:W3CDTF">2019-06-26T07:43:00Z</dcterms:created>
  <dcterms:modified xsi:type="dcterms:W3CDTF">2024-09-18T08:00:41Z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