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742" y="4223295"/>
            <a:ext cx="13786615" cy="285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7" y="3092439"/>
            <a:ext cx="11534775" cy="2853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231F20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477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75" b="1">
                <a:solidFill>
                  <a:srgbClr val="231F20"/>
                </a:solidFill>
                <a:latin typeface="Arial Narrow"/>
                <a:cs typeface="Arial Narrow"/>
              </a:rPr>
              <a:t>Soyut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kavramları</a:t>
            </a:r>
            <a:r>
              <a:rPr dirty="0" sz="3700" spc="45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5" b="1">
                <a:solidFill>
                  <a:srgbClr val="231F20"/>
                </a:solidFill>
                <a:latin typeface="Arial Narrow"/>
                <a:cs typeface="Arial Narrow"/>
              </a:rPr>
              <a:t>anlayamazlar.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İl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baş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3700" spc="-10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</a:t>
            </a:r>
            <a:r>
              <a:rPr dirty="0" sz="3700" spc="-2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içi</a:t>
            </a:r>
            <a:r>
              <a:rPr dirty="0" sz="3700" spc="-135">
                <a:solidFill>
                  <a:srgbClr val="231F20"/>
                </a:solidFill>
                <a:latin typeface="Verdana"/>
                <a:cs typeface="Verdana"/>
              </a:rPr>
              <a:t>n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zaman</a:t>
            </a:r>
            <a:r>
              <a:rPr dirty="0" sz="3700" spc="-20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düşüncele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duygula</a:t>
            </a:r>
            <a:r>
              <a:rPr dirty="0" sz="3700" spc="-1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arma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arışıktı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.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Hayal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gerçeği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ayırt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edemediklerini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dikkate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alarak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edebi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konuşmalar yapmaktan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hayal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dünyalarında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ürettiklerini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dinlerken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onları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yalancılıkla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suçlamaktan</a:t>
            </a:r>
            <a:r>
              <a:rPr dirty="0" sz="3700" spc="3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kaçınmalısınız.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4606" y="2659604"/>
            <a:ext cx="5633085" cy="5989955"/>
          </a:xfrm>
          <a:custGeom>
            <a:avLst/>
            <a:gdLst/>
            <a:ahLst/>
            <a:cxnLst/>
            <a:rect l="l" t="t" r="r" b="b"/>
            <a:pathLst>
              <a:path w="5633084" h="5989955">
                <a:moveTo>
                  <a:pt x="0" y="5989346"/>
                </a:moveTo>
                <a:lnTo>
                  <a:pt x="5632760" y="5989346"/>
                </a:lnTo>
                <a:lnTo>
                  <a:pt x="5632760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70586" y="2764313"/>
            <a:ext cx="540080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88047" y="3940581"/>
            <a:ext cx="2244090" cy="11563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10" b="1">
                <a:solidFill>
                  <a:srgbClr val="231F20"/>
                </a:solidFill>
                <a:latin typeface="Arial Narrow"/>
                <a:cs typeface="Arial Narrow"/>
              </a:rPr>
              <a:t>Bencildirler.</a:t>
            </a:r>
            <a:endParaRPr sz="3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Dünyanın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06643" y="4506009"/>
            <a:ext cx="275272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25345" algn="l"/>
              </a:tabLst>
            </a:pP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endileri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ar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8047" y="5071437"/>
            <a:ext cx="233807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zannederle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745">
                <a:solidFill>
                  <a:srgbClr val="231F20"/>
                </a:solidFill>
                <a:latin typeface="Verdana"/>
                <a:cs typeface="Verdana"/>
              </a:rPr>
              <a:t>.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7715" y="4506009"/>
            <a:ext cx="2353310" cy="1156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6409" marR="5080" indent="-474345">
              <a:lnSpc>
                <a:spcPct val="100299"/>
              </a:lnSpc>
              <a:spcBef>
                <a:spcPts val="95"/>
              </a:spcBef>
              <a:tabLst>
                <a:tab pos="1661795" algn="l"/>
              </a:tabLst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merkezinde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şey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17137" y="5071437"/>
            <a:ext cx="99568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onlar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69109" y="5071437"/>
            <a:ext cx="119062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içindir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8047" y="5636865"/>
            <a:ext cx="7771130" cy="172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sanırlar.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Sabredin!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Paylaşmayı,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diğer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insanların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hakları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</a:t>
            </a:r>
            <a:r>
              <a:rPr dirty="0" sz="3700" spc="-8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büyüdükçe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öğrenecekler...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4140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Duygularını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gizleyemezler.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Duygularını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saklayamazlar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sevinci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hüznü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öfkeyi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coşkulu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yaşarlar…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anlamaya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çalışın;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tıpkı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sizin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duyguları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değerli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duygu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kontrolünü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sizden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öğrenecek.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477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Enerjiktirler.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küçücük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vücuda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enerjinin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sığdığını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anlayamazsınız.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Bizi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zorlasa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onları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hayata hazırlayan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enerjidir.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ezmeden,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üzmeden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enerjiyi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doğru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yönlendirmeyi</a:t>
            </a:r>
            <a:r>
              <a:rPr dirty="0" sz="3700" spc="1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öğrenmelisiniz.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65045" marR="5080">
              <a:lnSpc>
                <a:spcPct val="100299"/>
              </a:lnSpc>
              <a:spcBef>
                <a:spcPts val="95"/>
              </a:spcBef>
            </a:pPr>
            <a:r>
              <a:rPr dirty="0" spc="110" b="1">
                <a:latin typeface="Arial Narrow"/>
                <a:cs typeface="Arial Narrow"/>
              </a:rPr>
              <a:t>Hayatı </a:t>
            </a:r>
            <a:r>
              <a:rPr dirty="0" spc="60" b="1">
                <a:latin typeface="Arial Narrow"/>
                <a:cs typeface="Arial Narrow"/>
              </a:rPr>
              <a:t>ve </a:t>
            </a:r>
            <a:r>
              <a:rPr dirty="0" spc="30" b="1">
                <a:latin typeface="Arial Narrow"/>
                <a:cs typeface="Arial Narrow"/>
              </a:rPr>
              <a:t>olayları </a:t>
            </a:r>
            <a:r>
              <a:rPr dirty="0" spc="10" b="1">
                <a:latin typeface="Arial Narrow"/>
                <a:cs typeface="Arial Narrow"/>
              </a:rPr>
              <a:t>algılayışları </a:t>
            </a:r>
            <a:r>
              <a:rPr dirty="0" spc="65" b="1">
                <a:latin typeface="Arial Narrow"/>
                <a:cs typeface="Arial Narrow"/>
              </a:rPr>
              <a:t>yetişkinler </a:t>
            </a:r>
            <a:r>
              <a:rPr dirty="0" spc="-5" b="1">
                <a:latin typeface="Arial Narrow"/>
                <a:cs typeface="Arial Narrow"/>
              </a:rPr>
              <a:t>gibi </a:t>
            </a:r>
            <a:r>
              <a:rPr dirty="0" spc="-25" b="1">
                <a:latin typeface="Arial Narrow"/>
                <a:cs typeface="Arial Narrow"/>
              </a:rPr>
              <a:t>değildir.  </a:t>
            </a:r>
            <a:r>
              <a:rPr dirty="0" spc="-340"/>
              <a:t>Hayata </a:t>
            </a:r>
            <a:r>
              <a:rPr dirty="0" spc="-310"/>
              <a:t>farklı bir </a:t>
            </a:r>
            <a:r>
              <a:rPr dirty="0" spc="-409"/>
              <a:t>pencereden </a:t>
            </a:r>
            <a:r>
              <a:rPr dirty="0" spc="-415"/>
              <a:t>bakarlar. </a:t>
            </a:r>
            <a:r>
              <a:rPr dirty="0" spc="-300"/>
              <a:t>Bilebildikleri </a:t>
            </a:r>
            <a:r>
              <a:rPr dirty="0" spc="-380"/>
              <a:t>kadar  </a:t>
            </a:r>
            <a:r>
              <a:rPr dirty="0" spc="-445"/>
              <a:t>yorumlamaya, </a:t>
            </a:r>
            <a:r>
              <a:rPr dirty="0" spc="-340"/>
              <a:t>hatırladıkları </a:t>
            </a:r>
            <a:r>
              <a:rPr dirty="0" spc="-380"/>
              <a:t>kadar </a:t>
            </a:r>
            <a:r>
              <a:rPr dirty="0" spc="-455"/>
              <a:t>benzetmeye, </a:t>
            </a:r>
            <a:r>
              <a:rPr dirty="0" spc="-320"/>
              <a:t>zannettikleri  gibi</a:t>
            </a:r>
            <a:r>
              <a:rPr dirty="0" spc="-640"/>
              <a:t> </a:t>
            </a:r>
            <a:r>
              <a:rPr dirty="0" spc="-370"/>
              <a:t>sonuç</a:t>
            </a:r>
            <a:r>
              <a:rPr dirty="0" spc="-635"/>
              <a:t> </a:t>
            </a:r>
            <a:r>
              <a:rPr dirty="0" spc="-390"/>
              <a:t>çıkarmaya</a:t>
            </a:r>
            <a:r>
              <a:rPr dirty="0" spc="-635"/>
              <a:t> </a:t>
            </a:r>
            <a:r>
              <a:rPr dirty="0" spc="-365"/>
              <a:t>çalışırlar.</a:t>
            </a:r>
            <a:r>
              <a:rPr dirty="0" spc="-635"/>
              <a:t> </a:t>
            </a:r>
            <a:r>
              <a:rPr dirty="0" spc="-335"/>
              <a:t>Mantıklı</a:t>
            </a:r>
            <a:r>
              <a:rPr dirty="0" spc="-640"/>
              <a:t> </a:t>
            </a:r>
            <a:r>
              <a:rPr dirty="0" spc="-330"/>
              <a:t>ya</a:t>
            </a:r>
            <a:r>
              <a:rPr dirty="0" spc="-635"/>
              <a:t> </a:t>
            </a:r>
            <a:r>
              <a:rPr dirty="0" spc="-405"/>
              <a:t>da</a:t>
            </a:r>
            <a:r>
              <a:rPr dirty="0" spc="-635"/>
              <a:t> </a:t>
            </a:r>
            <a:r>
              <a:rPr dirty="0" spc="-320"/>
              <a:t>tutarlı</a:t>
            </a:r>
            <a:r>
              <a:rPr dirty="0" spc="-635"/>
              <a:t> </a:t>
            </a:r>
            <a:r>
              <a:rPr dirty="0" spc="-390"/>
              <a:t>olmalarını  </a:t>
            </a:r>
            <a:r>
              <a:rPr dirty="0" spc="-395"/>
              <a:t>beklerken </a:t>
            </a:r>
            <a:r>
              <a:rPr dirty="0" spc="-330"/>
              <a:t>belki </a:t>
            </a:r>
            <a:r>
              <a:rPr dirty="0" spc="-310"/>
              <a:t>bir </a:t>
            </a:r>
            <a:r>
              <a:rPr dirty="0" spc="-400"/>
              <a:t>daha</a:t>
            </a:r>
            <a:r>
              <a:rPr dirty="0" spc="270"/>
              <a:t> </a:t>
            </a:r>
            <a:r>
              <a:rPr dirty="0" spc="-390"/>
              <a:t>düşünmelisiniz!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48110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70" b="1">
                <a:solidFill>
                  <a:srgbClr val="231F20"/>
                </a:solidFill>
                <a:latin typeface="Arial Narrow"/>
                <a:cs typeface="Arial Narrow"/>
              </a:rPr>
              <a:t>Farklı </a:t>
            </a:r>
            <a:r>
              <a:rPr dirty="0" sz="3700" spc="75" b="1">
                <a:solidFill>
                  <a:srgbClr val="231F20"/>
                </a:solidFill>
                <a:latin typeface="Arial Narrow"/>
                <a:cs typeface="Arial Narrow"/>
              </a:rPr>
              <a:t>yaş </a:t>
            </a:r>
            <a:r>
              <a:rPr dirty="0" sz="3700" spc="15" b="1">
                <a:solidFill>
                  <a:srgbClr val="231F20"/>
                </a:solidFill>
                <a:latin typeface="Arial Narrow"/>
                <a:cs typeface="Arial Narrow"/>
              </a:rPr>
              <a:t>dönemlerinde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farklı </a:t>
            </a: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özellikler</a:t>
            </a:r>
            <a:r>
              <a:rPr dirty="0" sz="3700" spc="235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5" b="1">
                <a:solidFill>
                  <a:srgbClr val="231F20"/>
                </a:solidFill>
                <a:latin typeface="Arial Narrow"/>
                <a:cs typeface="Arial Narrow"/>
              </a:rPr>
              <a:t>gösterirler.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dönemde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farklılaşır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çocuk;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farklı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davranır,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farklı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düşünür,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farklı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hisseder.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Şaşırmamak,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bocalamamak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doğru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davranmak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istiyorsanız,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baba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20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gelişim </a:t>
            </a:r>
            <a:r>
              <a:rPr dirty="0" sz="3700" spc="-210">
                <a:solidFill>
                  <a:srgbClr val="231F20"/>
                </a:solidFill>
                <a:latin typeface="Verdana"/>
                <a:cs typeface="Verdana"/>
              </a:rPr>
              <a:t>özelliklerini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bilmeli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çocuğunuzu </a:t>
            </a:r>
            <a:r>
              <a:rPr dirty="0" sz="3700" spc="-120">
                <a:solidFill>
                  <a:srgbClr val="231F20"/>
                </a:solidFill>
                <a:latin typeface="Verdana"/>
                <a:cs typeface="Verdana"/>
              </a:rPr>
              <a:t>iyi 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gözlemlemelisiniz.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544" y="2764313"/>
            <a:ext cx="9535160" cy="680720"/>
          </a:xfrm>
          <a:custGeom>
            <a:avLst/>
            <a:gdLst/>
            <a:ahLst/>
            <a:cxnLst/>
            <a:rect l="l" t="t" r="r" b="b"/>
            <a:pathLst>
              <a:path w="9535160" h="680720">
                <a:moveTo>
                  <a:pt x="0" y="680607"/>
                </a:moveTo>
                <a:lnTo>
                  <a:pt x="9535018" y="680607"/>
                </a:lnTo>
                <a:lnTo>
                  <a:pt x="9535018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EE2B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85967" y="2531672"/>
            <a:ext cx="8862695" cy="7356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7510">
              <a:lnSpc>
                <a:spcPct val="148700"/>
              </a:lnSpc>
              <a:spcBef>
                <a:spcPts val="95"/>
              </a:spcBef>
            </a:pP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Çocuklarla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iletişimde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nelere </a:t>
            </a:r>
            <a:r>
              <a:rPr dirty="0" sz="3700" spc="110" b="1">
                <a:solidFill>
                  <a:srgbClr val="FFFFFF"/>
                </a:solidFill>
                <a:latin typeface="Arial Narrow"/>
                <a:cs typeface="Arial Narrow"/>
              </a:rPr>
              <a:t>dikkat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edilmeli?  </a:t>
            </a:r>
            <a:r>
              <a:rPr dirty="0" sz="3700" spc="5" b="1">
                <a:solidFill>
                  <a:srgbClr val="231F20"/>
                </a:solidFill>
                <a:latin typeface="Arial Narrow"/>
                <a:cs typeface="Arial Narrow"/>
              </a:rPr>
              <a:t>Çocuk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olduklarını</a:t>
            </a:r>
            <a:r>
              <a:rPr dirty="0" sz="3700" spc="-33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unutmayın!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Hurma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ağaçlarını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taşlayan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çocuğu 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cezalandırması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kendisine getirdiklerinde,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Peygamberimizin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onunla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konuştuğu 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hatırlanmalıdır.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çocuğa:</a:t>
            </a:r>
            <a:r>
              <a:rPr dirty="0" sz="3700" spc="-235" i="1">
                <a:solidFill>
                  <a:srgbClr val="231F20"/>
                </a:solidFill>
                <a:latin typeface="Arial Narrow"/>
                <a:cs typeface="Arial Narrow"/>
              </a:rPr>
              <a:t>“Yavrum,  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ağaçları</a:t>
            </a:r>
            <a:r>
              <a:rPr dirty="0" sz="3700" spc="-4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niye</a:t>
            </a:r>
            <a:r>
              <a:rPr dirty="0" sz="3700" spc="-4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taşlıyorsun?”</a:t>
            </a:r>
            <a:r>
              <a:rPr dirty="0" sz="3700" spc="-409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diye</a:t>
            </a:r>
            <a:r>
              <a:rPr dirty="0" sz="3700" spc="-86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sormuş</a:t>
            </a:r>
            <a:r>
              <a:rPr dirty="0" sz="3700" spc="-8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86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karnının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aç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olduğunu öğrendiğinde,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“Hurma 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ağaçlarını 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taşlama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z="3700" spc="65" i="1">
                <a:solidFill>
                  <a:srgbClr val="231F20"/>
                </a:solidFill>
                <a:latin typeface="Arial Narrow"/>
                <a:cs typeface="Arial Narrow"/>
              </a:rPr>
              <a:t>altlarına 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dökülenleri 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ye.”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diyerek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ona 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doğruyu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öğretmiş,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cezalandırmadığı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başını 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okşayarak, 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“Allah’ım,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yavrunun 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karnını 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doyur.”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diye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dua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etmişti. </a:t>
            </a:r>
            <a:r>
              <a:rPr dirty="0" sz="2450" spc="-365">
                <a:solidFill>
                  <a:srgbClr val="231F20"/>
                </a:solidFill>
                <a:latin typeface="Verdana"/>
                <a:cs typeface="Verdana"/>
              </a:rPr>
              <a:t>(Ebû </a:t>
            </a:r>
            <a:r>
              <a:rPr dirty="0" sz="2450" spc="-380">
                <a:solidFill>
                  <a:srgbClr val="231F20"/>
                </a:solidFill>
                <a:latin typeface="Verdana"/>
                <a:cs typeface="Verdana"/>
              </a:rPr>
              <a:t>Dâvûd, </a:t>
            </a:r>
            <a:r>
              <a:rPr dirty="0" sz="2450" spc="-340">
                <a:solidFill>
                  <a:srgbClr val="231F20"/>
                </a:solidFill>
                <a:latin typeface="Verdana"/>
                <a:cs typeface="Verdana"/>
              </a:rPr>
              <a:t>Cihad,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90">
                <a:solidFill>
                  <a:srgbClr val="231F20"/>
                </a:solidFill>
                <a:latin typeface="Verdana"/>
                <a:cs typeface="Verdana"/>
              </a:rPr>
              <a:t>85)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092439"/>
            <a:ext cx="11533505" cy="51142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20" b="1">
                <a:solidFill>
                  <a:srgbClr val="231F20"/>
                </a:solidFill>
                <a:latin typeface="Arial Narrow"/>
                <a:cs typeface="Arial Narrow"/>
              </a:rPr>
              <a:t>Önce </a:t>
            </a:r>
            <a:r>
              <a:rPr dirty="0" sz="3700" b="1">
                <a:solidFill>
                  <a:srgbClr val="231F20"/>
                </a:solidFill>
                <a:latin typeface="Arial Narrow"/>
                <a:cs typeface="Arial Narrow"/>
              </a:rPr>
              <a:t>onları</a:t>
            </a:r>
            <a:r>
              <a:rPr dirty="0" sz="3700" spc="-28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dinleyin!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yetişkin, kendisi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konuşmaya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başlamadan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çocuğa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kulak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vermelidir.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Dinliyormuş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yapmamalı,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aksine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büyük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kişiyi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dinlercesine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çocuğu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dikkatle</a:t>
            </a:r>
            <a:r>
              <a:rPr dirty="0" sz="37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dinlemelidir.</a:t>
            </a:r>
            <a:endParaRPr sz="3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700" spc="50" b="1">
                <a:solidFill>
                  <a:srgbClr val="231F20"/>
                </a:solidFill>
                <a:latin typeface="Arial Narrow"/>
                <a:cs typeface="Arial Narrow"/>
              </a:rPr>
              <a:t>Sade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yapıcı </a:t>
            </a:r>
            <a:r>
              <a:rPr dirty="0" sz="3700" spc="15" b="1">
                <a:solidFill>
                  <a:srgbClr val="231F20"/>
                </a:solidFill>
                <a:latin typeface="Arial Narrow"/>
                <a:cs typeface="Arial Narrow"/>
              </a:rPr>
              <a:t>cümlelerle</a:t>
            </a:r>
            <a:r>
              <a:rPr dirty="0" sz="3700" spc="75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-15" b="1">
                <a:solidFill>
                  <a:srgbClr val="231F20"/>
                </a:solidFill>
                <a:latin typeface="Arial Narrow"/>
                <a:cs typeface="Arial Narrow"/>
              </a:rPr>
              <a:t>konuşun!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Çocukların</a:t>
            </a:r>
            <a:r>
              <a:rPr dirty="0" sz="3700" spc="-8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kelime</a:t>
            </a:r>
            <a:r>
              <a:rPr dirty="0" sz="3700" spc="-8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hazineleribizimkadargelişmemiştir.</a:t>
            </a:r>
            <a:r>
              <a:rPr dirty="0" sz="3700" spc="-8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Onlarla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konuşurken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kısa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sade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konuşmalı,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vücudumuzla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dönmeli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gözlerine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bakmalıyız.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3505" cy="39839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Sevginizi </a:t>
            </a:r>
            <a:r>
              <a:rPr dirty="0" sz="3700" spc="65" b="1">
                <a:solidFill>
                  <a:srgbClr val="231F20"/>
                </a:solidFill>
                <a:latin typeface="Arial Narrow"/>
                <a:cs typeface="Arial Narrow"/>
              </a:rPr>
              <a:t>göstermekten</a:t>
            </a:r>
            <a:r>
              <a:rPr dirty="0" sz="3700" spc="495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45" b="1">
                <a:solidFill>
                  <a:srgbClr val="231F20"/>
                </a:solidFill>
                <a:latin typeface="Arial Narrow"/>
                <a:cs typeface="Arial Narrow"/>
              </a:rPr>
              <a:t>çekinmeyin!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Herkes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sevildiğini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bilmek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ister.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çocuğa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sevgi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sunmak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şımartmaz,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sadece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değerli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mutlu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hissettirir.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dizine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küçük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Üsâme’yi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dizine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torunu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Hasan’ı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oturtur,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sımsıkı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kucaklayıp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bağrına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basar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sonra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“Allah’ım!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Bu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ikisine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rahmet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eyle!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Çünkü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ben</a:t>
            </a:r>
            <a:r>
              <a:rPr dirty="0" sz="3700" spc="-1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bunlara 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karşı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şefkat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doluyum.”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derdi…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300">
                <a:solidFill>
                  <a:srgbClr val="231F20"/>
                </a:solidFill>
                <a:latin typeface="Verdana"/>
                <a:cs typeface="Verdana"/>
              </a:rPr>
              <a:t>Edeb,</a:t>
            </a:r>
            <a:r>
              <a:rPr dirty="0" sz="2450" spc="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25">
                <a:solidFill>
                  <a:srgbClr val="231F20"/>
                </a:solidFill>
                <a:latin typeface="Verdana"/>
                <a:cs typeface="Verdana"/>
              </a:rPr>
              <a:t>22)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Babanın </a:t>
            </a:r>
            <a:r>
              <a:rPr dirty="0" sz="3700" spc="75" b="1">
                <a:solidFill>
                  <a:srgbClr val="231F20"/>
                </a:solidFill>
                <a:latin typeface="Arial Narrow"/>
                <a:cs typeface="Arial Narrow"/>
              </a:rPr>
              <a:t>yeri</a:t>
            </a:r>
            <a:r>
              <a:rPr dirty="0" sz="3700" spc="505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" b="1">
                <a:solidFill>
                  <a:srgbClr val="231F20"/>
                </a:solidFill>
                <a:latin typeface="Arial Narrow"/>
                <a:cs typeface="Arial Narrow"/>
              </a:rPr>
              <a:t>doldurulamaz!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gelişiminde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ön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planda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görünse 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de,</a:t>
            </a:r>
            <a:r>
              <a:rPr dirty="0" sz="3700" spc="2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babanın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vazgeçilemez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yeri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olarak;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rehberlik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eden,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kural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koyan 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ama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disiplinle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şiddeti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birbirine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karıştırmaması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gereken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merhamet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timsalidir.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0"/>
              </a:spcBef>
            </a:pP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Babası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sayesinde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hürmetli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evlât,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dirayetli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anne,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muhabbetli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eş olur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Fatıma.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2994673"/>
            <a:ext cx="4554855" cy="680720"/>
          </a:xfrm>
          <a:prstGeom prst="rect">
            <a:avLst/>
          </a:prstGeom>
          <a:solidFill>
            <a:srgbClr val="EE2B4C"/>
          </a:solidFill>
        </p:spPr>
        <p:txBody>
          <a:bodyPr wrap="square" lIns="0" tIns="38735" rIns="0" bIns="0" rtlCol="0" vert="horz">
            <a:spAutoFit/>
          </a:bodyPr>
          <a:lstStyle/>
          <a:p>
            <a:pPr marL="384175">
              <a:lnSpc>
                <a:spcPct val="100000"/>
              </a:lnSpc>
              <a:spcBef>
                <a:spcPts val="305"/>
              </a:spcBef>
            </a:pP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Kimdir</a:t>
            </a:r>
            <a:r>
              <a:rPr dirty="0" sz="3700" spc="25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Çocuk?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876" y="3872993"/>
            <a:ext cx="8874760" cy="5114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Çocuk…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Evin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neşesi,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bereketi, </a:t>
            </a:r>
            <a:r>
              <a:rPr dirty="0" sz="3700" spc="-560">
                <a:solidFill>
                  <a:srgbClr val="231F20"/>
                </a:solidFill>
                <a:latin typeface="Verdana"/>
                <a:cs typeface="Verdana"/>
              </a:rPr>
              <a:t>umudu…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Kur’an’ın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ifadesiyle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“göz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aydınlığı”dır.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Erkek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kadının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geleceğe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kalma,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adını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yaşatma,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neslini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sürdürme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arzusudur.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“Rabbim!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Bana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katından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temiz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nesil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ihsan 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et.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Şüphesiz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sen duayı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hakkıyla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işitensin.” </a:t>
            </a:r>
            <a:r>
              <a:rPr dirty="0" sz="2450" spc="-195">
                <a:solidFill>
                  <a:srgbClr val="231F20"/>
                </a:solidFill>
                <a:latin typeface="Verdana"/>
                <a:cs typeface="Verdana"/>
              </a:rPr>
              <a:t>(Âl-i  </a:t>
            </a:r>
            <a:r>
              <a:rPr dirty="0" sz="2450" spc="-350">
                <a:solidFill>
                  <a:srgbClr val="231F20"/>
                </a:solidFill>
                <a:latin typeface="Verdana"/>
                <a:cs typeface="Verdana"/>
              </a:rPr>
              <a:t>İmrân,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3/38)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niyazına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verilen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cevaptır.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lütuftur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çocuk.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İlâhî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ikramın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adı,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nimetin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tadıdır…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2942318"/>
            <a:ext cx="4657090" cy="680720"/>
          </a:xfrm>
          <a:prstGeom prst="rect">
            <a:avLst/>
          </a:prstGeom>
          <a:solidFill>
            <a:srgbClr val="EE2B4C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Benim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Haklarım</a:t>
            </a:r>
            <a:r>
              <a:rPr dirty="0" sz="3700" spc="4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90" b="1">
                <a:solidFill>
                  <a:srgbClr val="FFFFFF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3820742"/>
            <a:ext cx="8874125" cy="4549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114" b="1">
                <a:solidFill>
                  <a:srgbClr val="231F20"/>
                </a:solidFill>
                <a:latin typeface="Arial Narrow"/>
                <a:cs typeface="Arial Narrow"/>
              </a:rPr>
              <a:t>Yaşamaya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409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  <a:tabLst>
                <a:tab pos="736600" algn="l"/>
                <a:tab pos="1854835" algn="l"/>
                <a:tab pos="2567305" algn="l"/>
                <a:tab pos="4195445" algn="l"/>
                <a:tab pos="5701665" algn="l"/>
                <a:tab pos="7065009" algn="l"/>
              </a:tabLst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yaşama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gelişme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Rabbimizbukonudabizişöyleuyarır:</a:t>
            </a:r>
            <a:r>
              <a:rPr dirty="0" sz="3700" spc="-84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“Yoksulluk 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korkusuyla</a:t>
            </a:r>
            <a:r>
              <a:rPr dirty="0" sz="3700" spc="-27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çocuklarınızı</a:t>
            </a:r>
            <a:r>
              <a:rPr dirty="0" sz="3700" spc="-27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öldürmeyin!</a:t>
            </a:r>
            <a:r>
              <a:rPr dirty="0" sz="3700" spc="-27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Biz</a:t>
            </a:r>
            <a:r>
              <a:rPr dirty="0" sz="3700" spc="-27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onların 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sizin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rızkınızı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v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eririz.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Onları</a:t>
            </a:r>
            <a:r>
              <a:rPr dirty="0" sz="3700" i="1">
                <a:solidFill>
                  <a:srgbClr val="231F20"/>
                </a:solidFill>
                <a:latin typeface="Arial Narrow"/>
                <a:cs typeface="Arial Narrow"/>
              </a:rPr>
              <a:t>	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öldürmek 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gerçekten </a:t>
            </a:r>
            <a:r>
              <a:rPr dirty="0" sz="3700" spc="265" i="1">
                <a:solidFill>
                  <a:srgbClr val="231F20"/>
                </a:solidFill>
                <a:latin typeface="Arial Narrow"/>
                <a:cs typeface="Arial Narrow"/>
              </a:rPr>
              <a:t>büyük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günahtır.”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(İsrâ, </a:t>
            </a:r>
            <a:r>
              <a:rPr dirty="0" sz="2450" spc="-455">
                <a:solidFill>
                  <a:srgbClr val="231F20"/>
                </a:solidFill>
                <a:latin typeface="Verdana"/>
                <a:cs typeface="Verdana"/>
              </a:rPr>
              <a:t>17/31)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Öyleyse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olmak,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hayatı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rızkı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verenin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Allah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</a:t>
            </a:r>
            <a:r>
              <a:rPr dirty="0" sz="3700" spc="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unutmamaktır…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350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55" b="1">
                <a:solidFill>
                  <a:srgbClr val="231F20"/>
                </a:solidFill>
                <a:latin typeface="Arial Narrow"/>
                <a:cs typeface="Arial Narrow"/>
              </a:rPr>
              <a:t>İsim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47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insan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onuruna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yakışır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güzel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isim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alma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hakkına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sahiptir.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buyurur: 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“Kıyamet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günü 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isimlerinizle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babalarınızın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isimleriyle  </a:t>
            </a:r>
            <a:r>
              <a:rPr dirty="0" sz="3700" spc="-10" i="1">
                <a:solidFill>
                  <a:srgbClr val="231F20"/>
                </a:solidFill>
                <a:latin typeface="Arial Narrow"/>
                <a:cs typeface="Arial Narrow"/>
              </a:rPr>
              <a:t>çağırılacaksınız. 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O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hâlde </a:t>
            </a:r>
            <a:r>
              <a:rPr dirty="0" sz="3700" spc="65" i="1">
                <a:solidFill>
                  <a:srgbClr val="231F20"/>
                </a:solidFill>
                <a:latin typeface="Arial Narrow"/>
                <a:cs typeface="Arial Narrow"/>
              </a:rPr>
              <a:t>güzel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isimler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koyunuz.” </a:t>
            </a:r>
            <a:r>
              <a:rPr dirty="0" sz="2450" spc="-320">
                <a:solidFill>
                  <a:srgbClr val="231F20"/>
                </a:solidFill>
                <a:latin typeface="Verdana"/>
                <a:cs typeface="Verdana"/>
              </a:rPr>
              <a:t>(Ebû </a:t>
            </a:r>
            <a:r>
              <a:rPr dirty="0" sz="2450" spc="-325">
                <a:solidFill>
                  <a:srgbClr val="231F20"/>
                </a:solidFill>
                <a:latin typeface="Verdana"/>
                <a:cs typeface="Verdana"/>
              </a:rPr>
              <a:t>Dâvûd, </a:t>
            </a:r>
            <a:r>
              <a:rPr dirty="0" sz="2450" spc="-300">
                <a:solidFill>
                  <a:srgbClr val="231F20"/>
                </a:solidFill>
                <a:latin typeface="Verdana"/>
                <a:cs typeface="Verdana"/>
              </a:rPr>
              <a:t>Edeb,</a:t>
            </a:r>
            <a:r>
              <a:rPr dirty="0" sz="2450" spc="-4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70">
                <a:solidFill>
                  <a:srgbClr val="231F20"/>
                </a:solidFill>
                <a:latin typeface="Verdana"/>
                <a:cs typeface="Verdana"/>
              </a:rPr>
              <a:t>61)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3505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50" b="1">
                <a:solidFill>
                  <a:srgbClr val="231F20"/>
                </a:solidFill>
                <a:latin typeface="Arial Narrow"/>
                <a:cs typeface="Arial Narrow"/>
              </a:rPr>
              <a:t>Anne </a:t>
            </a: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babamı </a:t>
            </a:r>
            <a:r>
              <a:rPr dirty="0" sz="3700" spc="65" b="1">
                <a:solidFill>
                  <a:srgbClr val="231F20"/>
                </a:solidFill>
                <a:latin typeface="Arial Narrow"/>
                <a:cs typeface="Arial Narrow"/>
              </a:rPr>
              <a:t>tanıma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91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babasını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tanıma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onlar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tarafından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bakılma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buyurur:</a:t>
            </a:r>
            <a:endParaRPr sz="3700">
              <a:latin typeface="Verdana"/>
              <a:cs typeface="Verdana"/>
            </a:endParaRPr>
          </a:p>
          <a:p>
            <a:pPr algn="just" marL="12700" marR="13335">
              <a:lnSpc>
                <a:spcPts val="4450"/>
              </a:lnSpc>
              <a:spcBef>
                <a:spcPts val="5"/>
              </a:spcBef>
            </a:pP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“Kim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göz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göre göre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çocuğunun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kendisine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ait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olduğunu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inkâr 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ederse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Allah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da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(kıyamet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günü)</a:t>
            </a:r>
            <a:r>
              <a:rPr dirty="0" sz="3700" spc="-2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ondan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öylece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uzaklaşır</a:t>
            </a:r>
            <a:r>
              <a:rPr dirty="0" sz="3700" spc="-24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ve</a:t>
            </a:r>
            <a:r>
              <a:rPr dirty="0" sz="3700" spc="-2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gelmiş 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geçmiş herkesin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önünde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onu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rezil </a:t>
            </a:r>
            <a:r>
              <a:rPr dirty="0" sz="3700" spc="-10" i="1">
                <a:solidFill>
                  <a:srgbClr val="231F20"/>
                </a:solidFill>
                <a:latin typeface="Arial Narrow"/>
                <a:cs typeface="Arial Narrow"/>
              </a:rPr>
              <a:t>eder.” </a:t>
            </a:r>
            <a:r>
              <a:rPr dirty="0" sz="2450" spc="-320">
                <a:solidFill>
                  <a:srgbClr val="231F20"/>
                </a:solidFill>
                <a:latin typeface="Verdana"/>
                <a:cs typeface="Verdana"/>
              </a:rPr>
              <a:t>(Ebû </a:t>
            </a:r>
            <a:r>
              <a:rPr dirty="0" sz="2450" spc="-325">
                <a:solidFill>
                  <a:srgbClr val="231F20"/>
                </a:solidFill>
                <a:latin typeface="Verdana"/>
                <a:cs typeface="Verdana"/>
              </a:rPr>
              <a:t>Dâvûd, 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Talâk,</a:t>
            </a:r>
            <a:r>
              <a:rPr dirty="0" sz="2450" spc="-5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54">
                <a:solidFill>
                  <a:srgbClr val="231F20"/>
                </a:solidFill>
                <a:latin typeface="Verdana"/>
                <a:cs typeface="Verdana"/>
              </a:rPr>
              <a:t>28-29)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350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Ailemle </a:t>
            </a:r>
            <a:r>
              <a:rPr dirty="0" sz="3700" spc="90" b="1">
                <a:solidFill>
                  <a:srgbClr val="231F20"/>
                </a:solidFill>
                <a:latin typeface="Arial Narrow"/>
                <a:cs typeface="Arial Narrow"/>
              </a:rPr>
              <a:t>yaşama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6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  <a:tabLst>
                <a:tab pos="1144270" algn="l"/>
                <a:tab pos="3194685" algn="l"/>
                <a:tab pos="5172075" algn="l"/>
                <a:tab pos="6931025" algn="l"/>
                <a:tab pos="8891270" algn="l"/>
                <a:tab pos="10367645" algn="l"/>
              </a:tabLst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ailesiyle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birlik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t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yaşama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ardı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.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</a:t>
            </a:r>
            <a:r>
              <a:rPr dirty="0" sz="37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buyurur: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“Kim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anneyi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yavrusundan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ayırırsa,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Allah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</a:t>
            </a:r>
            <a:r>
              <a:rPr dirty="0" sz="3700" spc="2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kıyamet</a:t>
            </a:r>
            <a:r>
              <a:rPr dirty="0" sz="3700" spc="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günü 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onu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sevdiklerinden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ayırır.”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(Tirmizi, 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Büyû’,</a:t>
            </a:r>
            <a:r>
              <a:rPr dirty="0" sz="2450" spc="-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95">
                <a:solidFill>
                  <a:srgbClr val="231F20"/>
                </a:solidFill>
                <a:latin typeface="Verdana"/>
                <a:cs typeface="Verdana"/>
              </a:rPr>
              <a:t>52)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614" y="1961585"/>
            <a:ext cx="7900670" cy="737615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Benim </a:t>
            </a:r>
            <a:r>
              <a:rPr dirty="0" sz="3700" spc="70" b="1">
                <a:solidFill>
                  <a:srgbClr val="231F20"/>
                </a:solidFill>
                <a:latin typeface="Arial Narrow"/>
                <a:cs typeface="Arial Narrow"/>
              </a:rPr>
              <a:t>fikirlerim</a:t>
            </a:r>
            <a:r>
              <a:rPr dirty="0" sz="3700" spc="48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görüşlerini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belirtme,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düşüncelerini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ifade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etme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gün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elindeki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içeceği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ikram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üzere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sağ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tarafına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dönmüştü.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Sağında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çocuk,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solunda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ise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ashâbın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yaşlıları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vardı.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“Meşrubatı</a:t>
            </a:r>
            <a:r>
              <a:rPr dirty="0" sz="3700" spc="-6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önce</a:t>
            </a:r>
            <a:r>
              <a:rPr dirty="0" sz="3700" spc="-6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bu 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yaşlılara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vermeme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izin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verir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misin?”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diye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çocuğa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sordu.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Ama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akıllı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“Hayır!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Vallahi,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senden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gelen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nasibimi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kimseye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kaptıramam.”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diye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cevap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vermişti.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Bunun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üzerine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ikrama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çocuktan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başladı.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240">
                <a:solidFill>
                  <a:srgbClr val="231F20"/>
                </a:solidFill>
                <a:latin typeface="Verdana"/>
                <a:cs typeface="Verdana"/>
              </a:rPr>
              <a:t>Eşribe,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95">
                <a:solidFill>
                  <a:srgbClr val="231F20"/>
                </a:solidFill>
                <a:latin typeface="Verdana"/>
                <a:cs typeface="Verdana"/>
              </a:rPr>
              <a:t>127)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9240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34420" y="2764303"/>
            <a:ext cx="3821862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8" y="3375153"/>
            <a:ext cx="12148185" cy="4549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15" b="1">
                <a:solidFill>
                  <a:srgbClr val="231F20"/>
                </a:solidFill>
                <a:latin typeface="Arial Narrow"/>
                <a:cs typeface="Arial Narrow"/>
              </a:rPr>
              <a:t>Onurum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onurunu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koruma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seslenirken,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nasihatederken,birişverirken,cezalandırırkenonurunukırmamaya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dikkat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etmelidir.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Yedi</a:t>
            </a:r>
            <a:r>
              <a:rPr dirty="0" sz="3700" spc="-81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yaşından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itibaren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Peygamberimizin</a:t>
            </a:r>
            <a:r>
              <a:rPr dirty="0" sz="3700" spc="-81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büyüyen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Enes’in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şu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ifadesi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dikkat</a:t>
            </a:r>
            <a:r>
              <a:rPr dirty="0" sz="3700" spc="-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çekicidir:</a:t>
            </a:r>
            <a:endParaRPr sz="3700">
              <a:latin typeface="Verdana"/>
              <a:cs typeface="Verdana"/>
            </a:endParaRPr>
          </a:p>
          <a:p>
            <a:pPr algn="just" marL="12700" marR="9525">
              <a:lnSpc>
                <a:spcPts val="4450"/>
              </a:lnSpc>
              <a:spcBef>
                <a:spcPts val="10"/>
              </a:spcBef>
            </a:pP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“Resûlullah’a</a:t>
            </a:r>
            <a:r>
              <a:rPr dirty="0" sz="3700" spc="-6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(sav)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on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sene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hizmet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ettim.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Vallahi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bana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kez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olsun  </a:t>
            </a:r>
            <a:r>
              <a:rPr dirty="0" sz="3700" spc="-50" i="1">
                <a:solidFill>
                  <a:srgbClr val="231F20"/>
                </a:solidFill>
                <a:latin typeface="Arial Narrow"/>
                <a:cs typeface="Arial Narrow"/>
              </a:rPr>
              <a:t>‘Öf!’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bile 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demedi.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Herhangi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şeyden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dolayı, 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‘Niçin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böyle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yaptın?’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80" i="1">
                <a:solidFill>
                  <a:srgbClr val="231F20"/>
                </a:solidFill>
                <a:latin typeface="Arial Narrow"/>
                <a:cs typeface="Arial Narrow"/>
              </a:rPr>
              <a:t>‘Şöyle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yapsaydın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ya!’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diye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azarlamadı.” </a:t>
            </a:r>
            <a:r>
              <a:rPr dirty="0" sz="2450" spc="-33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254">
                <a:solidFill>
                  <a:srgbClr val="231F20"/>
                </a:solidFill>
                <a:latin typeface="Verdana"/>
                <a:cs typeface="Verdana"/>
              </a:rPr>
              <a:t>Fedâil,</a:t>
            </a:r>
            <a:r>
              <a:rPr dirty="0" sz="2450" spc="-2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540">
                <a:solidFill>
                  <a:srgbClr val="231F20"/>
                </a:solidFill>
                <a:latin typeface="Verdana"/>
                <a:cs typeface="Verdana"/>
              </a:rPr>
              <a:t>51)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140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40" b="1">
                <a:solidFill>
                  <a:srgbClr val="231F20"/>
                </a:solidFill>
                <a:latin typeface="Arial Narrow"/>
                <a:cs typeface="Arial Narrow"/>
              </a:rPr>
              <a:t>Öğrenmeye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484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sürdürmesi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gerekli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bilgilere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ulaşma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hakkı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başarılı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hayat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sürdürebilmek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bilgi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becerilerini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geliştirmek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zorunda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çocuk,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konuda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büyüklerin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desteğine</a:t>
            </a:r>
            <a:r>
              <a:rPr dirty="0" sz="3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muhtaçtır.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20"/>
              <a:t>Oyun </a:t>
            </a:r>
            <a:r>
              <a:rPr dirty="0" spc="70"/>
              <a:t>oynama </a:t>
            </a:r>
            <a:r>
              <a:rPr dirty="0" spc="110"/>
              <a:t>hakkım</a:t>
            </a:r>
            <a:r>
              <a:rPr dirty="0" spc="700"/>
              <a:t> </a:t>
            </a:r>
            <a:r>
              <a:rPr dirty="0" spc="80"/>
              <a:t>var</a:t>
            </a: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pc="-370" b="0">
                <a:latin typeface="Verdana"/>
                <a:cs typeface="Verdana"/>
              </a:rPr>
              <a:t>Her </a:t>
            </a:r>
            <a:r>
              <a:rPr dirty="0" spc="-395" b="0">
                <a:latin typeface="Verdana"/>
                <a:cs typeface="Verdana"/>
              </a:rPr>
              <a:t>çocuğun </a:t>
            </a:r>
            <a:r>
              <a:rPr dirty="0" spc="-400" b="0">
                <a:latin typeface="Verdana"/>
                <a:cs typeface="Verdana"/>
              </a:rPr>
              <a:t>oyun </a:t>
            </a:r>
            <a:r>
              <a:rPr dirty="0" spc="-440" b="0">
                <a:latin typeface="Verdana"/>
                <a:cs typeface="Verdana"/>
              </a:rPr>
              <a:t>oynama </a:t>
            </a:r>
            <a:r>
              <a:rPr dirty="0" spc="-360" b="0">
                <a:latin typeface="Verdana"/>
                <a:cs typeface="Verdana"/>
              </a:rPr>
              <a:t>hakkı </a:t>
            </a:r>
            <a:r>
              <a:rPr dirty="0" spc="-455" b="0">
                <a:latin typeface="Verdana"/>
                <a:cs typeface="Verdana"/>
              </a:rPr>
              <a:t>vardır. </a:t>
            </a:r>
            <a:r>
              <a:rPr dirty="0" spc="-390" b="0">
                <a:latin typeface="Verdana"/>
                <a:cs typeface="Verdana"/>
              </a:rPr>
              <a:t>Çocuk </a:t>
            </a:r>
            <a:r>
              <a:rPr dirty="0" spc="-340" b="0">
                <a:latin typeface="Verdana"/>
                <a:cs typeface="Verdana"/>
              </a:rPr>
              <a:t>kurallara  </a:t>
            </a:r>
            <a:r>
              <a:rPr dirty="0" spc="-465" b="0">
                <a:latin typeface="Verdana"/>
                <a:cs typeface="Verdana"/>
              </a:rPr>
              <a:t>uymayı, </a:t>
            </a:r>
            <a:r>
              <a:rPr dirty="0" spc="-335" b="0">
                <a:latin typeface="Verdana"/>
                <a:cs typeface="Verdana"/>
              </a:rPr>
              <a:t>sıra </a:t>
            </a:r>
            <a:r>
              <a:rPr dirty="0" spc="-430" b="0">
                <a:latin typeface="Verdana"/>
                <a:cs typeface="Verdana"/>
              </a:rPr>
              <a:t>beklemeyi, </a:t>
            </a:r>
            <a:r>
              <a:rPr dirty="0" spc="-385" b="0">
                <a:latin typeface="Verdana"/>
                <a:cs typeface="Verdana"/>
              </a:rPr>
              <a:t>kaybetmeyi </a:t>
            </a:r>
            <a:r>
              <a:rPr dirty="0" spc="-475" b="0">
                <a:latin typeface="Verdana"/>
                <a:cs typeface="Verdana"/>
              </a:rPr>
              <a:t>ve </a:t>
            </a:r>
            <a:r>
              <a:rPr dirty="0" spc="-445" b="0">
                <a:latin typeface="Verdana"/>
                <a:cs typeface="Verdana"/>
              </a:rPr>
              <a:t>kazanmayı,</a:t>
            </a:r>
            <a:r>
              <a:rPr dirty="0" spc="-969" b="0">
                <a:latin typeface="Verdana"/>
                <a:cs typeface="Verdana"/>
              </a:rPr>
              <a:t> </a:t>
            </a:r>
            <a:r>
              <a:rPr dirty="0" spc="-380" b="0">
                <a:latin typeface="Verdana"/>
                <a:cs typeface="Verdana"/>
              </a:rPr>
              <a:t>toplumsal  </a:t>
            </a:r>
            <a:r>
              <a:rPr dirty="0" spc="-360" b="0">
                <a:latin typeface="Verdana"/>
                <a:cs typeface="Verdana"/>
              </a:rPr>
              <a:t>rolleri, </a:t>
            </a:r>
            <a:r>
              <a:rPr dirty="0" spc="-315" b="0">
                <a:latin typeface="Verdana"/>
                <a:cs typeface="Verdana"/>
              </a:rPr>
              <a:t>iletişim </a:t>
            </a:r>
            <a:r>
              <a:rPr dirty="0" spc="-445" b="0">
                <a:latin typeface="Verdana"/>
                <a:cs typeface="Verdana"/>
              </a:rPr>
              <a:t>kurmayı, </a:t>
            </a:r>
            <a:r>
              <a:rPr dirty="0" spc="-390" b="0">
                <a:latin typeface="Verdana"/>
                <a:cs typeface="Verdana"/>
              </a:rPr>
              <a:t>problemlerine </a:t>
            </a:r>
            <a:r>
              <a:rPr dirty="0" spc="-445" b="0">
                <a:latin typeface="Verdana"/>
                <a:cs typeface="Verdana"/>
              </a:rPr>
              <a:t>çözüm </a:t>
            </a:r>
            <a:r>
              <a:rPr dirty="0" spc="-385" b="0">
                <a:latin typeface="Verdana"/>
                <a:cs typeface="Verdana"/>
              </a:rPr>
              <a:t>üretmeyi </a:t>
            </a:r>
            <a:r>
              <a:rPr dirty="0" spc="-400" b="0">
                <a:latin typeface="Verdana"/>
                <a:cs typeface="Verdana"/>
              </a:rPr>
              <a:t>oyun  </a:t>
            </a:r>
            <a:r>
              <a:rPr dirty="0" spc="-380" b="0">
                <a:latin typeface="Verdana"/>
                <a:cs typeface="Verdana"/>
              </a:rPr>
              <a:t>esnasında</a:t>
            </a:r>
            <a:r>
              <a:rPr dirty="0" spc="-195" b="0">
                <a:latin typeface="Verdana"/>
                <a:cs typeface="Verdana"/>
              </a:rPr>
              <a:t> </a:t>
            </a:r>
            <a:r>
              <a:rPr dirty="0" spc="-430" b="0">
                <a:latin typeface="Verdana"/>
                <a:cs typeface="Verdana"/>
              </a:rPr>
              <a:t>öğrenir.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217" y="5919578"/>
            <a:ext cx="11534140" cy="2256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Mahmud </a:t>
            </a:r>
            <a:r>
              <a:rPr dirty="0" sz="3700" spc="-600">
                <a:solidFill>
                  <a:srgbClr val="231F20"/>
                </a:solidFill>
                <a:latin typeface="Verdana"/>
                <a:cs typeface="Verdana"/>
              </a:rPr>
              <a:t>b.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Rebi’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diyor 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ki: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“Ben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beş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yaşındayken </a:t>
            </a:r>
            <a:r>
              <a:rPr dirty="0" sz="3700" spc="25" i="1">
                <a:solidFill>
                  <a:srgbClr val="231F20"/>
                </a:solidFill>
                <a:latin typeface="Arial Narrow"/>
                <a:cs typeface="Arial Narrow"/>
              </a:rPr>
              <a:t>Hz. 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Peygamber’in </a:t>
            </a:r>
            <a:r>
              <a:rPr dirty="0" sz="3700" spc="30" i="1">
                <a:solidFill>
                  <a:srgbClr val="231F20"/>
                </a:solidFill>
                <a:latin typeface="Arial Narrow"/>
                <a:cs typeface="Arial Narrow"/>
              </a:rPr>
              <a:t>(sav)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eğilip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kovadan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ağzına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su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alarak 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(oynamak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için)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yüzüme </a:t>
            </a:r>
            <a:r>
              <a:rPr dirty="0" sz="3700" spc="245" i="1">
                <a:solidFill>
                  <a:srgbClr val="231F20"/>
                </a:solidFill>
                <a:latin typeface="Arial Narrow"/>
                <a:cs typeface="Arial Narrow"/>
              </a:rPr>
              <a:t>püskürttüğünü</a:t>
            </a:r>
            <a:r>
              <a:rPr dirty="0" sz="3700" spc="127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hatırlıyorum.”</a:t>
            </a:r>
            <a:endParaRPr sz="37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  <a:spcBef>
                <a:spcPts val="1265"/>
              </a:spcBef>
            </a:pP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335">
                <a:solidFill>
                  <a:srgbClr val="231F20"/>
                </a:solidFill>
                <a:latin typeface="Verdana"/>
                <a:cs typeface="Verdana"/>
              </a:rPr>
              <a:t>İlim,</a:t>
            </a:r>
            <a:r>
              <a:rPr dirty="0" sz="2450" spc="-4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75">
                <a:solidFill>
                  <a:srgbClr val="231F20"/>
                </a:solidFill>
                <a:latin typeface="Verdana"/>
                <a:cs typeface="Verdana"/>
              </a:rPr>
              <a:t>18)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775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35" b="1">
                <a:solidFill>
                  <a:srgbClr val="231F20"/>
                </a:solidFill>
                <a:latin typeface="Arial Narrow"/>
                <a:cs typeface="Arial Narrow"/>
              </a:rPr>
              <a:t>Suiistimalden </a:t>
            </a:r>
            <a:r>
              <a:rPr dirty="0" sz="3700" spc="60" b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ihmalden </a:t>
            </a:r>
            <a:r>
              <a:rPr dirty="0" sz="3700" spc="45" b="1">
                <a:solidFill>
                  <a:srgbClr val="231F20"/>
                </a:solidFill>
                <a:latin typeface="Arial Narrow"/>
                <a:cs typeface="Arial Narrow"/>
              </a:rPr>
              <a:t>korunma </a:t>
            </a:r>
            <a:r>
              <a:rPr dirty="0" sz="3700" spc="110" b="1">
                <a:solidFill>
                  <a:srgbClr val="231F20"/>
                </a:solidFill>
                <a:latin typeface="Arial Narrow"/>
                <a:cs typeface="Arial Narrow"/>
              </a:rPr>
              <a:t>hakkım</a:t>
            </a:r>
            <a:r>
              <a:rPr dirty="0" sz="3700" spc="20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80" b="1">
                <a:solidFill>
                  <a:srgbClr val="231F20"/>
                </a:solidFill>
                <a:latin typeface="Arial Narrow"/>
                <a:cs typeface="Arial Narrow"/>
              </a:rPr>
              <a:t>var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İhmal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etmemek,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bedensel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ihtiyaçları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duygusal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zihinsel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ihtiyaçlarını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düşünerek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bütün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varlığımızla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yavrumuzun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üstüne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titremektir.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Kimi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20">
                <a:solidFill>
                  <a:srgbClr val="231F20"/>
                </a:solidFill>
                <a:latin typeface="Verdana"/>
                <a:cs typeface="Verdana"/>
              </a:rPr>
              <a:t>çift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tatlı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sözün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yüzlerce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pahalı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çikolatadan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kıymetli</a:t>
            </a:r>
            <a:r>
              <a:rPr dirty="0" sz="3700" spc="-5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kim</a:t>
            </a:r>
            <a:r>
              <a:rPr dirty="0" sz="3700" spc="-5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inkâr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edebilir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ki!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425"/>
              <a:t>Çocuğu </a:t>
            </a:r>
            <a:r>
              <a:rPr dirty="0" spc="-340"/>
              <a:t>terbiye </a:t>
            </a:r>
            <a:r>
              <a:rPr dirty="0" spc="-434"/>
              <a:t>etmek </a:t>
            </a:r>
            <a:r>
              <a:rPr dirty="0" spc="-400"/>
              <a:t>adına </a:t>
            </a:r>
            <a:r>
              <a:rPr dirty="0" spc="-515"/>
              <a:t>dövmek,  </a:t>
            </a:r>
            <a:r>
              <a:rPr dirty="0" spc="-390"/>
              <a:t>bağırıp </a:t>
            </a:r>
            <a:r>
              <a:rPr dirty="0" spc="-434"/>
              <a:t>çağırmak,  </a:t>
            </a:r>
            <a:r>
              <a:rPr dirty="0" spc="-400"/>
              <a:t>kıyaslamak, </a:t>
            </a:r>
            <a:r>
              <a:rPr dirty="0" spc="-320"/>
              <a:t>alay </a:t>
            </a:r>
            <a:r>
              <a:rPr dirty="0" spc="-484"/>
              <a:t>etmek, </a:t>
            </a:r>
            <a:r>
              <a:rPr dirty="0" spc="-380"/>
              <a:t>duygularını </a:t>
            </a:r>
            <a:r>
              <a:rPr dirty="0" spc="-495"/>
              <a:t>önemsememek </a:t>
            </a:r>
            <a:r>
              <a:rPr dirty="0" spc="-330"/>
              <a:t>ya </a:t>
            </a:r>
            <a:r>
              <a:rPr dirty="0" spc="-405"/>
              <a:t>da  </a:t>
            </a:r>
            <a:r>
              <a:rPr dirty="0" spc="-320"/>
              <a:t>inciterek </a:t>
            </a:r>
            <a:r>
              <a:rPr dirty="0" spc="-390"/>
              <a:t>cezalandırmak </a:t>
            </a:r>
            <a:r>
              <a:rPr dirty="0" spc="-345"/>
              <a:t>Sevgili </a:t>
            </a:r>
            <a:r>
              <a:rPr dirty="0" spc="-375"/>
              <a:t>Peygamberimizin </a:t>
            </a:r>
            <a:r>
              <a:rPr dirty="0" spc="-405"/>
              <a:t>yaşam  </a:t>
            </a:r>
            <a:r>
              <a:rPr dirty="0" spc="-355"/>
              <a:t>tarzına </a:t>
            </a:r>
            <a:r>
              <a:rPr dirty="0" spc="-484"/>
              <a:t>tamamen</a:t>
            </a:r>
            <a:r>
              <a:rPr dirty="0" spc="-30"/>
              <a:t> </a:t>
            </a:r>
            <a:r>
              <a:rPr dirty="0" spc="-360"/>
              <a:t>terstir.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778" rIns="0" bIns="0" rtlCol="0" vert="horz">
            <a:spAutoFit/>
          </a:bodyPr>
          <a:lstStyle/>
          <a:p>
            <a:pPr marL="2265045" marR="6985">
              <a:lnSpc>
                <a:spcPct val="100299"/>
              </a:lnSpc>
              <a:spcBef>
                <a:spcPts val="95"/>
              </a:spcBef>
            </a:pPr>
            <a:r>
              <a:rPr dirty="0" spc="-390"/>
              <a:t>Çocuk</a:t>
            </a:r>
            <a:r>
              <a:rPr dirty="0" spc="-490"/>
              <a:t> </a:t>
            </a:r>
            <a:r>
              <a:rPr dirty="0" spc="-420"/>
              <a:t>imtihandır.</a:t>
            </a:r>
            <a:r>
              <a:rPr dirty="0" spc="-490"/>
              <a:t> </a:t>
            </a:r>
            <a:r>
              <a:rPr dirty="0" spc="-350"/>
              <a:t>Varlığıyla</a:t>
            </a:r>
            <a:r>
              <a:rPr dirty="0" spc="-490"/>
              <a:t> </a:t>
            </a:r>
            <a:r>
              <a:rPr dirty="0" spc="-409"/>
              <a:t>olduğu</a:t>
            </a:r>
            <a:r>
              <a:rPr dirty="0" spc="-484"/>
              <a:t> </a:t>
            </a:r>
            <a:r>
              <a:rPr dirty="0" spc="-380"/>
              <a:t>kadar</a:t>
            </a:r>
            <a:r>
              <a:rPr dirty="0" spc="-490"/>
              <a:t> </a:t>
            </a:r>
            <a:r>
              <a:rPr dirty="0" spc="-355"/>
              <a:t>yokluğuyla</a:t>
            </a:r>
            <a:r>
              <a:rPr dirty="0" spc="-490"/>
              <a:t> </a:t>
            </a:r>
            <a:r>
              <a:rPr dirty="0" spc="-405"/>
              <a:t>da</a:t>
            </a:r>
            <a:r>
              <a:rPr dirty="0" spc="-484"/>
              <a:t> </a:t>
            </a:r>
            <a:r>
              <a:rPr dirty="0" spc="-420"/>
              <a:t>uzun  </a:t>
            </a:r>
            <a:r>
              <a:rPr dirty="0" spc="-310"/>
              <a:t>bir </a:t>
            </a:r>
            <a:r>
              <a:rPr dirty="0" spc="-370"/>
              <a:t>imtihan </a:t>
            </a:r>
            <a:r>
              <a:rPr dirty="0" spc="-385"/>
              <a:t>Kur’an’da </a:t>
            </a:r>
            <a:r>
              <a:rPr dirty="0" spc="-330"/>
              <a:t>şöyle</a:t>
            </a:r>
            <a:r>
              <a:rPr dirty="0" spc="305"/>
              <a:t> </a:t>
            </a:r>
            <a:r>
              <a:rPr dirty="0" spc="-445"/>
              <a:t>buyrulur:</a:t>
            </a:r>
          </a:p>
          <a:p>
            <a:pPr marL="2265045" marR="5080">
              <a:lnSpc>
                <a:spcPts val="4450"/>
              </a:lnSpc>
              <a:spcBef>
                <a:spcPts val="155"/>
              </a:spcBef>
              <a:tabLst>
                <a:tab pos="3446145" algn="l"/>
                <a:tab pos="3990975" algn="l"/>
                <a:tab pos="5993765" algn="l"/>
                <a:tab pos="6635115" algn="l"/>
                <a:tab pos="9072880" algn="l"/>
                <a:tab pos="10166350" algn="l"/>
                <a:tab pos="11819890" algn="l"/>
              </a:tabLst>
            </a:pPr>
            <a:r>
              <a:rPr dirty="0" spc="160" i="1">
                <a:latin typeface="Arial Narrow"/>
                <a:cs typeface="Arial Narrow"/>
              </a:rPr>
              <a:t>“Bilin</a:t>
            </a:r>
            <a:r>
              <a:rPr dirty="0" spc="160" i="1">
                <a:latin typeface="Arial Narrow"/>
                <a:cs typeface="Arial Narrow"/>
              </a:rPr>
              <a:t>	</a:t>
            </a:r>
            <a:r>
              <a:rPr dirty="0" spc="250" i="1">
                <a:latin typeface="Arial Narrow"/>
                <a:cs typeface="Arial Narrow"/>
              </a:rPr>
              <a:t>ki</a:t>
            </a:r>
            <a:r>
              <a:rPr dirty="0" spc="250" i="1">
                <a:latin typeface="Arial Narrow"/>
                <a:cs typeface="Arial Narrow"/>
              </a:rPr>
              <a:t>	</a:t>
            </a:r>
            <a:r>
              <a:rPr dirty="0" spc="100" i="1">
                <a:latin typeface="Arial Narrow"/>
                <a:cs typeface="Arial Narrow"/>
              </a:rPr>
              <a:t>mallarınız</a:t>
            </a:r>
            <a:r>
              <a:rPr dirty="0" spc="100" i="1">
                <a:latin typeface="Arial Narrow"/>
                <a:cs typeface="Arial Narrow"/>
              </a:rPr>
              <a:t>	</a:t>
            </a:r>
            <a:r>
              <a:rPr dirty="0" spc="175" i="1">
                <a:latin typeface="Arial Narrow"/>
                <a:cs typeface="Arial Narrow"/>
              </a:rPr>
              <a:t>v</a:t>
            </a:r>
            <a:r>
              <a:rPr dirty="0" spc="65" i="1">
                <a:latin typeface="Arial Narrow"/>
                <a:cs typeface="Arial Narrow"/>
              </a:rPr>
              <a:t>e</a:t>
            </a:r>
            <a:r>
              <a:rPr dirty="0" i="1">
                <a:latin typeface="Arial Narrow"/>
                <a:cs typeface="Arial Narrow"/>
              </a:rPr>
              <a:t>	</a:t>
            </a:r>
            <a:r>
              <a:rPr dirty="0" spc="114" i="1">
                <a:latin typeface="Arial Narrow"/>
                <a:cs typeface="Arial Narrow"/>
              </a:rPr>
              <a:t>çocuklarınız</a:t>
            </a:r>
            <a:r>
              <a:rPr dirty="0" i="1">
                <a:latin typeface="Arial Narrow"/>
                <a:cs typeface="Arial Narrow"/>
              </a:rPr>
              <a:t>	</a:t>
            </a:r>
            <a:r>
              <a:rPr dirty="0" spc="185" i="1">
                <a:latin typeface="Arial Narrow"/>
                <a:cs typeface="Arial Narrow"/>
              </a:rPr>
              <a:t>birer</a:t>
            </a:r>
            <a:r>
              <a:rPr dirty="0" i="1">
                <a:latin typeface="Arial Narrow"/>
                <a:cs typeface="Arial Narrow"/>
              </a:rPr>
              <a:t>	</a:t>
            </a:r>
            <a:r>
              <a:rPr dirty="0" spc="229" i="1">
                <a:latin typeface="Arial Narrow"/>
                <a:cs typeface="Arial Narrow"/>
              </a:rPr>
              <a:t>imtihan</a:t>
            </a:r>
            <a:r>
              <a:rPr dirty="0" i="1">
                <a:latin typeface="Arial Narrow"/>
                <a:cs typeface="Arial Narrow"/>
              </a:rPr>
              <a:t>	</a:t>
            </a:r>
            <a:r>
              <a:rPr dirty="0" spc="175" i="1">
                <a:latin typeface="Arial Narrow"/>
                <a:cs typeface="Arial Narrow"/>
              </a:rPr>
              <a:t>v</a:t>
            </a:r>
            <a:r>
              <a:rPr dirty="0" spc="125" i="1">
                <a:latin typeface="Arial Narrow"/>
                <a:cs typeface="Arial Narrow"/>
              </a:rPr>
              <a:t>esilesidi</a:t>
            </a:r>
            <a:r>
              <a:rPr dirty="0" spc="114" i="1">
                <a:latin typeface="Arial Narrow"/>
                <a:cs typeface="Arial Narrow"/>
              </a:rPr>
              <a:t>r</a:t>
            </a:r>
            <a:r>
              <a:rPr dirty="0" spc="-240" i="1">
                <a:latin typeface="Arial Narrow"/>
                <a:cs typeface="Arial Narrow"/>
              </a:rPr>
              <a:t>. </a:t>
            </a:r>
            <a:r>
              <a:rPr dirty="0" spc="-240" i="1">
                <a:latin typeface="Arial Narrow"/>
                <a:cs typeface="Arial Narrow"/>
              </a:rPr>
              <a:t> </a:t>
            </a:r>
            <a:r>
              <a:rPr dirty="0" spc="160" i="1">
                <a:latin typeface="Arial Narrow"/>
                <a:cs typeface="Arial Narrow"/>
              </a:rPr>
              <a:t>Katında </a:t>
            </a:r>
            <a:r>
              <a:rPr dirty="0" spc="265" i="1">
                <a:latin typeface="Arial Narrow"/>
                <a:cs typeface="Arial Narrow"/>
              </a:rPr>
              <a:t>büyük </a:t>
            </a:r>
            <a:r>
              <a:rPr dirty="0" spc="245" i="1">
                <a:latin typeface="Arial Narrow"/>
                <a:cs typeface="Arial Narrow"/>
              </a:rPr>
              <a:t>mükâfat </a:t>
            </a:r>
            <a:r>
              <a:rPr dirty="0" spc="150" i="1">
                <a:latin typeface="Arial Narrow"/>
                <a:cs typeface="Arial Narrow"/>
              </a:rPr>
              <a:t>olan </a:t>
            </a:r>
            <a:r>
              <a:rPr dirty="0" spc="120" i="1">
                <a:latin typeface="Arial Narrow"/>
                <a:cs typeface="Arial Narrow"/>
              </a:rPr>
              <a:t>ise </a:t>
            </a:r>
            <a:r>
              <a:rPr dirty="0" spc="204" i="1">
                <a:latin typeface="Arial Narrow"/>
                <a:cs typeface="Arial Narrow"/>
              </a:rPr>
              <a:t>ancak </a:t>
            </a:r>
            <a:r>
              <a:rPr dirty="0" spc="90" i="1">
                <a:latin typeface="Arial Narrow"/>
                <a:cs typeface="Arial Narrow"/>
              </a:rPr>
              <a:t>Allah’tır.” </a:t>
            </a:r>
            <a:r>
              <a:rPr dirty="0" sz="2450" spc="-290"/>
              <a:t>(Enfâl,</a:t>
            </a:r>
            <a:r>
              <a:rPr dirty="0" sz="2450" spc="-5"/>
              <a:t> </a:t>
            </a:r>
            <a:r>
              <a:rPr dirty="0" sz="2450" spc="-275"/>
              <a:t>8/28)</a:t>
            </a:r>
            <a:endParaRPr sz="2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445"/>
              <a:t>Hembaba,</a:t>
            </a:r>
            <a:r>
              <a:rPr dirty="0" spc="-935"/>
              <a:t> </a:t>
            </a:r>
            <a:r>
              <a:rPr dirty="0" spc="-470"/>
              <a:t>hemdede,</a:t>
            </a:r>
            <a:r>
              <a:rPr dirty="0" spc="-930"/>
              <a:t> </a:t>
            </a:r>
            <a:r>
              <a:rPr dirty="0" spc="-360"/>
              <a:t>hemdeümmetinönderiolarak</a:t>
            </a:r>
            <a:r>
              <a:rPr dirty="0" spc="-930"/>
              <a:t> </a:t>
            </a:r>
            <a:r>
              <a:rPr dirty="0" spc="-409"/>
              <a:t>Merhamet  </a:t>
            </a:r>
            <a:r>
              <a:rPr dirty="0" spc="-370"/>
              <a:t>Peygamberi </a:t>
            </a:r>
            <a:r>
              <a:rPr dirty="0" spc="-560"/>
              <a:t>(sav) </a:t>
            </a:r>
            <a:r>
              <a:rPr dirty="0" spc="-305"/>
              <a:t>hiçbir </a:t>
            </a:r>
            <a:r>
              <a:rPr dirty="0" spc="-385"/>
              <a:t>çocuğu </a:t>
            </a:r>
            <a:r>
              <a:rPr dirty="0" spc="-405"/>
              <a:t>incitmemiş, </a:t>
            </a:r>
            <a:r>
              <a:rPr dirty="0" spc="-315"/>
              <a:t>incitenleri </a:t>
            </a:r>
            <a:r>
              <a:rPr dirty="0" spc="-305"/>
              <a:t>sert  </a:t>
            </a:r>
            <a:r>
              <a:rPr dirty="0" spc="-310"/>
              <a:t>bir </a:t>
            </a:r>
            <a:r>
              <a:rPr dirty="0" spc="-335"/>
              <a:t>şekilde </a:t>
            </a:r>
            <a:r>
              <a:rPr dirty="0" spc="-330"/>
              <a:t>ikaz </a:t>
            </a:r>
            <a:r>
              <a:rPr dirty="0" spc="-385"/>
              <a:t>etmiştir. </a:t>
            </a:r>
            <a:r>
              <a:rPr dirty="0" spc="-484"/>
              <a:t>Onun </a:t>
            </a:r>
            <a:r>
              <a:rPr dirty="0" spc="-415"/>
              <a:t>koyduğu </a:t>
            </a:r>
            <a:r>
              <a:rPr dirty="0" spc="-335"/>
              <a:t>ilke </a:t>
            </a:r>
            <a:r>
              <a:rPr dirty="0" spc="-350"/>
              <a:t>gayet </a:t>
            </a:r>
            <a:r>
              <a:rPr dirty="0" spc="-415"/>
              <a:t>açıktır:  </a:t>
            </a:r>
            <a:r>
              <a:rPr dirty="0" spc="170" i="1">
                <a:latin typeface="Arial Narrow"/>
                <a:cs typeface="Arial Narrow"/>
              </a:rPr>
              <a:t>“Küçüklerimize </a:t>
            </a:r>
            <a:r>
              <a:rPr dirty="0" spc="229" i="1">
                <a:latin typeface="Arial Narrow"/>
                <a:cs typeface="Arial Narrow"/>
              </a:rPr>
              <a:t>merhamet </a:t>
            </a:r>
            <a:r>
              <a:rPr dirty="0" spc="165" i="1">
                <a:latin typeface="Arial Narrow"/>
                <a:cs typeface="Arial Narrow"/>
              </a:rPr>
              <a:t>etmeyen, </a:t>
            </a:r>
            <a:r>
              <a:rPr dirty="0" spc="195" i="1">
                <a:latin typeface="Arial Narrow"/>
                <a:cs typeface="Arial Narrow"/>
              </a:rPr>
              <a:t>büyüklerimize </a:t>
            </a:r>
            <a:r>
              <a:rPr dirty="0" spc="135" i="1">
                <a:latin typeface="Arial Narrow"/>
                <a:cs typeface="Arial Narrow"/>
              </a:rPr>
              <a:t>saygı  </a:t>
            </a:r>
            <a:r>
              <a:rPr dirty="0" spc="204" i="1">
                <a:latin typeface="Arial Narrow"/>
                <a:cs typeface="Arial Narrow"/>
              </a:rPr>
              <a:t>göstermeyen </a:t>
            </a:r>
            <a:r>
              <a:rPr dirty="0" spc="145" i="1">
                <a:latin typeface="Arial Narrow"/>
                <a:cs typeface="Arial Narrow"/>
              </a:rPr>
              <a:t>bizden </a:t>
            </a:r>
            <a:r>
              <a:rPr dirty="0" spc="125" i="1">
                <a:latin typeface="Arial Narrow"/>
                <a:cs typeface="Arial Narrow"/>
              </a:rPr>
              <a:t>değildir!” </a:t>
            </a:r>
            <a:r>
              <a:rPr dirty="0" sz="2450" spc="-295"/>
              <a:t>(Tirmizî, </a:t>
            </a:r>
            <a:r>
              <a:rPr dirty="0" sz="2450" spc="-175"/>
              <a:t>Birr </a:t>
            </a:r>
            <a:r>
              <a:rPr dirty="0" sz="2450" spc="-305"/>
              <a:t>ve </a:t>
            </a:r>
            <a:r>
              <a:rPr dirty="0" sz="2450" spc="-280"/>
              <a:t>Sıla,</a:t>
            </a:r>
            <a:r>
              <a:rPr dirty="0" sz="2450" spc="-505"/>
              <a:t> </a:t>
            </a:r>
            <a:r>
              <a:rPr dirty="0" sz="2450" spc="-509"/>
              <a:t>15)</a:t>
            </a:r>
            <a:endParaRPr sz="2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350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254"/>
              <a:t>Art </a:t>
            </a:r>
            <a:r>
              <a:rPr dirty="0" spc="-290"/>
              <a:t>niyetli </a:t>
            </a:r>
            <a:r>
              <a:rPr dirty="0" spc="-300"/>
              <a:t>kişilere </a:t>
            </a:r>
            <a:r>
              <a:rPr dirty="0" spc="-345"/>
              <a:t>karşı </a:t>
            </a:r>
            <a:r>
              <a:rPr dirty="0" spc="-405"/>
              <a:t>da korunmalıdır </a:t>
            </a:r>
            <a:r>
              <a:rPr dirty="0" spc="-415"/>
              <a:t>çocuk. </a:t>
            </a:r>
            <a:r>
              <a:rPr dirty="0" spc="-395"/>
              <a:t>Anne </a:t>
            </a:r>
            <a:r>
              <a:rPr dirty="0" spc="-380"/>
              <a:t>babası  </a:t>
            </a:r>
            <a:r>
              <a:rPr dirty="0" spc="-409"/>
              <a:t>ona </a:t>
            </a:r>
            <a:r>
              <a:rPr dirty="0" spc="-415"/>
              <a:t>mahremiyet </a:t>
            </a:r>
            <a:r>
              <a:rPr dirty="0" spc="-285"/>
              <a:t>bilinci </a:t>
            </a:r>
            <a:r>
              <a:rPr dirty="0" spc="-409"/>
              <a:t>aşılamalı, </a:t>
            </a:r>
            <a:r>
              <a:rPr dirty="0" spc="-395"/>
              <a:t>kendi </a:t>
            </a:r>
            <a:r>
              <a:rPr dirty="0" spc="-380"/>
              <a:t>bedenini </a:t>
            </a:r>
            <a:r>
              <a:rPr dirty="0" spc="-455"/>
              <a:t>korumayı,  </a:t>
            </a:r>
            <a:r>
              <a:rPr dirty="0" spc="-375"/>
              <a:t>değerlerine </a:t>
            </a:r>
            <a:r>
              <a:rPr dirty="0" spc="-335"/>
              <a:t>sahip </a:t>
            </a:r>
            <a:r>
              <a:rPr dirty="0" spc="-395"/>
              <a:t>çıkmayı</a:t>
            </a:r>
            <a:r>
              <a:rPr dirty="0" spc="140"/>
              <a:t> </a:t>
            </a:r>
            <a:r>
              <a:rPr dirty="0" spc="-409"/>
              <a:t>öğretmelidir.</a:t>
            </a: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pc="-375"/>
              <a:t>Sonuçta </a:t>
            </a:r>
            <a:r>
              <a:rPr dirty="0" spc="-440"/>
              <a:t>bugün </a:t>
            </a:r>
            <a:r>
              <a:rPr dirty="0" spc="-405"/>
              <a:t>korunan </a:t>
            </a:r>
            <a:r>
              <a:rPr dirty="0" spc="-409"/>
              <a:t>çocuk, </a:t>
            </a:r>
            <a:r>
              <a:rPr dirty="0" spc="-360"/>
              <a:t>yarına </a:t>
            </a:r>
            <a:r>
              <a:rPr dirty="0" spc="-465"/>
              <a:t>umut </a:t>
            </a:r>
            <a:r>
              <a:rPr dirty="0" spc="-475"/>
              <a:t>ve </a:t>
            </a:r>
            <a:r>
              <a:rPr dirty="0" spc="-455"/>
              <a:t>güven  </a:t>
            </a:r>
            <a:r>
              <a:rPr dirty="0" spc="-355"/>
              <a:t>taşıyacaktır…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3657868"/>
            <a:ext cx="11534775" cy="341820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00299"/>
              </a:lnSpc>
              <a:spcBef>
                <a:spcPts val="95"/>
              </a:spcBef>
            </a:pPr>
            <a:r>
              <a:rPr dirty="0" spc="-465"/>
              <a:t>Ve</a:t>
            </a:r>
            <a:r>
              <a:rPr dirty="0" spc="-685"/>
              <a:t> </a:t>
            </a:r>
            <a:r>
              <a:rPr dirty="0" spc="-409"/>
              <a:t>çocuk,</a:t>
            </a:r>
            <a:r>
              <a:rPr dirty="0" spc="-680"/>
              <a:t> </a:t>
            </a:r>
            <a:r>
              <a:rPr dirty="0" spc="-370"/>
              <a:t>Yüce</a:t>
            </a:r>
            <a:r>
              <a:rPr dirty="0" spc="-680"/>
              <a:t> </a:t>
            </a:r>
            <a:r>
              <a:rPr dirty="0" spc="-340"/>
              <a:t>Allah’ın</a:t>
            </a:r>
            <a:r>
              <a:rPr dirty="0" spc="-680"/>
              <a:t> </a:t>
            </a:r>
            <a:r>
              <a:rPr dirty="0" spc="-310"/>
              <a:t>bir</a:t>
            </a:r>
            <a:r>
              <a:rPr dirty="0" spc="-680"/>
              <a:t> </a:t>
            </a:r>
            <a:r>
              <a:rPr dirty="0" spc="-335"/>
              <a:t>aileye</a:t>
            </a:r>
            <a:r>
              <a:rPr dirty="0" spc="-680"/>
              <a:t> </a:t>
            </a:r>
            <a:r>
              <a:rPr dirty="0" spc="-360"/>
              <a:t>verdiği</a:t>
            </a:r>
            <a:r>
              <a:rPr dirty="0" spc="-680"/>
              <a:t> </a:t>
            </a:r>
            <a:r>
              <a:rPr dirty="0" spc="-440"/>
              <a:t>en</a:t>
            </a:r>
            <a:r>
              <a:rPr dirty="0" spc="-680"/>
              <a:t> </a:t>
            </a:r>
            <a:r>
              <a:rPr dirty="0" spc="-355"/>
              <a:t>kıymetli</a:t>
            </a:r>
            <a:r>
              <a:rPr dirty="0" spc="-680"/>
              <a:t> </a:t>
            </a:r>
            <a:r>
              <a:rPr dirty="0" spc="-430"/>
              <a:t>emanettir.  </a:t>
            </a:r>
            <a:r>
              <a:rPr dirty="0" spc="-415"/>
              <a:t>Emanettir, </a:t>
            </a:r>
            <a:r>
              <a:rPr dirty="0" spc="-385"/>
              <a:t>çünkü </a:t>
            </a:r>
            <a:r>
              <a:rPr dirty="0" spc="-355"/>
              <a:t>bize </a:t>
            </a:r>
            <a:r>
              <a:rPr dirty="0" spc="-420"/>
              <a:t>değil, </a:t>
            </a:r>
            <a:r>
              <a:rPr dirty="0" spc="-325"/>
              <a:t>Allah’a </a:t>
            </a:r>
            <a:r>
              <a:rPr dirty="0" spc="-265"/>
              <a:t>ait </a:t>
            </a:r>
            <a:r>
              <a:rPr dirty="0" spc="-310"/>
              <a:t>bir</a:t>
            </a:r>
            <a:r>
              <a:rPr dirty="0" spc="-155"/>
              <a:t> </a:t>
            </a:r>
            <a:r>
              <a:rPr dirty="0" spc="-445"/>
              <a:t>candır.</a:t>
            </a: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pc="155" i="1">
                <a:latin typeface="Arial Narrow"/>
                <a:cs typeface="Arial Narrow"/>
              </a:rPr>
              <a:t>“Göklerin</a:t>
            </a:r>
            <a:r>
              <a:rPr dirty="0" spc="-170" i="1">
                <a:latin typeface="Arial Narrow"/>
                <a:cs typeface="Arial Narrow"/>
              </a:rPr>
              <a:t> </a:t>
            </a:r>
            <a:r>
              <a:rPr dirty="0" spc="120" i="1">
                <a:latin typeface="Arial Narrow"/>
                <a:cs typeface="Arial Narrow"/>
              </a:rPr>
              <a:t>ve</a:t>
            </a:r>
            <a:r>
              <a:rPr dirty="0" spc="-170" i="1">
                <a:latin typeface="Arial Narrow"/>
                <a:cs typeface="Arial Narrow"/>
              </a:rPr>
              <a:t> </a:t>
            </a:r>
            <a:r>
              <a:rPr dirty="0" spc="220" i="1">
                <a:latin typeface="Arial Narrow"/>
                <a:cs typeface="Arial Narrow"/>
              </a:rPr>
              <a:t>yerin</a:t>
            </a:r>
            <a:r>
              <a:rPr dirty="0" spc="-170" i="1">
                <a:latin typeface="Arial Narrow"/>
                <a:cs typeface="Arial Narrow"/>
              </a:rPr>
              <a:t> </a:t>
            </a:r>
            <a:r>
              <a:rPr dirty="0" spc="150" i="1">
                <a:latin typeface="Arial Narrow"/>
                <a:cs typeface="Arial Narrow"/>
              </a:rPr>
              <a:t>hükümranlığı</a:t>
            </a:r>
            <a:r>
              <a:rPr dirty="0" spc="-165" i="1">
                <a:latin typeface="Arial Narrow"/>
                <a:cs typeface="Arial Narrow"/>
              </a:rPr>
              <a:t> </a:t>
            </a:r>
            <a:r>
              <a:rPr dirty="0" spc="55" i="1">
                <a:latin typeface="Arial Narrow"/>
                <a:cs typeface="Arial Narrow"/>
              </a:rPr>
              <a:t>Allah’ındır.</a:t>
            </a:r>
            <a:r>
              <a:rPr dirty="0" spc="-170" i="1">
                <a:latin typeface="Arial Narrow"/>
                <a:cs typeface="Arial Narrow"/>
              </a:rPr>
              <a:t> O, </a:t>
            </a:r>
            <a:r>
              <a:rPr dirty="0" spc="150" i="1">
                <a:latin typeface="Arial Narrow"/>
                <a:cs typeface="Arial Narrow"/>
              </a:rPr>
              <a:t>dilediğini</a:t>
            </a:r>
            <a:r>
              <a:rPr dirty="0" spc="-165" i="1">
                <a:latin typeface="Arial Narrow"/>
                <a:cs typeface="Arial Narrow"/>
              </a:rPr>
              <a:t> </a:t>
            </a:r>
            <a:r>
              <a:rPr dirty="0" spc="125" i="1">
                <a:latin typeface="Arial Narrow"/>
                <a:cs typeface="Arial Narrow"/>
              </a:rPr>
              <a:t>yaratır.  </a:t>
            </a:r>
            <a:r>
              <a:rPr dirty="0" spc="140" i="1">
                <a:latin typeface="Arial Narrow"/>
                <a:cs typeface="Arial Narrow"/>
              </a:rPr>
              <a:t>Dilediğine</a:t>
            </a:r>
            <a:r>
              <a:rPr dirty="0" spc="-105" i="1">
                <a:latin typeface="Arial Narrow"/>
                <a:cs typeface="Arial Narrow"/>
              </a:rPr>
              <a:t> </a:t>
            </a:r>
            <a:r>
              <a:rPr dirty="0" spc="80" i="1">
                <a:latin typeface="Arial Narrow"/>
                <a:cs typeface="Arial Narrow"/>
              </a:rPr>
              <a:t>kız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105" i="1">
                <a:latin typeface="Arial Narrow"/>
                <a:cs typeface="Arial Narrow"/>
              </a:rPr>
              <a:t>çocukları,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140" i="1">
                <a:latin typeface="Arial Narrow"/>
                <a:cs typeface="Arial Narrow"/>
              </a:rPr>
              <a:t>dilediğine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195" i="1">
                <a:latin typeface="Arial Narrow"/>
                <a:cs typeface="Arial Narrow"/>
              </a:rPr>
              <a:t>erkek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140" i="1">
                <a:latin typeface="Arial Narrow"/>
                <a:cs typeface="Arial Narrow"/>
              </a:rPr>
              <a:t>çocukları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90" i="1">
                <a:latin typeface="Arial Narrow"/>
                <a:cs typeface="Arial Narrow"/>
              </a:rPr>
              <a:t>verir.</a:t>
            </a:r>
            <a:r>
              <a:rPr dirty="0" spc="-100" i="1">
                <a:latin typeface="Arial Narrow"/>
                <a:cs typeface="Arial Narrow"/>
              </a:rPr>
              <a:t> </a:t>
            </a:r>
            <a:r>
              <a:rPr dirty="0" spc="235" i="1">
                <a:latin typeface="Arial Narrow"/>
                <a:cs typeface="Arial Narrow"/>
              </a:rPr>
              <a:t>Yahut  </a:t>
            </a:r>
            <a:r>
              <a:rPr dirty="0" spc="140" i="1">
                <a:latin typeface="Arial Narrow"/>
                <a:cs typeface="Arial Narrow"/>
              </a:rPr>
              <a:t>dilediğine </a:t>
            </a:r>
            <a:r>
              <a:rPr dirty="0" spc="210" i="1">
                <a:latin typeface="Arial Narrow"/>
                <a:cs typeface="Arial Narrow"/>
              </a:rPr>
              <a:t>hem </a:t>
            </a:r>
            <a:r>
              <a:rPr dirty="0" spc="195" i="1">
                <a:latin typeface="Arial Narrow"/>
                <a:cs typeface="Arial Narrow"/>
              </a:rPr>
              <a:t>erkek </a:t>
            </a:r>
            <a:r>
              <a:rPr dirty="0" spc="210" i="1">
                <a:latin typeface="Arial Narrow"/>
                <a:cs typeface="Arial Narrow"/>
              </a:rPr>
              <a:t>hem </a:t>
            </a:r>
            <a:r>
              <a:rPr dirty="0" spc="125" i="1">
                <a:latin typeface="Arial Narrow"/>
                <a:cs typeface="Arial Narrow"/>
              </a:rPr>
              <a:t>de </a:t>
            </a:r>
            <a:r>
              <a:rPr dirty="0" spc="80" i="1">
                <a:latin typeface="Arial Narrow"/>
                <a:cs typeface="Arial Narrow"/>
              </a:rPr>
              <a:t>kız </a:t>
            </a:r>
            <a:r>
              <a:rPr dirty="0" spc="185" i="1">
                <a:latin typeface="Arial Narrow"/>
                <a:cs typeface="Arial Narrow"/>
              </a:rPr>
              <a:t>evlât </a:t>
            </a:r>
            <a:r>
              <a:rPr dirty="0" spc="90" i="1">
                <a:latin typeface="Arial Narrow"/>
                <a:cs typeface="Arial Narrow"/>
              </a:rPr>
              <a:t>verir. </a:t>
            </a:r>
            <a:r>
              <a:rPr dirty="0" spc="145" i="1">
                <a:latin typeface="Arial Narrow"/>
                <a:cs typeface="Arial Narrow"/>
              </a:rPr>
              <a:t>Dilediğini </a:t>
            </a:r>
            <a:r>
              <a:rPr dirty="0" spc="125" i="1">
                <a:latin typeface="Arial Narrow"/>
                <a:cs typeface="Arial Narrow"/>
              </a:rPr>
              <a:t>de  </a:t>
            </a:r>
            <a:r>
              <a:rPr dirty="0" spc="75" i="1">
                <a:latin typeface="Arial Narrow"/>
                <a:cs typeface="Arial Narrow"/>
              </a:rPr>
              <a:t>kısır </a:t>
            </a:r>
            <a:r>
              <a:rPr dirty="0" spc="50" i="1">
                <a:latin typeface="Arial Narrow"/>
                <a:cs typeface="Arial Narrow"/>
              </a:rPr>
              <a:t>bırakır. </a:t>
            </a:r>
            <a:r>
              <a:rPr dirty="0" spc="-170" i="1">
                <a:latin typeface="Arial Narrow"/>
                <a:cs typeface="Arial Narrow"/>
              </a:rPr>
              <a:t>O, </a:t>
            </a:r>
            <a:r>
              <a:rPr dirty="0" spc="195" i="1">
                <a:latin typeface="Arial Narrow"/>
                <a:cs typeface="Arial Narrow"/>
              </a:rPr>
              <a:t>her </a:t>
            </a:r>
            <a:r>
              <a:rPr dirty="0" spc="185" i="1">
                <a:latin typeface="Arial Narrow"/>
                <a:cs typeface="Arial Narrow"/>
              </a:rPr>
              <a:t>şeyi </a:t>
            </a:r>
            <a:r>
              <a:rPr dirty="0" spc="90" i="1">
                <a:latin typeface="Arial Narrow"/>
                <a:cs typeface="Arial Narrow"/>
              </a:rPr>
              <a:t>bilendir, </a:t>
            </a:r>
            <a:r>
              <a:rPr dirty="0" spc="195" i="1">
                <a:latin typeface="Arial Narrow"/>
                <a:cs typeface="Arial Narrow"/>
              </a:rPr>
              <a:t>her </a:t>
            </a:r>
            <a:r>
              <a:rPr dirty="0" spc="170" i="1">
                <a:latin typeface="Arial Narrow"/>
                <a:cs typeface="Arial Narrow"/>
              </a:rPr>
              <a:t>şeye </a:t>
            </a:r>
            <a:r>
              <a:rPr dirty="0" spc="180" i="1">
                <a:latin typeface="Arial Narrow"/>
                <a:cs typeface="Arial Narrow"/>
              </a:rPr>
              <a:t>gücü</a:t>
            </a:r>
            <a:r>
              <a:rPr dirty="0" spc="-235" i="1">
                <a:latin typeface="Arial Narrow"/>
                <a:cs typeface="Arial Narrow"/>
              </a:rPr>
              <a:t> </a:t>
            </a:r>
            <a:r>
              <a:rPr dirty="0" spc="145" i="1">
                <a:latin typeface="Arial Narrow"/>
                <a:cs typeface="Arial Narrow"/>
              </a:rPr>
              <a:t>yetendir.”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218" y="7207498"/>
            <a:ext cx="2190115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-340">
                <a:solidFill>
                  <a:srgbClr val="231F20"/>
                </a:solidFill>
                <a:latin typeface="Verdana"/>
                <a:cs typeface="Verdana"/>
              </a:rPr>
              <a:t>(Şûrâ,</a:t>
            </a:r>
            <a:r>
              <a:rPr dirty="0" sz="245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35">
                <a:solidFill>
                  <a:srgbClr val="231F20"/>
                </a:solidFill>
                <a:latin typeface="Verdana"/>
                <a:cs typeface="Verdana"/>
              </a:rPr>
              <a:t>42/49-50)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265"/>
              <a:t>Bir </a:t>
            </a:r>
            <a:r>
              <a:rPr dirty="0" spc="-350"/>
              <a:t>çocuk </a:t>
            </a:r>
            <a:r>
              <a:rPr dirty="0" spc="-415"/>
              <a:t>topluma </a:t>
            </a:r>
            <a:r>
              <a:rPr dirty="0" spc="-405"/>
              <a:t>da </a:t>
            </a:r>
            <a:r>
              <a:rPr dirty="0" spc="-415"/>
              <a:t>emanettir! </a:t>
            </a:r>
            <a:r>
              <a:rPr dirty="0" spc="-500"/>
              <a:t>Onu </a:t>
            </a:r>
            <a:r>
              <a:rPr dirty="0" spc="-390"/>
              <a:t>koruyup </a:t>
            </a:r>
            <a:r>
              <a:rPr dirty="0" spc="-455"/>
              <a:t>gözetmek,  </a:t>
            </a:r>
            <a:r>
              <a:rPr dirty="0" spc="-360"/>
              <a:t>haklarını </a:t>
            </a:r>
            <a:r>
              <a:rPr dirty="0" spc="-475"/>
              <a:t>çiğnememek, </a:t>
            </a:r>
            <a:r>
              <a:rPr dirty="0" spc="-395"/>
              <a:t>büyüyüp </a:t>
            </a:r>
            <a:r>
              <a:rPr dirty="0" spc="-405"/>
              <a:t>gelişmesine, </a:t>
            </a:r>
            <a:r>
              <a:rPr dirty="0" spc="-395"/>
              <a:t>okuyup  </a:t>
            </a:r>
            <a:r>
              <a:rPr dirty="0" spc="-415"/>
              <a:t>öğrenmesine </a:t>
            </a:r>
            <a:r>
              <a:rPr dirty="0" spc="-360"/>
              <a:t>destek </a:t>
            </a:r>
            <a:r>
              <a:rPr dirty="0" spc="-420"/>
              <a:t>olmak </a:t>
            </a:r>
            <a:r>
              <a:rPr dirty="0" spc="-425"/>
              <a:t>anne </a:t>
            </a:r>
            <a:r>
              <a:rPr dirty="0" spc="-390"/>
              <a:t>babasının </a:t>
            </a:r>
            <a:r>
              <a:rPr dirty="0" spc="-409"/>
              <a:t>olduğu </a:t>
            </a:r>
            <a:r>
              <a:rPr dirty="0" spc="-380"/>
              <a:t>kadar  </a:t>
            </a:r>
            <a:r>
              <a:rPr dirty="0" spc="-425"/>
              <a:t>toplumun </a:t>
            </a:r>
            <a:r>
              <a:rPr dirty="0" spc="-405"/>
              <a:t>da</a:t>
            </a:r>
            <a:r>
              <a:rPr dirty="0" spc="40"/>
              <a:t> </a:t>
            </a:r>
            <a:r>
              <a:rPr dirty="0" spc="-409"/>
              <a:t>görevidir.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10"/>
              <a:t>Bireydir </a:t>
            </a:r>
            <a:r>
              <a:rPr dirty="0" spc="-415"/>
              <a:t>çocuk. </a:t>
            </a:r>
            <a:r>
              <a:rPr dirty="0" spc="-400"/>
              <a:t>Kendine </a:t>
            </a:r>
            <a:r>
              <a:rPr dirty="0" spc="-415"/>
              <a:t>özgü </a:t>
            </a:r>
            <a:r>
              <a:rPr dirty="0" spc="-385"/>
              <a:t>zevkleri, </a:t>
            </a:r>
            <a:r>
              <a:rPr dirty="0" spc="-365"/>
              <a:t>alışkanlıkları, </a:t>
            </a:r>
            <a:r>
              <a:rPr dirty="0" spc="-310"/>
              <a:t>fikirleri,  </a:t>
            </a:r>
            <a:r>
              <a:rPr dirty="0" spc="-345"/>
              <a:t>kararları</a:t>
            </a:r>
            <a:r>
              <a:rPr dirty="0" spc="-690"/>
              <a:t> </a:t>
            </a:r>
            <a:r>
              <a:rPr dirty="0" spc="-370"/>
              <a:t>olan</a:t>
            </a:r>
            <a:r>
              <a:rPr dirty="0" spc="-690"/>
              <a:t> </a:t>
            </a:r>
            <a:r>
              <a:rPr dirty="0" spc="-425"/>
              <a:t>bambaşka</a:t>
            </a:r>
            <a:r>
              <a:rPr dirty="0" spc="-690"/>
              <a:t> </a:t>
            </a:r>
            <a:r>
              <a:rPr dirty="0" spc="-310"/>
              <a:t>bir</a:t>
            </a:r>
            <a:r>
              <a:rPr dirty="0" spc="-690"/>
              <a:t> </a:t>
            </a:r>
            <a:r>
              <a:rPr dirty="0" spc="-415"/>
              <a:t>birey…</a:t>
            </a:r>
            <a:r>
              <a:rPr dirty="0" spc="-690"/>
              <a:t> </a:t>
            </a:r>
            <a:r>
              <a:rPr dirty="0" spc="-390"/>
              <a:t>Çocuk</a:t>
            </a:r>
            <a:r>
              <a:rPr dirty="0" spc="-690"/>
              <a:t> </a:t>
            </a:r>
            <a:r>
              <a:rPr dirty="0" spc="-405"/>
              <a:t>da</a:t>
            </a:r>
            <a:r>
              <a:rPr dirty="0" spc="-690"/>
              <a:t> </a:t>
            </a:r>
            <a:r>
              <a:rPr dirty="0" spc="-440"/>
              <a:t>en</a:t>
            </a:r>
            <a:r>
              <a:rPr dirty="0" spc="-690"/>
              <a:t> </a:t>
            </a:r>
            <a:r>
              <a:rPr dirty="0" spc="-355"/>
              <a:t>az</a:t>
            </a:r>
            <a:r>
              <a:rPr dirty="0" spc="-690"/>
              <a:t> </a:t>
            </a:r>
            <a:r>
              <a:rPr dirty="0" spc="-310"/>
              <a:t>bir</a:t>
            </a:r>
            <a:r>
              <a:rPr dirty="0" spc="-690"/>
              <a:t> </a:t>
            </a:r>
            <a:r>
              <a:rPr dirty="0" spc="-295"/>
              <a:t>yetişkin  </a:t>
            </a:r>
            <a:r>
              <a:rPr dirty="0" spc="-380"/>
              <a:t>kadar </a:t>
            </a:r>
            <a:r>
              <a:rPr dirty="0" spc="-340"/>
              <a:t>saygıya </a:t>
            </a:r>
            <a:r>
              <a:rPr dirty="0" spc="-360"/>
              <a:t>layıktır! </a:t>
            </a:r>
            <a:r>
              <a:rPr dirty="0" spc="-615"/>
              <a:t>O </a:t>
            </a:r>
            <a:r>
              <a:rPr dirty="0" spc="-405"/>
              <a:t>da </a:t>
            </a:r>
            <a:r>
              <a:rPr dirty="0" spc="-440"/>
              <a:t>en </a:t>
            </a:r>
            <a:r>
              <a:rPr dirty="0" spc="-300"/>
              <a:t>şerefli </a:t>
            </a:r>
            <a:r>
              <a:rPr dirty="0" spc="-350"/>
              <a:t>varlık </a:t>
            </a:r>
            <a:r>
              <a:rPr dirty="0" spc="-345"/>
              <a:t>olarak </a:t>
            </a:r>
            <a:r>
              <a:rPr dirty="0" spc="-335"/>
              <a:t>yaratılan  </a:t>
            </a:r>
            <a:r>
              <a:rPr dirty="0" spc="-340"/>
              <a:t>insan </a:t>
            </a:r>
            <a:r>
              <a:rPr dirty="0" spc="-390"/>
              <a:t>soyunun </a:t>
            </a:r>
            <a:r>
              <a:rPr dirty="0" spc="-310"/>
              <a:t>bir </a:t>
            </a:r>
            <a:r>
              <a:rPr dirty="0" spc="-400"/>
              <a:t>üyesidir, </a:t>
            </a:r>
            <a:r>
              <a:rPr dirty="0" spc="-425"/>
              <a:t>o </a:t>
            </a:r>
            <a:r>
              <a:rPr dirty="0" spc="-405"/>
              <a:t>da</a:t>
            </a:r>
            <a:r>
              <a:rPr dirty="0" spc="-170"/>
              <a:t> </a:t>
            </a:r>
            <a:r>
              <a:rPr dirty="0" spc="-470"/>
              <a:t>mükerremdir…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515610" cy="680720"/>
          </a:xfrm>
          <a:prstGeom prst="rect">
            <a:avLst/>
          </a:prstGeom>
          <a:solidFill>
            <a:srgbClr val="EE2B4C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Çocuklar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Bizden</a:t>
            </a:r>
            <a:r>
              <a:rPr dirty="0" sz="3700" spc="47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Farklıdır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34182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100" b="1">
                <a:solidFill>
                  <a:srgbClr val="231F20"/>
                </a:solidFill>
                <a:latin typeface="Arial Narrow"/>
                <a:cs typeface="Arial Narrow"/>
              </a:rPr>
              <a:t>Her </a:t>
            </a:r>
            <a:r>
              <a:rPr dirty="0" sz="3700" spc="20" b="1">
                <a:solidFill>
                  <a:srgbClr val="231F20"/>
                </a:solidFill>
                <a:latin typeface="Arial Narrow"/>
                <a:cs typeface="Arial Narrow"/>
              </a:rPr>
              <a:t>çocuk</a:t>
            </a:r>
            <a:r>
              <a:rPr dirty="0" sz="3700" spc="425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-25" b="1">
                <a:solidFill>
                  <a:srgbClr val="231F20"/>
                </a:solidFill>
                <a:latin typeface="Arial Narrow"/>
                <a:cs typeface="Arial Narrow"/>
              </a:rPr>
              <a:t>özeldir.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Nasıl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yetişkinler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birbirinin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aynı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değilse,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çocuklar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öyledir.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Fıtratları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farklı</a:t>
            </a:r>
            <a:r>
              <a:rPr dirty="0" sz="3700" spc="3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farklıdır.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birine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kişiliğinin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kodları,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yetenekleri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zayıf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yönleri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dikkate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alınarak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itinayla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davranılmalıdır.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2870" cy="4549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50" b="1">
                <a:solidFill>
                  <a:srgbClr val="231F20"/>
                </a:solidFill>
                <a:latin typeface="Arial Narrow"/>
                <a:cs typeface="Arial Narrow"/>
              </a:rPr>
              <a:t>Görerek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-5" b="1">
                <a:solidFill>
                  <a:srgbClr val="231F20"/>
                </a:solidFill>
                <a:latin typeface="Arial Narrow"/>
                <a:cs typeface="Arial Narrow"/>
              </a:rPr>
              <a:t>öğrenirler.</a:t>
            </a:r>
            <a:endParaRPr sz="3700">
              <a:latin typeface="Arial Narrow"/>
              <a:cs typeface="Arial Narrow"/>
            </a:endParaRPr>
          </a:p>
          <a:p>
            <a:pPr algn="just" marL="12700" marR="8255">
              <a:lnSpc>
                <a:spcPts val="4450"/>
              </a:lnSpc>
              <a:spcBef>
                <a:spcPts val="150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bizi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izler,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davranışlarımızı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taklit </a:t>
            </a:r>
            <a:r>
              <a:rPr dirty="0" sz="3700" spc="-560">
                <a:solidFill>
                  <a:srgbClr val="231F20"/>
                </a:solidFill>
                <a:latin typeface="Verdana"/>
                <a:cs typeface="Verdana"/>
              </a:rPr>
              <a:t>eder,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bizim</a:t>
            </a:r>
            <a:r>
              <a:rPr dirty="0" sz="3700" spc="-7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olmak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isterler.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Çocuklara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“iyi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örnek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olmak”,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onları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iyi</a:t>
            </a:r>
            <a:r>
              <a:rPr dirty="0" sz="3700" spc="-5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eğitmenin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kestirme</a:t>
            </a:r>
            <a:r>
              <a:rPr dirty="0" sz="37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yoludur!</a:t>
            </a:r>
            <a:endParaRPr sz="3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700" spc="35" b="1">
                <a:solidFill>
                  <a:srgbClr val="231F20"/>
                </a:solidFill>
                <a:latin typeface="Arial Narrow"/>
                <a:cs typeface="Arial Narrow"/>
              </a:rPr>
              <a:t>Kolay</a:t>
            </a:r>
            <a:r>
              <a:rPr dirty="0" sz="3700" spc="26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b="1">
                <a:solidFill>
                  <a:srgbClr val="231F20"/>
                </a:solidFill>
                <a:latin typeface="Arial Narrow"/>
                <a:cs typeface="Arial Narrow"/>
              </a:rPr>
              <a:t>inanırlar.</a:t>
            </a:r>
            <a:endParaRPr sz="3700">
              <a:latin typeface="Arial Narrow"/>
              <a:cs typeface="Arial Narrow"/>
            </a:endParaRPr>
          </a:p>
          <a:p>
            <a:pPr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ne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söyleseniz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inanırlar.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Size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güvenirler,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çünkü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size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hayrandırlar.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yüzden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onlara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dürüst</a:t>
            </a:r>
            <a:r>
              <a:rPr dirty="0" sz="3700" spc="5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davranmalısınız.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EE2B4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4140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30" b="1">
                <a:solidFill>
                  <a:srgbClr val="231F20"/>
                </a:solidFill>
                <a:latin typeface="Arial Narrow"/>
                <a:cs typeface="Arial Narrow"/>
              </a:rPr>
              <a:t>Meraklıdırlar.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şey yenidir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onlar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için.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Eşyalar,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duygular,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insanlar,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hayvanlar…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Merak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duygusunu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teşvik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etmelisiniz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ama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aynı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zamanda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başkalarının özeline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saygılı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olmayı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sizden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öğrenmeli.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2020-01-06T13:50:40Z</dcterms:created>
  <dcterms:modified xsi:type="dcterms:W3CDTF">2020-01-06T13:50:40Z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2020-01-06T00:00:00Z</vt:filetime>
  </property>
</Properties>
</file>