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31757" y="4961598"/>
            <a:ext cx="1713230" cy="115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8490" y="3905640"/>
            <a:ext cx="10554969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7874634" cy="680720"/>
          </a:xfrm>
          <a:prstGeom prst="rect">
            <a:avLst/>
          </a:prstGeom>
          <a:solidFill>
            <a:srgbClr val="F58440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5" b="1">
                <a:solidFill>
                  <a:srgbClr val="FFFFFF"/>
                </a:solidFill>
                <a:latin typeface="Arial Narrow"/>
                <a:cs typeface="Arial Narrow"/>
              </a:rPr>
              <a:t>Çocukluğu </a:t>
            </a:r>
            <a:r>
              <a:rPr dirty="0" sz="3700" spc="130" b="1">
                <a:solidFill>
                  <a:srgbClr val="FFFFFF"/>
                </a:solidFill>
                <a:latin typeface="Arial Narrow"/>
                <a:cs typeface="Arial Narrow"/>
              </a:rPr>
              <a:t>Yaşamak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İçin </a:t>
            </a: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Engel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90" b="1">
                <a:solidFill>
                  <a:srgbClr val="FFFFFF"/>
                </a:solidFill>
                <a:latin typeface="Arial Narrow"/>
                <a:cs typeface="Arial Narrow"/>
              </a:rPr>
              <a:t>Yok!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140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95855">
              <a:lnSpc>
                <a:spcPct val="100299"/>
              </a:lnSpc>
              <a:spcBef>
                <a:spcPts val="95"/>
              </a:spcBef>
            </a:pP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Ailesi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çocuğu her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haliyle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kabul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etmeli,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zaman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yanında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olduğunu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ona</a:t>
            </a:r>
            <a:r>
              <a:rPr dirty="0" sz="3700" spc="-1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hissettirmeli,</a:t>
            </a:r>
            <a:endParaRPr sz="3700">
              <a:latin typeface="Verdana"/>
              <a:cs typeface="Verdana"/>
            </a:endParaRPr>
          </a:p>
          <a:p>
            <a:pPr marL="12700" marR="5080">
              <a:lnSpc>
                <a:spcPts val="4450"/>
              </a:lnSpc>
              <a:spcBef>
                <a:spcPts val="155"/>
              </a:spcBef>
              <a:tabLst>
                <a:tab pos="1666875" algn="l"/>
                <a:tab pos="4074795" algn="l"/>
                <a:tab pos="6821805" algn="l"/>
                <a:tab pos="8085455" algn="l"/>
                <a:tab pos="10529570" algn="l"/>
              </a:tabLst>
            </a:pP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Nazına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atlanmalı,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yapabileceği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işleri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yapmasına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fırsat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vermelidir.</a:t>
            </a:r>
            <a:endParaRPr sz="3700">
              <a:latin typeface="Verdana"/>
              <a:cs typeface="Verdana"/>
            </a:endParaRPr>
          </a:p>
          <a:p>
            <a:pPr marL="12700" marR="5715">
              <a:lnSpc>
                <a:spcPts val="4450"/>
              </a:lnSpc>
            </a:pP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Hayatın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gerçeklerini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çocuğuna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öğretmeli,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olmayan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kardeş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arkadaşları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kıyaslamamalıdır.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4140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20"/>
              <a:t>Engelli </a:t>
            </a:r>
            <a:r>
              <a:rPr dirty="0" spc="-395"/>
              <a:t>çocuğun </a:t>
            </a:r>
            <a:r>
              <a:rPr dirty="0" spc="-350"/>
              <a:t>yük </a:t>
            </a:r>
            <a:r>
              <a:rPr dirty="0" spc="-345"/>
              <a:t>olarak </a:t>
            </a:r>
            <a:r>
              <a:rPr dirty="0" spc="-390"/>
              <a:t>görülmesi </a:t>
            </a:r>
            <a:r>
              <a:rPr dirty="0" spc="-385"/>
              <a:t>büyük </a:t>
            </a:r>
            <a:r>
              <a:rPr dirty="0" spc="-310"/>
              <a:t>bir </a:t>
            </a:r>
            <a:r>
              <a:rPr dirty="0" spc="-415"/>
              <a:t>yanılgıdır.  </a:t>
            </a:r>
            <a:r>
              <a:rPr dirty="0" spc="-270"/>
              <a:t>Bilakis </a:t>
            </a:r>
            <a:r>
              <a:rPr dirty="0" spc="-370"/>
              <a:t>Yüce </a:t>
            </a:r>
            <a:r>
              <a:rPr dirty="0" spc="-380"/>
              <a:t>Allah, </a:t>
            </a:r>
            <a:r>
              <a:rPr dirty="0" spc="-420"/>
              <a:t>güçsüzler, </a:t>
            </a:r>
            <a:r>
              <a:rPr dirty="0" spc="-330"/>
              <a:t>çocuklar </a:t>
            </a:r>
            <a:r>
              <a:rPr dirty="0" spc="-475"/>
              <a:t>ve </a:t>
            </a:r>
            <a:r>
              <a:rPr dirty="0" spc="-310"/>
              <a:t>yaşlılar </a:t>
            </a:r>
            <a:r>
              <a:rPr dirty="0" spc="-350"/>
              <a:t>sayesinde  </a:t>
            </a:r>
            <a:r>
              <a:rPr dirty="0" spc="-310"/>
              <a:t>bir </a:t>
            </a:r>
            <a:r>
              <a:rPr dirty="0" spc="-390"/>
              <a:t>hanenin </a:t>
            </a:r>
            <a:r>
              <a:rPr dirty="0" spc="-360"/>
              <a:t>rızkını </a:t>
            </a:r>
            <a:r>
              <a:rPr dirty="0" spc="-355"/>
              <a:t>bereketlendirir </a:t>
            </a:r>
            <a:r>
              <a:rPr dirty="0" spc="-475"/>
              <a:t>ve </a:t>
            </a:r>
            <a:r>
              <a:rPr dirty="0" spc="-425"/>
              <a:t>o </a:t>
            </a:r>
            <a:r>
              <a:rPr dirty="0" spc="-360"/>
              <a:t>haneyi </a:t>
            </a:r>
            <a:r>
              <a:rPr dirty="0" spc="-390"/>
              <a:t>musibetlerden  </a:t>
            </a:r>
            <a:r>
              <a:rPr dirty="0" spc="-465"/>
              <a:t>korur.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7329805" cy="680720"/>
          </a:xfrm>
          <a:prstGeom prst="rect">
            <a:avLst/>
          </a:prstGeom>
          <a:solidFill>
            <a:srgbClr val="F58440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10" b="1">
                <a:solidFill>
                  <a:srgbClr val="FFFFFF"/>
                </a:solidFill>
                <a:latin typeface="Arial Narrow"/>
                <a:cs typeface="Arial Narrow"/>
              </a:rPr>
              <a:t>Gençliği </a:t>
            </a:r>
            <a:r>
              <a:rPr dirty="0" sz="3700" spc="130" b="1">
                <a:solidFill>
                  <a:srgbClr val="FFFFFF"/>
                </a:solidFill>
                <a:latin typeface="Arial Narrow"/>
                <a:cs typeface="Arial Narrow"/>
              </a:rPr>
              <a:t>Yaşamak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İçin </a:t>
            </a: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Engel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90" b="1">
                <a:solidFill>
                  <a:srgbClr val="FFFFFF"/>
                </a:solidFill>
                <a:latin typeface="Arial Narrow"/>
                <a:cs typeface="Arial Narrow"/>
              </a:rPr>
              <a:t>Yok!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350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Fiziksel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zihinsel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engellerin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varlığı,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çoğu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zaman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gencin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enerjisini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yok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etmez.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genç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genç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engelleri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aşmak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ister.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Belki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zorlanacak,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bazen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kırılıp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incinecek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ama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elinden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tutulursa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başaracaktır.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Desteksiz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kalırsa,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dışlanır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susturulursa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içine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kapanacak,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hatta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ilahi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adaleti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sorgulayacaktır.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3305810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63395" algn="l"/>
              </a:tabLst>
            </a:pP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Sosya</a:t>
            </a:r>
            <a:r>
              <a:rPr dirty="0" sz="3700" spc="-16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hayat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7962" y="3940581"/>
            <a:ext cx="3103880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yalnızlaştığında,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38327" y="3940581"/>
            <a:ext cx="4310380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97585" algn="l"/>
                <a:tab pos="3581400" algn="l"/>
              </a:tabLst>
            </a:pPr>
            <a:r>
              <a:rPr dirty="0" sz="3700" spc="-225">
                <a:solidFill>
                  <a:srgbClr val="231F20"/>
                </a:solidFill>
                <a:latin typeface="Verdana"/>
                <a:cs typeface="Verdana"/>
              </a:rPr>
              <a:t>iş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ya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amadığ</a:t>
            </a:r>
            <a:r>
              <a:rPr dirty="0" sz="3700" spc="-220">
                <a:solidFill>
                  <a:srgbClr val="231F20"/>
                </a:solidFill>
                <a:latin typeface="Verdana"/>
                <a:cs typeface="Verdana"/>
              </a:rPr>
              <a:t>ı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ima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1217" y="4506009"/>
            <a:ext cx="11537950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edildiğinde,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kendisine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acındığını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gördüğünde,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çevre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düzenlemesi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yapılırken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kendi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varlığının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unutulduğuna 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şahit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olduğunda… 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Asıl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 zaman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engellendiğini</a:t>
            </a:r>
            <a:r>
              <a:rPr dirty="0" sz="37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hisseder.</a:t>
            </a:r>
            <a:endParaRPr sz="3700">
              <a:latin typeface="Verdana"/>
              <a:cs typeface="Verdana"/>
            </a:endParaRPr>
          </a:p>
          <a:p>
            <a:pPr algn="just" marL="12700" marR="10160">
              <a:lnSpc>
                <a:spcPts val="4450"/>
              </a:lnSpc>
              <a:spcBef>
                <a:spcPts val="155"/>
              </a:spcBef>
            </a:pP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Hangimiz</a:t>
            </a:r>
            <a:r>
              <a:rPr dirty="0" sz="3700" spc="-7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yok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sayılmayı,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görmezden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gelinmeyi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kabullenebiliriz  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ki?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7727950" cy="680720"/>
          </a:xfrm>
          <a:prstGeom prst="rect">
            <a:avLst/>
          </a:prstGeom>
          <a:solidFill>
            <a:srgbClr val="F58440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Başarılı </a:t>
            </a:r>
            <a:r>
              <a:rPr dirty="0" sz="3700" spc="35" b="1">
                <a:solidFill>
                  <a:srgbClr val="FFFFFF"/>
                </a:solidFill>
                <a:latin typeface="Arial Narrow"/>
                <a:cs typeface="Arial Narrow"/>
              </a:rPr>
              <a:t>Bir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Yetişkin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İçin </a:t>
            </a: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Engel</a:t>
            </a:r>
            <a:r>
              <a:rPr dirty="0" sz="3700" spc="36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90" b="1">
                <a:solidFill>
                  <a:srgbClr val="FFFFFF"/>
                </a:solidFill>
                <a:latin typeface="Arial Narrow"/>
                <a:cs typeface="Arial Narrow"/>
              </a:rPr>
              <a:t>Yok!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Âşık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Veysel’in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türküleri,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Cemil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Meriç’in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düşünceleri,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Eşref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Armağan’ın</a:t>
            </a:r>
            <a:r>
              <a:rPr dirty="0" sz="3700" spc="-7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resimleri,</a:t>
            </a:r>
            <a:r>
              <a:rPr dirty="0" sz="3700" spc="-7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Çiçero’nun</a:t>
            </a:r>
            <a:r>
              <a:rPr dirty="0" sz="3700" spc="-7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hitabeti,</a:t>
            </a:r>
            <a:r>
              <a:rPr dirty="0" sz="3700" spc="-7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Stephen</a:t>
            </a:r>
            <a:r>
              <a:rPr dirty="0" sz="3700" spc="-7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Hawking’in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buluşları…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Onların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insanlığa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hediye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ettiği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nadide kitaplar,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can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alıcı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tespitler,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eskimeyen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türküler,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muhteşem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tablolar,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keşif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icatlar,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engellerin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engel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olmadığını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anlatmaya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yetmez</a:t>
            </a:r>
            <a:r>
              <a:rPr dirty="0" sz="37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mi?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9073" y="2659604"/>
            <a:ext cx="4671695" cy="5989955"/>
          </a:xfrm>
          <a:custGeom>
            <a:avLst/>
            <a:gdLst/>
            <a:ahLst/>
            <a:cxnLst/>
            <a:rect l="l" t="t" r="r" b="b"/>
            <a:pathLst>
              <a:path w="4671695" h="5989955">
                <a:moveTo>
                  <a:pt x="0" y="5989346"/>
                </a:moveTo>
                <a:lnTo>
                  <a:pt x="4671250" y="5989346"/>
                </a:lnTo>
                <a:lnTo>
                  <a:pt x="4671250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36568" y="2764313"/>
            <a:ext cx="4476261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15559" y="3575807"/>
            <a:ext cx="6160770" cy="680720"/>
          </a:xfrm>
          <a:prstGeom prst="rect">
            <a:avLst/>
          </a:prstGeom>
          <a:solidFill>
            <a:srgbClr val="F58440"/>
          </a:solidFill>
        </p:spPr>
        <p:txBody>
          <a:bodyPr wrap="square" lIns="0" tIns="53975" rIns="0" bIns="0" rtlCol="0" vert="horz">
            <a:spAutoFit/>
          </a:bodyPr>
          <a:lstStyle/>
          <a:p>
            <a:pPr marL="409575">
              <a:lnSpc>
                <a:spcPct val="100000"/>
              </a:lnSpc>
              <a:spcBef>
                <a:spcPts val="425"/>
              </a:spcBef>
            </a:pP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Engelli </a:t>
            </a:r>
            <a:r>
              <a:rPr dirty="0" sz="3700" spc="20" b="1">
                <a:solidFill>
                  <a:srgbClr val="FFFFFF"/>
                </a:solidFill>
                <a:latin typeface="Arial Narrow"/>
                <a:cs typeface="Arial Narrow"/>
              </a:rPr>
              <a:t>Ailesinin</a:t>
            </a:r>
            <a:r>
              <a:rPr dirty="0" sz="3700" spc="484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60" b="1">
                <a:solidFill>
                  <a:srgbClr val="FFFFFF"/>
                </a:solidFill>
                <a:latin typeface="Arial Narrow"/>
                <a:cs typeface="Arial Narrow"/>
              </a:rPr>
              <a:t>Yaşadıkları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2460" y="4454231"/>
            <a:ext cx="8874760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çocuk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sahibi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ailelerde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korku,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öfke, 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çaresizlik,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ümitsizlik,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suçluluk,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bıkkınlık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duygular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yaşanabilir.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Olumsuz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düşüncelerin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girdabına</a:t>
            </a:r>
            <a:r>
              <a:rPr dirty="0" sz="3700" spc="-6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kapılan</a:t>
            </a:r>
            <a:r>
              <a:rPr dirty="0" sz="3700" spc="-6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</a:t>
            </a:r>
            <a:r>
              <a:rPr dirty="0" sz="3700" spc="-6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babalar,</a:t>
            </a:r>
            <a:r>
              <a:rPr dirty="0" sz="3700" spc="-6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“Neden</a:t>
            </a:r>
            <a:r>
              <a:rPr dirty="0" sz="3700" spc="-6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ben?</a:t>
            </a:r>
            <a:r>
              <a:rPr dirty="0" sz="3700" spc="-6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Ne 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günahım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vardı?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Şimdi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ne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yapacağım?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Bununla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başa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çıkarım?”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sorulara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cevap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arar 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ilk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zamanlar.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3477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985">
              <a:lnSpc>
                <a:spcPct val="100299"/>
              </a:lnSpc>
              <a:spcBef>
                <a:spcPts val="95"/>
              </a:spcBef>
            </a:pP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Birinci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aşamada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şok,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inkâr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keder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ağır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basarken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zamanla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bunların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yerini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suçluluk,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kızgınlık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utanma</a:t>
            </a:r>
            <a:r>
              <a:rPr dirty="0" sz="37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alır.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Gerçekçi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olmayan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amaçlar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koyma,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zıt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tepkiler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geliştirme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hâller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aşıldığında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ise,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kabul, 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uyum,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hayatı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yeniden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düzenleme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gayret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aşamasına</a:t>
            </a:r>
            <a:r>
              <a:rPr dirty="0" sz="3700" spc="-5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geçilir.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süreçlerde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aileye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uzmanların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yanı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sıra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eşlerin,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arkadaş,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akraba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komşuların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vereceği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destek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derece</a:t>
            </a:r>
            <a:r>
              <a:rPr dirty="0" sz="37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önemlidir.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788723"/>
            <a:ext cx="11534775" cy="172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80"/>
              <a:t>Peygamberimiz </a:t>
            </a:r>
            <a:r>
              <a:rPr dirty="0" spc="-330"/>
              <a:t>diyor </a:t>
            </a:r>
            <a:r>
              <a:rPr dirty="0" spc="-415"/>
              <a:t>ki, </a:t>
            </a:r>
            <a:r>
              <a:rPr dirty="0" spc="100" i="1">
                <a:latin typeface="Arial Narrow"/>
                <a:cs typeface="Arial Narrow"/>
              </a:rPr>
              <a:t>“Yüce </a:t>
            </a:r>
            <a:r>
              <a:rPr dirty="0" spc="165" i="1">
                <a:latin typeface="Arial Narrow"/>
                <a:cs typeface="Arial Narrow"/>
              </a:rPr>
              <a:t>Allah şöyle </a:t>
            </a:r>
            <a:r>
              <a:rPr dirty="0" spc="175" i="1">
                <a:latin typeface="Arial Narrow"/>
                <a:cs typeface="Arial Narrow"/>
              </a:rPr>
              <a:t>buyurdu: </a:t>
            </a:r>
            <a:r>
              <a:rPr dirty="0" spc="125" i="1">
                <a:latin typeface="Arial Narrow"/>
                <a:cs typeface="Arial Narrow"/>
              </a:rPr>
              <a:t>Çok  </a:t>
            </a:r>
            <a:r>
              <a:rPr dirty="0" spc="150" i="1">
                <a:latin typeface="Arial Narrow"/>
                <a:cs typeface="Arial Narrow"/>
              </a:rPr>
              <a:t>sevdiği </a:t>
            </a:r>
            <a:r>
              <a:rPr dirty="0" spc="215" i="1">
                <a:latin typeface="Arial Narrow"/>
                <a:cs typeface="Arial Narrow"/>
              </a:rPr>
              <a:t>iki </a:t>
            </a:r>
            <a:r>
              <a:rPr dirty="0" spc="170" i="1">
                <a:latin typeface="Arial Narrow"/>
                <a:cs typeface="Arial Narrow"/>
              </a:rPr>
              <a:t>gözünü </a:t>
            </a:r>
            <a:r>
              <a:rPr dirty="0" spc="220" i="1">
                <a:latin typeface="Arial Narrow"/>
                <a:cs typeface="Arial Narrow"/>
              </a:rPr>
              <a:t>almak </a:t>
            </a:r>
            <a:r>
              <a:rPr dirty="0" spc="204" i="1">
                <a:latin typeface="Arial Narrow"/>
                <a:cs typeface="Arial Narrow"/>
              </a:rPr>
              <a:t>sureti </a:t>
            </a:r>
            <a:r>
              <a:rPr dirty="0" spc="100" i="1">
                <a:latin typeface="Arial Narrow"/>
                <a:cs typeface="Arial Narrow"/>
              </a:rPr>
              <a:t>ile </a:t>
            </a:r>
            <a:r>
              <a:rPr dirty="0" spc="229" i="1">
                <a:latin typeface="Arial Narrow"/>
                <a:cs typeface="Arial Narrow"/>
              </a:rPr>
              <a:t>kulumu imtihan</a:t>
            </a:r>
            <a:r>
              <a:rPr dirty="0" spc="-459" i="1">
                <a:latin typeface="Arial Narrow"/>
                <a:cs typeface="Arial Narrow"/>
              </a:rPr>
              <a:t> </a:t>
            </a:r>
            <a:r>
              <a:rPr dirty="0" spc="210" i="1">
                <a:latin typeface="Arial Narrow"/>
                <a:cs typeface="Arial Narrow"/>
              </a:rPr>
              <a:t>ettiğimde  </a:t>
            </a:r>
            <a:r>
              <a:rPr dirty="0" spc="120" i="1">
                <a:latin typeface="Arial Narrow"/>
                <a:cs typeface="Arial Narrow"/>
              </a:rPr>
              <a:t>sabrederse, </a:t>
            </a:r>
            <a:r>
              <a:rPr dirty="0" spc="145" i="1">
                <a:latin typeface="Arial Narrow"/>
                <a:cs typeface="Arial Narrow"/>
              </a:rPr>
              <a:t>bunların </a:t>
            </a:r>
            <a:r>
              <a:rPr dirty="0" spc="195" i="1">
                <a:latin typeface="Arial Narrow"/>
                <a:cs typeface="Arial Narrow"/>
              </a:rPr>
              <a:t>yerine </a:t>
            </a:r>
            <a:r>
              <a:rPr dirty="0" spc="170" i="1">
                <a:latin typeface="Arial Narrow"/>
                <a:cs typeface="Arial Narrow"/>
              </a:rPr>
              <a:t>ona </a:t>
            </a:r>
            <a:r>
              <a:rPr dirty="0" spc="180" i="1">
                <a:latin typeface="Arial Narrow"/>
                <a:cs typeface="Arial Narrow"/>
              </a:rPr>
              <a:t>cenneti </a:t>
            </a:r>
            <a:r>
              <a:rPr dirty="0" spc="145" i="1">
                <a:latin typeface="Arial Narrow"/>
                <a:cs typeface="Arial Narrow"/>
              </a:rPr>
              <a:t>veririm.”</a:t>
            </a:r>
            <a:r>
              <a:rPr dirty="0" spc="-300" i="1">
                <a:latin typeface="Arial Narrow"/>
                <a:cs typeface="Arial Narrow"/>
              </a:rPr>
              <a:t> </a:t>
            </a:r>
            <a:r>
              <a:rPr dirty="0" sz="2450" spc="-310"/>
              <a:t>(Buhârî, </a:t>
            </a:r>
            <a:r>
              <a:rPr dirty="0" sz="2450" spc="-285"/>
              <a:t>Merdâ, </a:t>
            </a:r>
            <a:r>
              <a:rPr dirty="0" sz="2450" spc="-455"/>
              <a:t>7)</a:t>
            </a:r>
            <a:endParaRPr sz="24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03"/>
            <a:ext cx="3821872" cy="577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4817110" cy="680720"/>
          </a:xfrm>
          <a:prstGeom prst="rect">
            <a:avLst/>
          </a:prstGeom>
          <a:solidFill>
            <a:srgbClr val="F58440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Benim </a:t>
            </a:r>
            <a:r>
              <a:rPr dirty="0" sz="3700" spc="90" b="1">
                <a:solidFill>
                  <a:srgbClr val="FFFFFF"/>
                </a:solidFill>
                <a:latin typeface="Arial Narrow"/>
                <a:cs typeface="Arial Narrow"/>
              </a:rPr>
              <a:t>Haklarım</a:t>
            </a:r>
            <a:r>
              <a:rPr dirty="0" sz="3700" spc="4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85" b="1">
                <a:solidFill>
                  <a:srgbClr val="FFFFFF"/>
                </a:solidFill>
                <a:latin typeface="Arial Narrow"/>
                <a:cs typeface="Arial Narrow"/>
              </a:rPr>
              <a:t>Var?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5395" cy="5114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105" b="1">
                <a:solidFill>
                  <a:srgbClr val="231F20"/>
                </a:solidFill>
                <a:latin typeface="Arial Narrow"/>
                <a:cs typeface="Arial Narrow"/>
              </a:rPr>
              <a:t>Yaşama </a:t>
            </a:r>
            <a:r>
              <a:rPr dirty="0" sz="3700" spc="60" b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30" b="1">
                <a:solidFill>
                  <a:srgbClr val="231F20"/>
                </a:solidFill>
                <a:latin typeface="Arial Narrow"/>
                <a:cs typeface="Arial Narrow"/>
              </a:rPr>
              <a:t>kabul </a:t>
            </a:r>
            <a:r>
              <a:rPr dirty="0" sz="3700" spc="25" b="1">
                <a:solidFill>
                  <a:srgbClr val="231F20"/>
                </a:solidFill>
                <a:latin typeface="Arial Narrow"/>
                <a:cs typeface="Arial Narrow"/>
              </a:rPr>
              <a:t>görme </a:t>
            </a:r>
            <a:r>
              <a:rPr dirty="0" sz="3700" spc="110" b="1">
                <a:solidFill>
                  <a:srgbClr val="231F20"/>
                </a:solidFill>
                <a:latin typeface="Arial Narrow"/>
                <a:cs typeface="Arial Narrow"/>
              </a:rPr>
              <a:t>hakkım </a:t>
            </a:r>
            <a:r>
              <a:rPr dirty="0" sz="3700" spc="-5" b="1">
                <a:solidFill>
                  <a:srgbClr val="231F20"/>
                </a:solidFill>
                <a:latin typeface="Arial Narrow"/>
                <a:cs typeface="Arial Narrow"/>
              </a:rPr>
              <a:t>var.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Annesinin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hayatı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tehlikede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olmadıkça,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doğacağıbelliolanbirbebeğiannekarnındayken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öldürmeye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babası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dâhil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hiç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kimsenin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hakkı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yoktur.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Canların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sahibi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Allah’tır.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Dilediği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kişiyi,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dilediği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özellikte,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dilediği</a:t>
            </a:r>
            <a:r>
              <a:rPr dirty="0" sz="3700" spc="-10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zamanda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yerde var 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etme</a:t>
            </a:r>
            <a:r>
              <a:rPr dirty="0" sz="3700" spc="-5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yetkisi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ancak</a:t>
            </a:r>
            <a:r>
              <a:rPr dirty="0" sz="3700" spc="-5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O’na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aittir.</a:t>
            </a:r>
            <a:r>
              <a:rPr dirty="0" sz="3700" spc="-5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O’nun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yaratmayı 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murad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ettiği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cana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kıymak, </a:t>
            </a:r>
            <a:r>
              <a:rPr dirty="0" sz="3700" spc="-535">
                <a:solidFill>
                  <a:srgbClr val="231F20"/>
                </a:solidFill>
                <a:latin typeface="Verdana"/>
                <a:cs typeface="Verdana"/>
              </a:rPr>
              <a:t>hem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suç </a:t>
            </a:r>
            <a:r>
              <a:rPr dirty="0" sz="3700" spc="-535">
                <a:solidFill>
                  <a:srgbClr val="231F20"/>
                </a:solidFill>
                <a:latin typeface="Verdana"/>
                <a:cs typeface="Verdana"/>
              </a:rPr>
              <a:t>hem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günahtır.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06045">
              <a:lnSpc>
                <a:spcPct val="100299"/>
              </a:lnSpc>
              <a:spcBef>
                <a:spcPts val="95"/>
              </a:spcBef>
            </a:pPr>
            <a:r>
              <a:rPr dirty="0" spc="-340"/>
              <a:t>deceğini  </a:t>
            </a:r>
            <a:r>
              <a:rPr dirty="0" spc="-355"/>
              <a:t>dilmesini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58490" y="3905640"/>
          <a:ext cx="10554969" cy="398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"/>
                <a:gridCol w="5899785"/>
                <a:gridCol w="4575809"/>
              </a:tblGrid>
              <a:tr h="229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5844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5844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0607">
                <a:tc gridSpan="3"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3700" spc="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Sağlık İhtiyaçlarımın </a:t>
                      </a:r>
                      <a:r>
                        <a:rPr dirty="0" sz="3700" spc="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Karşılanmasına </a:t>
                      </a:r>
                      <a:r>
                        <a:rPr dirty="0" sz="3700" spc="13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Hakkım</a:t>
                      </a:r>
                      <a:r>
                        <a:rPr dirty="0" sz="3700" spc="9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3700" spc="9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Var</a:t>
                      </a:r>
                      <a:endParaRPr sz="3700">
                        <a:latin typeface="Arial Narrow"/>
                        <a:cs typeface="Arial Narrow"/>
                      </a:endParaRPr>
                    </a:p>
                  </a:txBody>
                  <a:tcPr marL="0" marR="0" marB="0" marT="53975">
                    <a:solidFill>
                      <a:srgbClr val="F5844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96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5844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 marL="486409" marR="54610">
                        <a:lnSpc>
                          <a:spcPct val="100299"/>
                        </a:lnSpc>
                        <a:spcBef>
                          <a:spcPts val="1240"/>
                        </a:spcBef>
                      </a:pPr>
                      <a:r>
                        <a:rPr dirty="0" sz="3700" spc="-32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Engelli </a:t>
                      </a:r>
                      <a:r>
                        <a:rPr dirty="0" sz="3700" spc="-33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bireyin </a:t>
                      </a:r>
                      <a:r>
                        <a:rPr dirty="0" sz="3700" spc="-29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ailesi </a:t>
                      </a:r>
                      <a:r>
                        <a:rPr dirty="0" sz="3700" spc="-53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hem </a:t>
                      </a:r>
                      <a:r>
                        <a:rPr dirty="0" sz="3700" spc="-409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ona </a:t>
                      </a:r>
                      <a:r>
                        <a:rPr dirty="0" sz="3700" spc="-34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nasıl </a:t>
                      </a:r>
                      <a:r>
                        <a:rPr dirty="0" sz="3700" spc="-42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yardım </a:t>
                      </a:r>
                      <a:r>
                        <a:rPr dirty="0" sz="3700" spc="-45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  </a:t>
                      </a:r>
                      <a:r>
                        <a:rPr dirty="0" sz="3700" spc="-44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öğrenmeli,</a:t>
                      </a:r>
                      <a:r>
                        <a:rPr dirty="0" sz="3700" spc="-52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700" spc="-53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hem</a:t>
                      </a:r>
                      <a:r>
                        <a:rPr dirty="0" sz="3700" spc="-52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700" spc="-44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3700" spc="-52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700" spc="-254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ilgili</a:t>
                      </a:r>
                      <a:r>
                        <a:rPr dirty="0" sz="3700" spc="-52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700" spc="-37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birim</a:t>
                      </a:r>
                      <a:r>
                        <a:rPr dirty="0" sz="3700" spc="-52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700" spc="-47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ve</a:t>
                      </a:r>
                      <a:r>
                        <a:rPr dirty="0" sz="3700" spc="-52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700" spc="-39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uzmanlarca</a:t>
                      </a:r>
                      <a:r>
                        <a:rPr dirty="0" sz="3700" spc="-525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700" spc="-37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tedavi</a:t>
                      </a:r>
                      <a:r>
                        <a:rPr dirty="0" sz="3700" spc="-52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700" spc="-45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  </a:t>
                      </a:r>
                      <a:r>
                        <a:rPr dirty="0" sz="3700" spc="-42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sağlamalıdır.</a:t>
                      </a:r>
                      <a:endParaRPr sz="3700">
                        <a:latin typeface="Verdana"/>
                        <a:cs typeface="Verdana"/>
                      </a:endParaRPr>
                    </a:p>
                  </a:txBody>
                  <a:tcPr marL="0" marR="0" marB="0" marT="157480">
                    <a:lnL w="28575">
                      <a:solidFill>
                        <a:srgbClr val="F5844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80607">
                <a:tc gridSpan="2"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3700" spc="6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Eğitim </a:t>
                      </a:r>
                      <a:r>
                        <a:rPr dirty="0" sz="3700" spc="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görme </a:t>
                      </a:r>
                      <a:r>
                        <a:rPr dirty="0" sz="3700" spc="1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hakkım</a:t>
                      </a:r>
                      <a:r>
                        <a:rPr dirty="0" sz="3700" spc="68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3700" spc="-1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var</a:t>
                      </a:r>
                      <a:r>
                        <a:rPr dirty="0" sz="3700" spc="-12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.</a:t>
                      </a:r>
                      <a:endParaRPr sz="3700">
                        <a:latin typeface="Verdana"/>
                        <a:cs typeface="Verdana"/>
                      </a:endParaRPr>
                    </a:p>
                  </a:txBody>
                  <a:tcPr marL="0" marR="0" marB="0" marT="24765">
                    <a:solidFill>
                      <a:srgbClr val="F5844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411218" y="8081818"/>
            <a:ext cx="11534140" cy="144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910"/>
              </a:lnSpc>
              <a:spcBef>
                <a:spcPts val="110"/>
              </a:spcBef>
            </a:pP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özlü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söz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“İnsanın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kendi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kendini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fethetmesi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zaferlerin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endParaRPr sz="3700">
              <a:latin typeface="Verdana"/>
              <a:cs typeface="Verdana"/>
            </a:endParaRPr>
          </a:p>
          <a:p>
            <a:pPr marL="12700" marR="6350">
              <a:lnSpc>
                <a:spcPct val="76100"/>
              </a:lnSpc>
              <a:spcBef>
                <a:spcPts val="530"/>
              </a:spcBef>
            </a:pP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büyüğüdür” </a:t>
            </a: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der.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insanın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yapabileceği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şeyler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mutlaka 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vardır.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4554855" cy="680720"/>
          </a:xfrm>
          <a:prstGeom prst="rect">
            <a:avLst/>
          </a:prstGeom>
          <a:solidFill>
            <a:srgbClr val="F58440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Engelli</a:t>
            </a:r>
            <a:r>
              <a:rPr dirty="0" sz="3700" spc="254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70" b="1">
                <a:solidFill>
                  <a:srgbClr val="FFFFFF"/>
                </a:solidFill>
                <a:latin typeface="Arial Narrow"/>
                <a:cs typeface="Arial Narrow"/>
              </a:rPr>
              <a:t>Olmak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879" y="4454231"/>
            <a:ext cx="8874125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İnsanı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kâinatın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değerli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varlığı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</a:t>
            </a:r>
            <a:r>
              <a:rPr dirty="0" sz="3700" spc="-8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yaratan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Allah</a:t>
            </a:r>
            <a:r>
              <a:rPr dirty="0" sz="3700" spc="-2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“kimi</a:t>
            </a:r>
            <a:r>
              <a:rPr dirty="0" sz="3700" spc="-210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dah</a:t>
            </a:r>
            <a:r>
              <a:rPr dirty="0" sz="3700" spc="-12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güze</a:t>
            </a:r>
            <a:r>
              <a:rPr dirty="0" sz="3700" spc="7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işle</a:t>
            </a:r>
            <a:r>
              <a:rPr dirty="0" sz="3700" spc="-2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yapacağın</a:t>
            </a:r>
            <a:r>
              <a:rPr dirty="0" sz="3700" spc="75">
                <a:solidFill>
                  <a:srgbClr val="231F20"/>
                </a:solidFill>
                <a:latin typeface="Verdana"/>
                <a:cs typeface="Verdana"/>
              </a:rPr>
              <a:t>ı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sınamak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için”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ölümü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yaşamı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var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ettiğini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açıklar. </a:t>
            </a:r>
            <a:r>
              <a:rPr dirty="0" sz="2450" spc="-315">
                <a:solidFill>
                  <a:srgbClr val="231F20"/>
                </a:solidFill>
                <a:latin typeface="Verdana"/>
                <a:cs typeface="Verdana"/>
              </a:rPr>
              <a:t>(Mülk, 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67/2)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Korku,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açlık,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mal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kaybı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hastalık...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Herkes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sınav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sorusu</a:t>
            </a:r>
            <a:r>
              <a:rPr dirty="0" sz="3700" spc="2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farklıdır.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4140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Peygamberimizin</a:t>
            </a:r>
            <a:r>
              <a:rPr dirty="0" sz="3700" spc="-8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amcasının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oğlu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olan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“Kur’an’ın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tercümanı”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lakabıyla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anılan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âlim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sahâbî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İbn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Abbâs,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yıllarca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görme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yaşamıştı.</a:t>
            </a:r>
            <a:endParaRPr sz="3700">
              <a:latin typeface="Verdana"/>
              <a:cs typeface="Verdana"/>
            </a:endParaRPr>
          </a:p>
          <a:p>
            <a:pPr algn="just" marL="12700" marR="5715">
              <a:lnSpc>
                <a:spcPts val="4450"/>
              </a:lnSpc>
              <a:spcBef>
                <a:spcPts val="155"/>
              </a:spcBef>
            </a:pP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Beethoven,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ömrünün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son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26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yılını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işitme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geçiren,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asırların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alkışladığı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usta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2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bestekârdı.</a:t>
            </a:r>
            <a:endParaRPr sz="3700">
              <a:latin typeface="Verdana"/>
              <a:cs typeface="Verdana"/>
            </a:endParaRPr>
          </a:p>
          <a:p>
            <a:pPr algn="just" marL="12700" marR="5715">
              <a:lnSpc>
                <a:spcPts val="4450"/>
              </a:lnSpc>
            </a:pP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Günümüzde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dünyanın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dört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yanında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verdiği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kişisel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gelişim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motivasyon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seminerleri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tanınan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Nick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Vujicic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ise,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elleri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ayakları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olmadan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hayata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gözlerini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açmıştı…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1217" y="4961492"/>
            <a:ext cx="11537315" cy="172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Kendileri 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özel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atölyeler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oluşturulan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zihinsel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engelliler,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olmayan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bireylerin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tahammül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edemeyecekleri 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nitelikteki </a:t>
            </a:r>
            <a:r>
              <a:rPr dirty="0" sz="3700" spc="-245">
                <a:solidFill>
                  <a:srgbClr val="231F20"/>
                </a:solidFill>
                <a:latin typeface="Verdana"/>
                <a:cs typeface="Verdana"/>
              </a:rPr>
              <a:t>işleri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sabırla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itinayla</a:t>
            </a:r>
            <a:r>
              <a:rPr dirty="0" sz="3700" spc="-1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yapabilmektedir.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8490" y="4135476"/>
            <a:ext cx="4989830" cy="680720"/>
          </a:xfrm>
          <a:prstGeom prst="rect">
            <a:avLst/>
          </a:prstGeom>
          <a:solidFill>
            <a:srgbClr val="F58440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65" b="1">
                <a:solidFill>
                  <a:srgbClr val="FFFFFF"/>
                </a:solidFill>
                <a:latin typeface="Arial Narrow"/>
                <a:cs typeface="Arial Narrow"/>
              </a:rPr>
              <a:t>İstihdam </a:t>
            </a:r>
            <a:r>
              <a:rPr dirty="0" sz="3700" spc="135" b="1">
                <a:solidFill>
                  <a:srgbClr val="FFFFFF"/>
                </a:solidFill>
                <a:latin typeface="Arial Narrow"/>
                <a:cs typeface="Arial Narrow"/>
              </a:rPr>
              <a:t>Hakkım</a:t>
            </a:r>
            <a:r>
              <a:rPr dirty="0" sz="3700" spc="4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90" b="1">
                <a:solidFill>
                  <a:srgbClr val="FFFFFF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3940581"/>
            <a:ext cx="11534140" cy="3418204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4450"/>
              </a:lnSpc>
              <a:spcBef>
                <a:spcPts val="250"/>
              </a:spcBef>
            </a:pPr>
            <a:r>
              <a:rPr dirty="0" spc="-405"/>
              <a:t>Peygamberimiz,</a:t>
            </a:r>
            <a:r>
              <a:rPr dirty="0" spc="-775"/>
              <a:t> </a:t>
            </a:r>
            <a:r>
              <a:rPr dirty="0" spc="-310"/>
              <a:t>bir</a:t>
            </a:r>
            <a:r>
              <a:rPr dirty="0" spc="-775"/>
              <a:t> </a:t>
            </a:r>
            <a:r>
              <a:rPr dirty="0" spc="-370"/>
              <a:t>ayağı</a:t>
            </a:r>
            <a:r>
              <a:rPr dirty="0" spc="-775"/>
              <a:t> </a:t>
            </a:r>
            <a:r>
              <a:rPr dirty="0" spc="-345"/>
              <a:t>aksayan</a:t>
            </a:r>
            <a:r>
              <a:rPr dirty="0" spc="-775"/>
              <a:t> </a:t>
            </a:r>
            <a:r>
              <a:rPr dirty="0" spc="-400"/>
              <a:t>genç</a:t>
            </a:r>
            <a:r>
              <a:rPr dirty="0" spc="-775"/>
              <a:t> </a:t>
            </a:r>
            <a:r>
              <a:rPr dirty="0" spc="-375"/>
              <a:t>sahâbî</a:t>
            </a:r>
            <a:r>
              <a:rPr dirty="0" spc="-775"/>
              <a:t> </a:t>
            </a:r>
            <a:r>
              <a:rPr dirty="0" spc="-380"/>
              <a:t>Muâz</a:t>
            </a:r>
            <a:r>
              <a:rPr dirty="0" spc="-775"/>
              <a:t> </a:t>
            </a:r>
            <a:r>
              <a:rPr dirty="0" spc="-600"/>
              <a:t>b.</a:t>
            </a:r>
            <a:r>
              <a:rPr dirty="0" spc="-775"/>
              <a:t> </a:t>
            </a:r>
            <a:r>
              <a:rPr dirty="0" spc="-375"/>
              <a:t>Cebel’i  </a:t>
            </a:r>
            <a:r>
              <a:rPr dirty="0" spc="-480"/>
              <a:t>Yemen’e </a:t>
            </a:r>
            <a:r>
              <a:rPr dirty="0" spc="-360"/>
              <a:t>zekât </a:t>
            </a:r>
            <a:r>
              <a:rPr dirty="0" spc="-525"/>
              <a:t>memuru </a:t>
            </a:r>
            <a:r>
              <a:rPr dirty="0" spc="-475"/>
              <a:t>ve </a:t>
            </a:r>
            <a:r>
              <a:rPr dirty="0" spc="-400"/>
              <a:t>kadı </a:t>
            </a:r>
            <a:r>
              <a:rPr dirty="0" spc="-345"/>
              <a:t>olarak </a:t>
            </a:r>
            <a:r>
              <a:rPr dirty="0" spc="-405"/>
              <a:t>göndermiştir. </a:t>
            </a:r>
            <a:r>
              <a:rPr dirty="0" sz="2450" spc="-310"/>
              <a:t>(Buhârî,  </a:t>
            </a:r>
            <a:r>
              <a:rPr dirty="0" sz="2450" spc="-290"/>
              <a:t>Cihâd,</a:t>
            </a:r>
            <a:r>
              <a:rPr dirty="0" sz="2450" spc="-125"/>
              <a:t> </a:t>
            </a:r>
            <a:r>
              <a:rPr dirty="0" sz="2450" spc="-420"/>
              <a:t>164)</a:t>
            </a:r>
            <a:endParaRPr sz="2450"/>
          </a:p>
          <a:p>
            <a:pPr algn="just" marL="12700" marR="5080">
              <a:lnSpc>
                <a:spcPts val="4450"/>
              </a:lnSpc>
              <a:spcBef>
                <a:spcPts val="5"/>
              </a:spcBef>
            </a:pPr>
            <a:r>
              <a:rPr dirty="0" spc="-490"/>
              <a:t>Görme </a:t>
            </a:r>
            <a:r>
              <a:rPr dirty="0" spc="-355"/>
              <a:t>engelli </a:t>
            </a:r>
            <a:r>
              <a:rPr dirty="0" spc="-375"/>
              <a:t>sahâbî </a:t>
            </a:r>
            <a:r>
              <a:rPr dirty="0" spc="-360"/>
              <a:t>Abdullah </a:t>
            </a:r>
            <a:r>
              <a:rPr dirty="0" spc="-600"/>
              <a:t>b. </a:t>
            </a:r>
            <a:r>
              <a:rPr dirty="0" spc="-520"/>
              <a:t>Ümmi </a:t>
            </a:r>
            <a:r>
              <a:rPr dirty="0" spc="-415"/>
              <a:t>Mektûm’u </a:t>
            </a:r>
            <a:r>
              <a:rPr dirty="0" spc="-380"/>
              <a:t>Kur’an  </a:t>
            </a:r>
            <a:r>
              <a:rPr dirty="0" spc="-405"/>
              <a:t>öğretmeni </a:t>
            </a:r>
            <a:r>
              <a:rPr dirty="0" spc="-345"/>
              <a:t>olarak </a:t>
            </a:r>
            <a:r>
              <a:rPr dirty="0" spc="-405"/>
              <a:t>görevlendirmiş, </a:t>
            </a:r>
            <a:r>
              <a:rPr dirty="0" spc="-340"/>
              <a:t>ilerleyen </a:t>
            </a:r>
            <a:r>
              <a:rPr dirty="0" spc="-330"/>
              <a:t>yıllarda </a:t>
            </a:r>
            <a:r>
              <a:rPr dirty="0" spc="-305"/>
              <a:t>ise </a:t>
            </a:r>
            <a:r>
              <a:rPr dirty="0" spc="-434"/>
              <a:t>onu  </a:t>
            </a:r>
            <a:r>
              <a:rPr dirty="0" spc="-385"/>
              <a:t>Peygamber </a:t>
            </a:r>
            <a:r>
              <a:rPr dirty="0" spc="-325"/>
              <a:t>Mescidi’nin </a:t>
            </a:r>
            <a:r>
              <a:rPr dirty="0" spc="-365"/>
              <a:t>müezzinliği </a:t>
            </a:r>
            <a:r>
              <a:rPr dirty="0" spc="-300"/>
              <a:t>ile</a:t>
            </a:r>
            <a:r>
              <a:rPr dirty="0" spc="285"/>
              <a:t> </a:t>
            </a:r>
            <a:r>
              <a:rPr dirty="0" spc="-360"/>
              <a:t>şereflendirmiştir.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4523740" cy="680720"/>
          </a:xfrm>
          <a:prstGeom prst="rect">
            <a:avLst/>
          </a:prstGeom>
          <a:solidFill>
            <a:srgbClr val="F58440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70" b="1">
                <a:solidFill>
                  <a:srgbClr val="FFFFFF"/>
                </a:solidFill>
                <a:latin typeface="Arial Narrow"/>
                <a:cs typeface="Arial Narrow"/>
              </a:rPr>
              <a:t>İbadet </a:t>
            </a:r>
            <a:r>
              <a:rPr dirty="0" sz="3700" spc="135" b="1">
                <a:solidFill>
                  <a:srgbClr val="FFFFFF"/>
                </a:solidFill>
                <a:latin typeface="Arial Narrow"/>
                <a:cs typeface="Arial Narrow"/>
              </a:rPr>
              <a:t>Hakkım</a:t>
            </a:r>
            <a:r>
              <a:rPr dirty="0" sz="3700" spc="4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90" b="1">
                <a:solidFill>
                  <a:srgbClr val="FFFFFF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350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Zihinsel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engelliler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hariç,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bireyler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ibadetten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muaf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değildir.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Kişinin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bazı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engellerinin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bulunması,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onun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namaz,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oruç,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zekât, 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hac,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sadaka,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kurban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ibadetlerini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terk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etmesi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mazeret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oluşturmaz.</a:t>
            </a:r>
            <a:endParaRPr sz="3700">
              <a:latin typeface="Verdana"/>
              <a:cs typeface="Verdana"/>
            </a:endParaRPr>
          </a:p>
          <a:p>
            <a:pPr algn="just" marL="12700">
              <a:lnSpc>
                <a:spcPts val="4305"/>
              </a:lnSpc>
            </a:pPr>
            <a:r>
              <a:rPr dirty="0" sz="3700" spc="65" i="1">
                <a:solidFill>
                  <a:srgbClr val="231F20"/>
                </a:solidFill>
                <a:latin typeface="Arial Narrow"/>
                <a:cs typeface="Arial Narrow"/>
              </a:rPr>
              <a:t>“Allah</a:t>
            </a:r>
            <a:r>
              <a:rPr dirty="0" sz="3700" spc="-25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kişiye</a:t>
            </a:r>
            <a:r>
              <a:rPr dirty="0" sz="3700" spc="-24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ancak</a:t>
            </a:r>
            <a:r>
              <a:rPr dirty="0" sz="3700" spc="-25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95" i="1">
                <a:solidFill>
                  <a:srgbClr val="231F20"/>
                </a:solidFill>
                <a:latin typeface="Arial Narrow"/>
                <a:cs typeface="Arial Narrow"/>
              </a:rPr>
              <a:t>gücünün</a:t>
            </a:r>
            <a:r>
              <a:rPr dirty="0" sz="3700" spc="-24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75" i="1">
                <a:solidFill>
                  <a:srgbClr val="231F20"/>
                </a:solidFill>
                <a:latin typeface="Arial Narrow"/>
                <a:cs typeface="Arial Narrow"/>
              </a:rPr>
              <a:t>yeteceği</a:t>
            </a:r>
            <a:r>
              <a:rPr dirty="0" sz="3700" spc="-24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5" i="1">
                <a:solidFill>
                  <a:srgbClr val="231F20"/>
                </a:solidFill>
                <a:latin typeface="Arial Narrow"/>
                <a:cs typeface="Arial Narrow"/>
              </a:rPr>
              <a:t>kadarını</a:t>
            </a:r>
            <a:r>
              <a:rPr dirty="0" sz="3700" spc="-25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40" i="1">
                <a:solidFill>
                  <a:srgbClr val="231F20"/>
                </a:solidFill>
                <a:latin typeface="Arial Narrow"/>
                <a:cs typeface="Arial Narrow"/>
              </a:rPr>
              <a:t>yükler.”</a:t>
            </a:r>
            <a:r>
              <a:rPr dirty="0" sz="3700" spc="-13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(Bakara,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2/286)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34140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Peygamber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Efendimizin engelli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arkadaşlarından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İmrân </a:t>
            </a:r>
            <a:r>
              <a:rPr dirty="0" sz="3700" spc="-600">
                <a:solidFill>
                  <a:srgbClr val="231F20"/>
                </a:solidFill>
                <a:latin typeface="Verdana"/>
                <a:cs typeface="Verdana"/>
              </a:rPr>
              <a:t>b. 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Husayn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uzun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seneler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süren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hastalığına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rağmen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ibadetlerine 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devam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etmiştir.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Özürlü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haliyle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namaz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kılacağını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sorduğunda,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560">
                <a:solidFill>
                  <a:srgbClr val="231F20"/>
                </a:solidFill>
                <a:latin typeface="Verdana"/>
                <a:cs typeface="Verdana"/>
              </a:rPr>
              <a:t>(sav)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ona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cevap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vermiştir: 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“(Mümkünse) </a:t>
            </a:r>
            <a:r>
              <a:rPr dirty="0" sz="3700" spc="260" i="1">
                <a:solidFill>
                  <a:srgbClr val="231F20"/>
                </a:solidFill>
                <a:latin typeface="Arial Narrow"/>
                <a:cs typeface="Arial Narrow"/>
              </a:rPr>
              <a:t>ayakta </a:t>
            </a:r>
            <a:r>
              <a:rPr dirty="0" sz="3700" i="1">
                <a:solidFill>
                  <a:srgbClr val="231F20"/>
                </a:solidFill>
                <a:latin typeface="Arial Narrow"/>
                <a:cs typeface="Arial Narrow"/>
              </a:rPr>
              <a:t>kıl. </a:t>
            </a:r>
            <a:r>
              <a:rPr dirty="0" sz="3700" spc="225" i="1">
                <a:solidFill>
                  <a:srgbClr val="231F20"/>
                </a:solidFill>
                <a:latin typeface="Arial Narrow"/>
                <a:cs typeface="Arial Narrow"/>
              </a:rPr>
              <a:t>Şayet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buna gücün </a:t>
            </a:r>
            <a:r>
              <a:rPr dirty="0" sz="3700" spc="245" i="1">
                <a:solidFill>
                  <a:srgbClr val="231F20"/>
                </a:solidFill>
                <a:latin typeface="Arial Narrow"/>
                <a:cs typeface="Arial Narrow"/>
              </a:rPr>
              <a:t>yetmiyorsa  </a:t>
            </a:r>
            <a:r>
              <a:rPr dirty="0" sz="3700" spc="235" i="1">
                <a:solidFill>
                  <a:srgbClr val="231F20"/>
                </a:solidFill>
                <a:latin typeface="Arial Narrow"/>
                <a:cs typeface="Arial Narrow"/>
              </a:rPr>
              <a:t>oturarak </a:t>
            </a:r>
            <a:r>
              <a:rPr dirty="0" sz="3700" i="1">
                <a:solidFill>
                  <a:srgbClr val="231F20"/>
                </a:solidFill>
                <a:latin typeface="Arial Narrow"/>
                <a:cs typeface="Arial Narrow"/>
              </a:rPr>
              <a:t>kıl.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Buna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da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gücün </a:t>
            </a:r>
            <a:r>
              <a:rPr dirty="0" sz="3700" spc="245" i="1">
                <a:solidFill>
                  <a:srgbClr val="231F20"/>
                </a:solidFill>
                <a:latin typeface="Arial Narrow"/>
                <a:cs typeface="Arial Narrow"/>
              </a:rPr>
              <a:t>yetmiyorsa </a:t>
            </a:r>
            <a:r>
              <a:rPr dirty="0" sz="3700" spc="254" i="1">
                <a:solidFill>
                  <a:srgbClr val="231F20"/>
                </a:solidFill>
                <a:latin typeface="Arial Narrow"/>
                <a:cs typeface="Arial Narrow"/>
              </a:rPr>
              <a:t>yan </a:t>
            </a:r>
            <a:r>
              <a:rPr dirty="0" sz="3700" spc="240" i="1">
                <a:solidFill>
                  <a:srgbClr val="231F20"/>
                </a:solidFill>
                <a:latin typeface="Arial Narrow"/>
                <a:cs typeface="Arial Narrow"/>
              </a:rPr>
              <a:t>üstü </a:t>
            </a:r>
            <a:r>
              <a:rPr dirty="0" sz="3700" spc="260" i="1">
                <a:solidFill>
                  <a:srgbClr val="231F20"/>
                </a:solidFill>
                <a:latin typeface="Arial Narrow"/>
                <a:cs typeface="Arial Narrow"/>
              </a:rPr>
              <a:t>yatarak  </a:t>
            </a:r>
            <a:r>
              <a:rPr dirty="0" sz="3700" spc="30" i="1">
                <a:solidFill>
                  <a:srgbClr val="231F20"/>
                </a:solidFill>
                <a:latin typeface="Arial Narrow"/>
                <a:cs typeface="Arial Narrow"/>
              </a:rPr>
              <a:t>kıl.”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(Buhârî, </a:t>
            </a:r>
            <a:r>
              <a:rPr dirty="0" sz="2450" spc="-225">
                <a:solidFill>
                  <a:srgbClr val="231F20"/>
                </a:solidFill>
                <a:latin typeface="Verdana"/>
                <a:cs typeface="Verdana"/>
              </a:rPr>
              <a:t>Taksîru’s-Salât,</a:t>
            </a:r>
            <a:r>
              <a:rPr dirty="0" sz="2450" spc="-2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59">
                <a:solidFill>
                  <a:srgbClr val="231F20"/>
                </a:solidFill>
                <a:latin typeface="Verdana"/>
                <a:cs typeface="Verdana"/>
              </a:rPr>
              <a:t>19)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03"/>
            <a:ext cx="3821872" cy="577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44544" y="3051844"/>
            <a:ext cx="9493250" cy="680720"/>
          </a:xfrm>
          <a:custGeom>
            <a:avLst/>
            <a:gdLst/>
            <a:ahLst/>
            <a:cxnLst/>
            <a:rect l="l" t="t" r="r" b="b"/>
            <a:pathLst>
              <a:path w="9493250" h="680720">
                <a:moveTo>
                  <a:pt x="0" y="680607"/>
                </a:moveTo>
                <a:lnTo>
                  <a:pt x="9493135" y="680607"/>
                </a:lnTo>
                <a:lnTo>
                  <a:pt x="9493135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F584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85967" y="3092022"/>
            <a:ext cx="8722360" cy="5911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10" b="1">
                <a:solidFill>
                  <a:srgbClr val="FFFFFF"/>
                </a:solidFill>
                <a:latin typeface="Arial Narrow"/>
                <a:cs typeface="Arial Narrow"/>
              </a:rPr>
              <a:t>Engellilerle </a:t>
            </a:r>
            <a:r>
              <a:rPr dirty="0" spc="45" b="1">
                <a:solidFill>
                  <a:srgbClr val="FFFFFF"/>
                </a:solidFill>
                <a:latin typeface="Arial Narrow"/>
                <a:cs typeface="Arial Narrow"/>
              </a:rPr>
              <a:t>İletişimde </a:t>
            </a:r>
            <a:r>
              <a:rPr dirty="0" spc="55" b="1">
                <a:solidFill>
                  <a:srgbClr val="FFFFFF"/>
                </a:solidFill>
                <a:latin typeface="Arial Narrow"/>
                <a:cs typeface="Arial Narrow"/>
              </a:rPr>
              <a:t>Nelere </a:t>
            </a:r>
            <a:r>
              <a:rPr dirty="0" spc="130" b="1">
                <a:solidFill>
                  <a:srgbClr val="FFFFFF"/>
                </a:solidFill>
                <a:latin typeface="Arial Narrow"/>
                <a:cs typeface="Arial Narrow"/>
              </a:rPr>
              <a:t>Dikkat</a:t>
            </a:r>
            <a:r>
              <a:rPr dirty="0" spc="9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pc="20" b="1">
                <a:solidFill>
                  <a:srgbClr val="FFFFFF"/>
                </a:solidFill>
                <a:latin typeface="Arial Narrow"/>
                <a:cs typeface="Arial Narrow"/>
              </a:rPr>
              <a:t>Edilmeli?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85967" y="3939430"/>
            <a:ext cx="8874125" cy="5227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50" spc="15" b="1">
                <a:solidFill>
                  <a:srgbClr val="231F20"/>
                </a:solidFill>
                <a:latin typeface="Arial Narrow"/>
                <a:cs typeface="Arial Narrow"/>
              </a:rPr>
              <a:t>Kırılgan olduklarını</a:t>
            </a:r>
            <a:r>
              <a:rPr dirty="0" sz="3350" spc="48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350" spc="55" b="1">
                <a:solidFill>
                  <a:srgbClr val="231F20"/>
                </a:solidFill>
                <a:latin typeface="Arial Narrow"/>
                <a:cs typeface="Arial Narrow"/>
              </a:rPr>
              <a:t>unutmayalım.</a:t>
            </a:r>
            <a:endParaRPr sz="3350">
              <a:latin typeface="Arial Narrow"/>
              <a:cs typeface="Arial Narrow"/>
            </a:endParaRPr>
          </a:p>
          <a:p>
            <a:pPr algn="just" marL="12700" marR="5080">
              <a:lnSpc>
                <a:spcPct val="100899"/>
              </a:lnSpc>
            </a:pPr>
            <a:r>
              <a:rPr dirty="0" sz="3350" spc="-290">
                <a:solidFill>
                  <a:srgbClr val="231F20"/>
                </a:solidFill>
                <a:latin typeface="Verdana"/>
                <a:cs typeface="Verdana"/>
              </a:rPr>
              <a:t>Abartı </a:t>
            </a:r>
            <a:r>
              <a:rPr dirty="0" sz="3350" spc="-420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350" spc="-300">
                <a:solidFill>
                  <a:srgbClr val="231F20"/>
                </a:solidFill>
                <a:latin typeface="Verdana"/>
                <a:cs typeface="Verdana"/>
              </a:rPr>
              <a:t>gösterişten </a:t>
            </a:r>
            <a:r>
              <a:rPr dirty="0" sz="3350" spc="-390">
                <a:solidFill>
                  <a:srgbClr val="231F20"/>
                </a:solidFill>
                <a:latin typeface="Verdana"/>
                <a:cs typeface="Verdana"/>
              </a:rPr>
              <a:t>uzak, </a:t>
            </a:r>
            <a:r>
              <a:rPr dirty="0" sz="3350" spc="-370">
                <a:solidFill>
                  <a:srgbClr val="231F20"/>
                </a:solidFill>
                <a:latin typeface="Verdana"/>
                <a:cs typeface="Verdana"/>
              </a:rPr>
              <a:t>samimi </a:t>
            </a:r>
            <a:r>
              <a:rPr dirty="0" sz="3350" spc="-420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350" spc="-335">
                <a:solidFill>
                  <a:srgbClr val="231F20"/>
                </a:solidFill>
                <a:latin typeface="Verdana"/>
                <a:cs typeface="Verdana"/>
              </a:rPr>
              <a:t>sade </a:t>
            </a:r>
            <a:r>
              <a:rPr dirty="0" sz="3350" spc="-27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350" spc="-240">
                <a:solidFill>
                  <a:srgbClr val="231F20"/>
                </a:solidFill>
                <a:latin typeface="Verdana"/>
                <a:cs typeface="Verdana"/>
              </a:rPr>
              <a:t>ilgi  </a:t>
            </a:r>
            <a:r>
              <a:rPr dirty="0" sz="3350" spc="-420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350" spc="-290">
                <a:solidFill>
                  <a:srgbClr val="231F20"/>
                </a:solidFill>
                <a:latin typeface="Verdana"/>
                <a:cs typeface="Verdana"/>
              </a:rPr>
              <a:t>anlayışla</a:t>
            </a:r>
            <a:r>
              <a:rPr dirty="0" sz="3350" spc="-6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350" spc="-350">
                <a:solidFill>
                  <a:srgbClr val="231F20"/>
                </a:solidFill>
                <a:latin typeface="Verdana"/>
                <a:cs typeface="Verdana"/>
              </a:rPr>
              <a:t>yaklaşalım.</a:t>
            </a:r>
            <a:endParaRPr sz="3350">
              <a:latin typeface="Verdana"/>
              <a:cs typeface="Verdana"/>
            </a:endParaRPr>
          </a:p>
          <a:p>
            <a:pPr algn="just" marL="12700" marR="12700">
              <a:lnSpc>
                <a:spcPct val="100899"/>
              </a:lnSpc>
            </a:pPr>
            <a:r>
              <a:rPr dirty="0" sz="3350" spc="-34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350" spc="-360">
                <a:solidFill>
                  <a:srgbClr val="231F20"/>
                </a:solidFill>
                <a:latin typeface="Verdana"/>
                <a:cs typeface="Verdana"/>
              </a:rPr>
              <a:t>bireyle </a:t>
            </a:r>
            <a:r>
              <a:rPr dirty="0" sz="3350" spc="-420">
                <a:solidFill>
                  <a:srgbClr val="231F20"/>
                </a:solidFill>
                <a:latin typeface="Verdana"/>
                <a:cs typeface="Verdana"/>
              </a:rPr>
              <a:t>konuşurken </a:t>
            </a:r>
            <a:r>
              <a:rPr dirty="0" sz="3350" spc="-405">
                <a:solidFill>
                  <a:srgbClr val="231F20"/>
                </a:solidFill>
                <a:latin typeface="Verdana"/>
                <a:cs typeface="Verdana"/>
              </a:rPr>
              <a:t>bütün </a:t>
            </a:r>
            <a:r>
              <a:rPr dirty="0" sz="3350" spc="-415">
                <a:solidFill>
                  <a:srgbClr val="231F20"/>
                </a:solidFill>
                <a:latin typeface="Verdana"/>
                <a:cs typeface="Verdana"/>
              </a:rPr>
              <a:t>bedenimizle </a:t>
            </a:r>
            <a:r>
              <a:rPr dirty="0" sz="3350" spc="-434">
                <a:solidFill>
                  <a:srgbClr val="231F20"/>
                </a:solidFill>
                <a:latin typeface="Verdana"/>
                <a:cs typeface="Verdana"/>
              </a:rPr>
              <a:t>ona  </a:t>
            </a:r>
            <a:r>
              <a:rPr dirty="0" sz="3350" spc="-445">
                <a:solidFill>
                  <a:srgbClr val="231F20"/>
                </a:solidFill>
                <a:latin typeface="Verdana"/>
                <a:cs typeface="Verdana"/>
              </a:rPr>
              <a:t>yönelmemiz </a:t>
            </a:r>
            <a:r>
              <a:rPr dirty="0" sz="3350" spc="-355">
                <a:solidFill>
                  <a:srgbClr val="231F20"/>
                </a:solidFill>
                <a:latin typeface="Verdana"/>
                <a:cs typeface="Verdana"/>
              </a:rPr>
              <a:t>gerektiğini </a:t>
            </a:r>
            <a:r>
              <a:rPr dirty="0" sz="3350" spc="-409">
                <a:solidFill>
                  <a:srgbClr val="231F20"/>
                </a:solidFill>
                <a:latin typeface="Verdana"/>
                <a:cs typeface="Verdana"/>
              </a:rPr>
              <a:t>hatırlayalım. </a:t>
            </a:r>
            <a:r>
              <a:rPr dirty="0" sz="3350" spc="-425">
                <a:solidFill>
                  <a:srgbClr val="231F20"/>
                </a:solidFill>
                <a:latin typeface="Verdana"/>
                <a:cs typeface="Verdana"/>
              </a:rPr>
              <a:t>Kullandığımız  </a:t>
            </a:r>
            <a:r>
              <a:rPr dirty="0" sz="3350" spc="-370">
                <a:solidFill>
                  <a:srgbClr val="231F20"/>
                </a:solidFill>
                <a:latin typeface="Verdana"/>
                <a:cs typeface="Verdana"/>
              </a:rPr>
              <a:t>ifadelere </a:t>
            </a:r>
            <a:r>
              <a:rPr dirty="0" sz="3350" spc="-415">
                <a:solidFill>
                  <a:srgbClr val="231F20"/>
                </a:solidFill>
                <a:latin typeface="Verdana"/>
                <a:cs typeface="Verdana"/>
              </a:rPr>
              <a:t>özen </a:t>
            </a:r>
            <a:r>
              <a:rPr dirty="0" sz="3350" spc="-455">
                <a:solidFill>
                  <a:srgbClr val="231F20"/>
                </a:solidFill>
                <a:latin typeface="Verdana"/>
                <a:cs typeface="Verdana"/>
              </a:rPr>
              <a:t>gösterelim; </a:t>
            </a:r>
            <a:r>
              <a:rPr dirty="0" sz="3350" spc="-375">
                <a:solidFill>
                  <a:srgbClr val="231F20"/>
                </a:solidFill>
                <a:latin typeface="Verdana"/>
                <a:cs typeface="Verdana"/>
              </a:rPr>
              <a:t>sorularını </a:t>
            </a:r>
            <a:r>
              <a:rPr dirty="0" sz="3350" spc="-360">
                <a:solidFill>
                  <a:srgbClr val="231F20"/>
                </a:solidFill>
                <a:latin typeface="Verdana"/>
                <a:cs typeface="Verdana"/>
              </a:rPr>
              <a:t>geçiştirmeksizin  </a:t>
            </a:r>
            <a:r>
              <a:rPr dirty="0" sz="3350" spc="-455">
                <a:solidFill>
                  <a:srgbClr val="231F20"/>
                </a:solidFill>
                <a:latin typeface="Verdana"/>
                <a:cs typeface="Verdana"/>
              </a:rPr>
              <a:t>cevaplayalım; </a:t>
            </a:r>
            <a:r>
              <a:rPr dirty="0" sz="3350" spc="-420">
                <a:solidFill>
                  <a:srgbClr val="231F20"/>
                </a:solidFill>
                <a:latin typeface="Verdana"/>
                <a:cs typeface="Verdana"/>
              </a:rPr>
              <a:t>konuşmakta </a:t>
            </a:r>
            <a:r>
              <a:rPr dirty="0" sz="3350" spc="-365">
                <a:solidFill>
                  <a:srgbClr val="231F20"/>
                </a:solidFill>
                <a:latin typeface="Verdana"/>
                <a:cs typeface="Verdana"/>
              </a:rPr>
              <a:t>zorlansa </a:t>
            </a:r>
            <a:r>
              <a:rPr dirty="0" sz="3350" spc="-39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350" spc="-350">
                <a:solidFill>
                  <a:srgbClr val="231F20"/>
                </a:solidFill>
                <a:latin typeface="Verdana"/>
                <a:cs typeface="Verdana"/>
              </a:rPr>
              <a:t>sözlerini  </a:t>
            </a:r>
            <a:r>
              <a:rPr dirty="0" sz="3350" spc="-355">
                <a:solidFill>
                  <a:srgbClr val="231F20"/>
                </a:solidFill>
                <a:latin typeface="Verdana"/>
                <a:cs typeface="Verdana"/>
              </a:rPr>
              <a:t>dikkatle </a:t>
            </a:r>
            <a:r>
              <a:rPr dirty="0" sz="3350" spc="-420">
                <a:solidFill>
                  <a:srgbClr val="231F20"/>
                </a:solidFill>
                <a:latin typeface="Verdana"/>
                <a:cs typeface="Verdana"/>
              </a:rPr>
              <a:t>dinleyelim. </a:t>
            </a:r>
            <a:r>
              <a:rPr dirty="0" sz="3350" spc="-440">
                <a:solidFill>
                  <a:srgbClr val="231F20"/>
                </a:solidFill>
                <a:latin typeface="Verdana"/>
                <a:cs typeface="Verdana"/>
              </a:rPr>
              <a:t>Anlamadığımız </a:t>
            </a:r>
            <a:r>
              <a:rPr dirty="0" sz="3350" spc="-32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350" spc="-430">
                <a:solidFill>
                  <a:srgbClr val="231F20"/>
                </a:solidFill>
                <a:latin typeface="Verdana"/>
                <a:cs typeface="Verdana"/>
              </a:rPr>
              <a:t>kelime </a:t>
            </a:r>
            <a:r>
              <a:rPr dirty="0" sz="3350" spc="-425">
                <a:solidFill>
                  <a:srgbClr val="231F20"/>
                </a:solidFill>
                <a:latin typeface="Verdana"/>
                <a:cs typeface="Verdana"/>
              </a:rPr>
              <a:t>veya  </a:t>
            </a:r>
            <a:r>
              <a:rPr dirty="0" sz="3350" spc="-475">
                <a:solidFill>
                  <a:srgbClr val="231F20"/>
                </a:solidFill>
                <a:latin typeface="Verdana"/>
                <a:cs typeface="Verdana"/>
              </a:rPr>
              <a:t>durum </a:t>
            </a:r>
            <a:r>
              <a:rPr dirty="0" sz="3350" spc="-360">
                <a:solidFill>
                  <a:srgbClr val="231F20"/>
                </a:solidFill>
                <a:latin typeface="Verdana"/>
                <a:cs typeface="Verdana"/>
              </a:rPr>
              <a:t>olursa </a:t>
            </a:r>
            <a:r>
              <a:rPr dirty="0" sz="3350" spc="-415">
                <a:solidFill>
                  <a:srgbClr val="231F20"/>
                </a:solidFill>
                <a:latin typeface="Verdana"/>
                <a:cs typeface="Verdana"/>
              </a:rPr>
              <a:t>anlamış </a:t>
            </a:r>
            <a:r>
              <a:rPr dirty="0" sz="3350" spc="-335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350" spc="-440">
                <a:solidFill>
                  <a:srgbClr val="231F20"/>
                </a:solidFill>
                <a:latin typeface="Verdana"/>
                <a:cs typeface="Verdana"/>
              </a:rPr>
              <a:t>davranmak </a:t>
            </a:r>
            <a:r>
              <a:rPr dirty="0" sz="3350" spc="-370">
                <a:solidFill>
                  <a:srgbClr val="231F20"/>
                </a:solidFill>
                <a:latin typeface="Verdana"/>
                <a:cs typeface="Verdana"/>
              </a:rPr>
              <a:t>yerine</a:t>
            </a:r>
            <a:r>
              <a:rPr dirty="0" sz="3350" spc="-48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350" spc="-365">
                <a:solidFill>
                  <a:srgbClr val="231F20"/>
                </a:solidFill>
                <a:latin typeface="Verdana"/>
                <a:cs typeface="Verdana"/>
              </a:rPr>
              <a:t>tekrar</a:t>
            </a:r>
            <a:endParaRPr sz="335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430"/>
              </a:spcBef>
            </a:pPr>
            <a:r>
              <a:rPr dirty="0" sz="3350" spc="-385">
                <a:solidFill>
                  <a:srgbClr val="231F20"/>
                </a:solidFill>
                <a:latin typeface="Verdana"/>
                <a:cs typeface="Verdana"/>
              </a:rPr>
              <a:t>etmesini</a:t>
            </a:r>
            <a:r>
              <a:rPr dirty="0" sz="3350" spc="-3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350" spc="-409">
                <a:solidFill>
                  <a:srgbClr val="231F20"/>
                </a:solidFill>
                <a:latin typeface="Verdana"/>
                <a:cs typeface="Verdana"/>
              </a:rPr>
              <a:t>isteyelim.</a:t>
            </a:r>
            <a:endParaRPr sz="3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123" y="3657868"/>
            <a:ext cx="11534140" cy="39839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25" b="1">
                <a:solidFill>
                  <a:srgbClr val="231F20"/>
                </a:solidFill>
                <a:latin typeface="Arial Narrow"/>
                <a:cs typeface="Arial Narrow"/>
              </a:rPr>
              <a:t>Engellilik </a:t>
            </a:r>
            <a:r>
              <a:rPr dirty="0" sz="3700" spc="10" b="1">
                <a:solidFill>
                  <a:srgbClr val="231F20"/>
                </a:solidFill>
                <a:latin typeface="Arial Narrow"/>
                <a:cs typeface="Arial Narrow"/>
              </a:rPr>
              <a:t>durumlarını </a:t>
            </a:r>
            <a:r>
              <a:rPr dirty="0" sz="3700" spc="85" b="1">
                <a:solidFill>
                  <a:srgbClr val="231F20"/>
                </a:solidFill>
                <a:latin typeface="Arial Narrow"/>
                <a:cs typeface="Arial Narrow"/>
              </a:rPr>
              <a:t>alay </a:t>
            </a:r>
            <a:r>
              <a:rPr dirty="0" sz="3700" spc="-5" b="1">
                <a:solidFill>
                  <a:srgbClr val="231F20"/>
                </a:solidFill>
                <a:latin typeface="Arial Narrow"/>
                <a:cs typeface="Arial Narrow"/>
              </a:rPr>
              <a:t>konusu</a:t>
            </a:r>
            <a:r>
              <a:rPr dirty="0" sz="3700" spc="9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60" b="1">
                <a:solidFill>
                  <a:srgbClr val="231F20"/>
                </a:solidFill>
                <a:latin typeface="Arial Narrow"/>
                <a:cs typeface="Arial Narrow"/>
              </a:rPr>
              <a:t>yapmayalım.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Engelinden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dolayı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küçümsenen,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kendisine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lakap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takılan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ne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çok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insan</a:t>
            </a:r>
            <a:r>
              <a:rPr dirty="0" sz="37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vardır.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Oysa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Rahmet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Elçisi,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“Kardeşinin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derdine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gülme,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sonra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Allah 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ona </a:t>
            </a:r>
            <a:r>
              <a:rPr dirty="0" sz="3700" spc="229" i="1">
                <a:solidFill>
                  <a:srgbClr val="231F20"/>
                </a:solidFill>
                <a:latin typeface="Arial Narrow"/>
                <a:cs typeface="Arial Narrow"/>
              </a:rPr>
              <a:t>merhamet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eder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de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seni </a:t>
            </a: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o </a:t>
            </a:r>
            <a:r>
              <a:rPr dirty="0" sz="3700" spc="155" i="1">
                <a:solidFill>
                  <a:srgbClr val="231F20"/>
                </a:solidFill>
                <a:latin typeface="Arial Narrow"/>
                <a:cs typeface="Arial Narrow"/>
              </a:rPr>
              <a:t>derde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müptela </a:t>
            </a:r>
            <a:r>
              <a:rPr dirty="0" sz="3700" spc="60" i="1">
                <a:solidFill>
                  <a:srgbClr val="231F20"/>
                </a:solidFill>
                <a:latin typeface="Arial Narrow"/>
                <a:cs typeface="Arial Narrow"/>
              </a:rPr>
              <a:t>kılar.” </a:t>
            </a:r>
            <a:r>
              <a:rPr dirty="0" sz="2450" spc="-295">
                <a:solidFill>
                  <a:srgbClr val="231F20"/>
                </a:solidFill>
                <a:latin typeface="Verdana"/>
                <a:cs typeface="Verdana"/>
              </a:rPr>
              <a:t>(Tirmizî, 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Kıyâme, </a:t>
            </a:r>
            <a:r>
              <a:rPr dirty="0" sz="2450" spc="-395">
                <a:solidFill>
                  <a:srgbClr val="231F20"/>
                </a:solidFill>
                <a:latin typeface="Verdana"/>
                <a:cs typeface="Verdana"/>
              </a:rPr>
              <a:t>54).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“Müslüman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kardeşini </a:t>
            </a:r>
            <a:r>
              <a:rPr dirty="0" sz="3700" spc="215" i="1">
                <a:solidFill>
                  <a:srgbClr val="231F20"/>
                </a:solidFill>
                <a:latin typeface="Arial Narrow"/>
                <a:cs typeface="Arial Narrow"/>
              </a:rPr>
              <a:t>hor </a:t>
            </a: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görmesi,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kişiye </a:t>
            </a:r>
            <a:r>
              <a:rPr dirty="0" sz="3700" spc="235" i="1">
                <a:solidFill>
                  <a:srgbClr val="231F20"/>
                </a:solidFill>
                <a:latin typeface="Arial Narrow"/>
                <a:cs typeface="Arial Narrow"/>
              </a:rPr>
              <a:t>kötülük 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olarak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yeter.”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(Müslim, </a:t>
            </a:r>
            <a:r>
              <a:rPr dirty="0" sz="2450" spc="-270">
                <a:solidFill>
                  <a:srgbClr val="231F20"/>
                </a:solidFill>
                <a:latin typeface="Verdana"/>
                <a:cs typeface="Verdana"/>
              </a:rPr>
              <a:t>Birr, </a:t>
            </a:r>
            <a:r>
              <a:rPr dirty="0" sz="2450" spc="-400">
                <a:solidFill>
                  <a:srgbClr val="231F20"/>
                </a:solidFill>
                <a:latin typeface="Verdana"/>
                <a:cs typeface="Verdana"/>
              </a:rPr>
              <a:t>32)</a:t>
            </a:r>
            <a:r>
              <a:rPr dirty="0" sz="2450" spc="-2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buyurmaktadır.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4775" cy="4549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55" b="1">
                <a:solidFill>
                  <a:srgbClr val="231F20"/>
                </a:solidFill>
                <a:latin typeface="Arial Narrow"/>
                <a:cs typeface="Arial Narrow"/>
              </a:rPr>
              <a:t>Kararlarına </a:t>
            </a:r>
            <a:r>
              <a:rPr dirty="0" sz="3700" spc="25" b="1">
                <a:solidFill>
                  <a:srgbClr val="231F20"/>
                </a:solidFill>
                <a:latin typeface="Arial Narrow"/>
                <a:cs typeface="Arial Narrow"/>
              </a:rPr>
              <a:t>saygı</a:t>
            </a:r>
            <a:r>
              <a:rPr dirty="0" sz="3700" spc="47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0" b="1">
                <a:solidFill>
                  <a:srgbClr val="231F20"/>
                </a:solidFill>
                <a:latin typeface="Arial Narrow"/>
                <a:cs typeface="Arial Narrow"/>
              </a:rPr>
              <a:t>duyalım.</a:t>
            </a:r>
            <a:endParaRPr sz="3700">
              <a:latin typeface="Arial Narrow"/>
              <a:cs typeface="Arial Narrow"/>
            </a:endParaRPr>
          </a:p>
          <a:p>
            <a:pPr marL="12700" marR="1080770">
              <a:lnSpc>
                <a:spcPts val="4450"/>
              </a:lnSpc>
              <a:spcBef>
                <a:spcPts val="150"/>
              </a:spcBef>
            </a:pPr>
            <a:r>
              <a:rPr dirty="0" sz="3700" spc="40" b="1">
                <a:solidFill>
                  <a:srgbClr val="231F20"/>
                </a:solidFill>
                <a:latin typeface="Arial Narrow"/>
                <a:cs typeface="Arial Narrow"/>
              </a:rPr>
              <a:t>Yeteneklerini </a:t>
            </a:r>
            <a:r>
              <a:rPr dirty="0" sz="3700" spc="45" b="1">
                <a:solidFill>
                  <a:srgbClr val="231F20"/>
                </a:solidFill>
                <a:latin typeface="Arial Narrow"/>
                <a:cs typeface="Arial Narrow"/>
              </a:rPr>
              <a:t>destekleyelim, </a:t>
            </a:r>
            <a:r>
              <a:rPr dirty="0" sz="3700" spc="10" b="1">
                <a:solidFill>
                  <a:srgbClr val="231F20"/>
                </a:solidFill>
                <a:latin typeface="Arial Narrow"/>
                <a:cs typeface="Arial Narrow"/>
              </a:rPr>
              <a:t>başarılarını </a:t>
            </a:r>
            <a:r>
              <a:rPr dirty="0" sz="3700" b="1">
                <a:solidFill>
                  <a:srgbClr val="231F20"/>
                </a:solidFill>
                <a:latin typeface="Arial Narrow"/>
                <a:cs typeface="Arial Narrow"/>
              </a:rPr>
              <a:t>ödüllendirelim.  </a:t>
            </a:r>
            <a:r>
              <a:rPr dirty="0" sz="3700" spc="25" b="1">
                <a:solidFill>
                  <a:srgbClr val="231F20"/>
                </a:solidFill>
                <a:latin typeface="Arial Narrow"/>
                <a:cs typeface="Arial Narrow"/>
              </a:rPr>
              <a:t>Sosyalleşmelerine </a:t>
            </a:r>
            <a:r>
              <a:rPr dirty="0" sz="3700" spc="70" b="1">
                <a:solidFill>
                  <a:srgbClr val="231F20"/>
                </a:solidFill>
                <a:latin typeface="Arial Narrow"/>
                <a:cs typeface="Arial Narrow"/>
              </a:rPr>
              <a:t>imkân</a:t>
            </a:r>
            <a:r>
              <a:rPr dirty="0" sz="3700" spc="50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40" b="1">
                <a:solidFill>
                  <a:srgbClr val="231F20"/>
                </a:solidFill>
                <a:latin typeface="Arial Narrow"/>
                <a:cs typeface="Arial Narrow"/>
              </a:rPr>
              <a:t>tanıyalım.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Peygamber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Efendimiz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gözleri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görmediği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evde namaz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kılmak üzere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kendisinden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izin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isteyen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Abdullah </a:t>
            </a:r>
            <a:r>
              <a:rPr dirty="0" sz="3700" spc="-600">
                <a:solidFill>
                  <a:srgbClr val="231F20"/>
                </a:solidFill>
                <a:latin typeface="Verdana"/>
                <a:cs typeface="Verdana"/>
              </a:rPr>
              <a:t>b. </a:t>
            </a: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Ümmi 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Mektûm’a,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kulakları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ezanı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işittiğine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göre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mescide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gelmesi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gerektiğini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söylemiş,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böylelikle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onun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toplumdan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uzak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kalmamasını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sağlamıştır. </a:t>
            </a:r>
            <a:r>
              <a:rPr dirty="0" sz="2450" spc="-380">
                <a:solidFill>
                  <a:srgbClr val="231F20"/>
                </a:solidFill>
                <a:latin typeface="Verdana"/>
                <a:cs typeface="Verdana"/>
              </a:rPr>
              <a:t>(İbn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Hanbel, </a:t>
            </a:r>
            <a:r>
              <a:rPr dirty="0" sz="2450" spc="-430">
                <a:solidFill>
                  <a:srgbClr val="231F20"/>
                </a:solidFill>
                <a:latin typeface="Verdana"/>
                <a:cs typeface="Verdana"/>
              </a:rPr>
              <a:t>III,</a:t>
            </a:r>
            <a:r>
              <a:rPr dirty="0" sz="2450" spc="-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70">
                <a:solidFill>
                  <a:srgbClr val="231F20"/>
                </a:solidFill>
                <a:latin typeface="Verdana"/>
                <a:cs typeface="Verdana"/>
              </a:rPr>
              <a:t>423)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2527012"/>
            <a:ext cx="11542395" cy="6245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25" b="1">
                <a:solidFill>
                  <a:srgbClr val="231F20"/>
                </a:solidFill>
                <a:latin typeface="Arial Narrow"/>
                <a:cs typeface="Arial Narrow"/>
              </a:rPr>
              <a:t>Kolaylaştıralım,</a:t>
            </a:r>
            <a:r>
              <a:rPr dirty="0" sz="3700" spc="26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40" b="1">
                <a:solidFill>
                  <a:srgbClr val="231F20"/>
                </a:solidFill>
                <a:latin typeface="Arial Narrow"/>
                <a:cs typeface="Arial Narrow"/>
              </a:rPr>
              <a:t>zorlaştırmayalım.</a:t>
            </a:r>
            <a:endParaRPr sz="3700">
              <a:latin typeface="Arial Narrow"/>
              <a:cs typeface="Arial Narrow"/>
            </a:endParaRPr>
          </a:p>
          <a:p>
            <a:pPr marL="12700" marR="12065">
              <a:lnSpc>
                <a:spcPts val="4450"/>
              </a:lnSpc>
              <a:spcBef>
                <a:spcPts val="150"/>
              </a:spcBef>
            </a:pP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asansör,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kabartma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yazılı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kitap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küçük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kaldırım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rampasının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ne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kadar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önemli olduğunu</a:t>
            </a:r>
            <a:r>
              <a:rPr dirty="0" sz="37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fark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edelim.</a:t>
            </a:r>
            <a:endParaRPr sz="3700">
              <a:latin typeface="Verdana"/>
              <a:cs typeface="Verdana"/>
            </a:endParaRPr>
          </a:p>
          <a:p>
            <a:pPr marL="12700" marR="5080">
              <a:lnSpc>
                <a:spcPts val="4450"/>
              </a:lnSpc>
              <a:spcBef>
                <a:spcPts val="5"/>
              </a:spcBef>
              <a:tabLst>
                <a:tab pos="2241550" algn="l"/>
                <a:tab pos="3319779" algn="l"/>
                <a:tab pos="5125085" algn="l"/>
                <a:tab pos="8542020" algn="l"/>
                <a:tab pos="9380855" algn="l"/>
              </a:tabLst>
            </a:pP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Engellile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165">
                <a:solidFill>
                  <a:srgbClr val="231F20"/>
                </a:solidFill>
                <a:latin typeface="Verdana"/>
                <a:cs typeface="Verdana"/>
              </a:rPr>
              <a:t>içi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yaşam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ı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k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olaylaştı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aca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direcek 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hizmetlere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öncü</a:t>
            </a:r>
            <a:r>
              <a:rPr dirty="0" sz="3700" spc="2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olalım.</a:t>
            </a:r>
            <a:endParaRPr sz="3700">
              <a:latin typeface="Verdana"/>
              <a:cs typeface="Verdana"/>
            </a:endParaRPr>
          </a:p>
          <a:p>
            <a:pPr marL="12700">
              <a:lnSpc>
                <a:spcPts val="4305"/>
              </a:lnSpc>
            </a:pPr>
            <a:r>
              <a:rPr dirty="0" sz="3700" spc="125" b="1">
                <a:solidFill>
                  <a:srgbClr val="231F20"/>
                </a:solidFill>
                <a:latin typeface="Arial Narrow"/>
                <a:cs typeface="Arial Narrow"/>
              </a:rPr>
              <a:t>Ziyaret</a:t>
            </a:r>
            <a:r>
              <a:rPr dirty="0" sz="3700" spc="26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0" b="1">
                <a:solidFill>
                  <a:srgbClr val="231F20"/>
                </a:solidFill>
                <a:latin typeface="Arial Narrow"/>
                <a:cs typeface="Arial Narrow"/>
              </a:rPr>
              <a:t>edelim.</a:t>
            </a:r>
            <a:endParaRPr sz="3700">
              <a:latin typeface="Arial Narrow"/>
              <a:cs typeface="Arial Narrow"/>
            </a:endParaRPr>
          </a:p>
          <a:p>
            <a:pPr algn="just" marL="12700" marR="8890">
              <a:lnSpc>
                <a:spcPts val="4450"/>
              </a:lnSpc>
              <a:spcBef>
                <a:spcPts val="150"/>
              </a:spcBef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Mekke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fethedildiği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gün,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yaşlı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görme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babasını 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kendisinin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huzuruna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getiren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Hz.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Ebû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Bekir’e,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Sevgili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Peygamberimiz: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“Onu evde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bıraksaydın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da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biz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onun </a:t>
            </a:r>
            <a:r>
              <a:rPr dirty="0" sz="3700" spc="155" i="1">
                <a:solidFill>
                  <a:srgbClr val="231F20"/>
                </a:solidFill>
                <a:latin typeface="Arial Narrow"/>
                <a:cs typeface="Arial Narrow"/>
              </a:rPr>
              <a:t>yanına 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gitseydik.</a:t>
            </a:r>
            <a:r>
              <a:rPr dirty="0" sz="3700" spc="110">
                <a:solidFill>
                  <a:srgbClr val="231F20"/>
                </a:solidFill>
                <a:latin typeface="Verdana"/>
                <a:cs typeface="Verdana"/>
              </a:rPr>
              <a:t>”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diyerek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yaşlı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insana karşı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hürmetini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ifade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etmişti. </a:t>
            </a:r>
            <a:r>
              <a:rPr dirty="0" sz="2450" spc="-380">
                <a:solidFill>
                  <a:srgbClr val="231F20"/>
                </a:solidFill>
                <a:latin typeface="Verdana"/>
                <a:cs typeface="Verdana"/>
              </a:rPr>
              <a:t>(İbn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Hanbel, </a:t>
            </a:r>
            <a:r>
              <a:rPr dirty="0" sz="2450" spc="-430">
                <a:solidFill>
                  <a:srgbClr val="231F20"/>
                </a:solidFill>
                <a:latin typeface="Verdana"/>
                <a:cs typeface="Verdana"/>
              </a:rPr>
              <a:t>III,</a:t>
            </a:r>
            <a:r>
              <a:rPr dirty="0" sz="2450" spc="-2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85">
                <a:solidFill>
                  <a:srgbClr val="231F20"/>
                </a:solidFill>
                <a:latin typeface="Verdana"/>
                <a:cs typeface="Verdana"/>
              </a:rPr>
              <a:t>160)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350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901565">
              <a:lnSpc>
                <a:spcPct val="100299"/>
              </a:lnSpc>
              <a:spcBef>
                <a:spcPts val="95"/>
              </a:spcBef>
            </a:pPr>
            <a:r>
              <a:rPr dirty="0" sz="3700" spc="10" b="1">
                <a:solidFill>
                  <a:srgbClr val="231F20"/>
                </a:solidFill>
                <a:latin typeface="Arial Narrow"/>
                <a:cs typeface="Arial Narrow"/>
              </a:rPr>
              <a:t>Tedavi </a:t>
            </a:r>
            <a:r>
              <a:rPr dirty="0" sz="3700" spc="20" b="1">
                <a:solidFill>
                  <a:srgbClr val="231F20"/>
                </a:solidFill>
                <a:latin typeface="Arial Narrow"/>
                <a:cs typeface="Arial Narrow"/>
              </a:rPr>
              <a:t>olmaları </a:t>
            </a:r>
            <a:r>
              <a:rPr dirty="0" sz="3700" b="1">
                <a:solidFill>
                  <a:srgbClr val="231F20"/>
                </a:solidFill>
                <a:latin typeface="Arial Narrow"/>
                <a:cs typeface="Arial Narrow"/>
              </a:rPr>
              <a:t>için </a:t>
            </a:r>
            <a:r>
              <a:rPr dirty="0" sz="3700" spc="60" b="1">
                <a:solidFill>
                  <a:srgbClr val="231F20"/>
                </a:solidFill>
                <a:latin typeface="Arial Narrow"/>
                <a:cs typeface="Arial Narrow"/>
              </a:rPr>
              <a:t>yardım </a:t>
            </a:r>
            <a:r>
              <a:rPr dirty="0" sz="3700" spc="10" b="1">
                <a:solidFill>
                  <a:srgbClr val="231F20"/>
                </a:solidFill>
                <a:latin typeface="Arial Narrow"/>
                <a:cs typeface="Arial Narrow"/>
              </a:rPr>
              <a:t>edelim.  </a:t>
            </a:r>
            <a:r>
              <a:rPr dirty="0" sz="3700" spc="90" b="1">
                <a:solidFill>
                  <a:srgbClr val="231F20"/>
                </a:solidFill>
                <a:latin typeface="Arial Narrow"/>
                <a:cs typeface="Arial Narrow"/>
              </a:rPr>
              <a:t>Manevi </a:t>
            </a:r>
            <a:r>
              <a:rPr dirty="0" sz="3700" spc="80" b="1">
                <a:solidFill>
                  <a:srgbClr val="231F20"/>
                </a:solidFill>
                <a:latin typeface="Arial Narrow"/>
                <a:cs typeface="Arial Narrow"/>
              </a:rPr>
              <a:t>destekte</a:t>
            </a:r>
            <a:r>
              <a:rPr dirty="0" sz="3700" spc="43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-5" b="1">
                <a:solidFill>
                  <a:srgbClr val="231F20"/>
                </a:solidFill>
                <a:latin typeface="Arial Narrow"/>
                <a:cs typeface="Arial Narrow"/>
              </a:rPr>
              <a:t>bulunalım.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Psikolojik,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ekonomik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tıbbi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desteğin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yanı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sıra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vazgeçilmez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değerlerden 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birisi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manevi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destektir. 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“Hastalandığımda </a:t>
            </a:r>
            <a:r>
              <a:rPr dirty="0" sz="3700" spc="-65" i="1">
                <a:solidFill>
                  <a:srgbClr val="231F20"/>
                </a:solidFill>
                <a:latin typeface="Arial Narrow"/>
                <a:cs typeface="Arial Narrow"/>
              </a:rPr>
              <a:t>O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bana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şifa </a:t>
            </a:r>
            <a:r>
              <a:rPr dirty="0" sz="3700" spc="95" i="1">
                <a:solidFill>
                  <a:srgbClr val="231F20"/>
                </a:solidFill>
                <a:latin typeface="Arial Narrow"/>
                <a:cs typeface="Arial Narrow"/>
              </a:rPr>
              <a:t>verir.” </a:t>
            </a:r>
            <a:r>
              <a:rPr dirty="0" sz="2450" spc="-340">
                <a:solidFill>
                  <a:srgbClr val="231F20"/>
                </a:solidFill>
                <a:latin typeface="Verdana"/>
                <a:cs typeface="Verdana"/>
              </a:rPr>
              <a:t>(Şûrâ, </a:t>
            </a:r>
            <a:r>
              <a:rPr dirty="0" sz="2450" spc="-245">
                <a:solidFill>
                  <a:srgbClr val="231F20"/>
                </a:solidFill>
                <a:latin typeface="Verdana"/>
                <a:cs typeface="Verdana"/>
              </a:rPr>
              <a:t>26/80)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inancına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sahip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kul,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belki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engelin</a:t>
            </a:r>
            <a:r>
              <a:rPr dirty="0" sz="3700" spc="-1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zor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yönünü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aşmış</a:t>
            </a:r>
            <a:r>
              <a:rPr dirty="0" sz="3700" spc="-1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demektir.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4775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Nimet </a:t>
            </a: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demek,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külfet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demektir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bakıma.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İnanan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insanın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hâlükârda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kazançlı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çıkması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varlığında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yokluğunda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imtihanı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avantaja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çevirmesi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ise,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Resûl-i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Ekrem’in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ifadesiyle, 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şaşırtıcı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güzelliktir: </a:t>
            </a: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“Müminin </a:t>
            </a:r>
            <a:r>
              <a:rPr dirty="0" sz="3700" spc="229" i="1">
                <a:solidFill>
                  <a:srgbClr val="231F20"/>
                </a:solidFill>
                <a:latin typeface="Arial Narrow"/>
                <a:cs typeface="Arial Narrow"/>
              </a:rPr>
              <a:t>durumu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ne </a:t>
            </a:r>
            <a:r>
              <a:rPr dirty="0" sz="3700" spc="155" i="1">
                <a:solidFill>
                  <a:srgbClr val="231F20"/>
                </a:solidFill>
                <a:latin typeface="Arial Narrow"/>
                <a:cs typeface="Arial Narrow"/>
              </a:rPr>
              <a:t>ilginçtir!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Her</a:t>
            </a:r>
            <a:r>
              <a:rPr dirty="0" sz="3700" spc="-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hâli 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kendisi için </a:t>
            </a:r>
            <a:r>
              <a:rPr dirty="0" sz="3700" spc="50" i="1">
                <a:solidFill>
                  <a:srgbClr val="231F20"/>
                </a:solidFill>
                <a:latin typeface="Arial Narrow"/>
                <a:cs typeface="Arial Narrow"/>
              </a:rPr>
              <a:t>hayırlıdır.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Bu </a:t>
            </a:r>
            <a:r>
              <a:rPr dirty="0" sz="3700" spc="235" i="1">
                <a:solidFill>
                  <a:srgbClr val="231F20"/>
                </a:solidFill>
                <a:latin typeface="Arial Narrow"/>
                <a:cs typeface="Arial Narrow"/>
              </a:rPr>
              <a:t>durum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yalnız </a:t>
            </a:r>
            <a:r>
              <a:rPr dirty="0" sz="3700" spc="215" i="1">
                <a:solidFill>
                  <a:srgbClr val="231F20"/>
                </a:solidFill>
                <a:latin typeface="Arial Narrow"/>
                <a:cs typeface="Arial Narrow"/>
              </a:rPr>
              <a:t>mümine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hastır.</a:t>
            </a:r>
            <a:r>
              <a:rPr dirty="0" sz="3700" spc="-24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Başına  </a:t>
            </a:r>
            <a:r>
              <a:rPr dirty="0" sz="3700" spc="155" i="1">
                <a:solidFill>
                  <a:srgbClr val="231F20"/>
                </a:solidFill>
                <a:latin typeface="Arial Narrow"/>
                <a:cs typeface="Arial Narrow"/>
              </a:rPr>
              <a:t>sevinecek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bir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hâl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geldiğinde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şükreder;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bu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onun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için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hayır  </a:t>
            </a:r>
            <a:r>
              <a:rPr dirty="0" sz="3700" spc="60" i="1">
                <a:solidFill>
                  <a:srgbClr val="231F20"/>
                </a:solidFill>
                <a:latin typeface="Arial Narrow"/>
                <a:cs typeface="Arial Narrow"/>
              </a:rPr>
              <a:t>olur.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Başına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bir </a:t>
            </a:r>
            <a:r>
              <a:rPr dirty="0" sz="3700" spc="70" i="1">
                <a:solidFill>
                  <a:srgbClr val="231F20"/>
                </a:solidFill>
                <a:latin typeface="Arial Narrow"/>
                <a:cs typeface="Arial Narrow"/>
              </a:rPr>
              <a:t>sıkıntı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gelecek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olursa ona da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sabreder;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bu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da 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onun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için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hayır </a:t>
            </a:r>
            <a:r>
              <a:rPr dirty="0" sz="3700" spc="75" i="1">
                <a:solidFill>
                  <a:srgbClr val="231F20"/>
                </a:solidFill>
                <a:latin typeface="Arial Narrow"/>
                <a:cs typeface="Arial Narrow"/>
              </a:rPr>
              <a:t>olur.”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(Müslim, </a:t>
            </a:r>
            <a:r>
              <a:rPr dirty="0" sz="2450" spc="-270">
                <a:solidFill>
                  <a:srgbClr val="231F20"/>
                </a:solidFill>
                <a:latin typeface="Verdana"/>
                <a:cs typeface="Verdana"/>
              </a:rPr>
              <a:t>Zühd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2450" spc="-254">
                <a:solidFill>
                  <a:srgbClr val="231F20"/>
                </a:solidFill>
                <a:latin typeface="Verdana"/>
                <a:cs typeface="Verdana"/>
              </a:rPr>
              <a:t>rekâik,</a:t>
            </a:r>
            <a:r>
              <a:rPr dirty="0" sz="2450" spc="-2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20">
                <a:solidFill>
                  <a:srgbClr val="231F20"/>
                </a:solidFill>
                <a:latin typeface="Verdana"/>
                <a:cs typeface="Verdana"/>
              </a:rPr>
              <a:t>64)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350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  <a:tabLst>
                <a:tab pos="1955800" algn="l"/>
                <a:tab pos="1994535" algn="l"/>
                <a:tab pos="3392170" algn="l"/>
                <a:tab pos="4565015" algn="l"/>
                <a:tab pos="5247640" algn="l"/>
                <a:tab pos="6188710" algn="l"/>
                <a:tab pos="6878320" algn="l"/>
                <a:tab pos="8307705" algn="l"/>
                <a:tab pos="8790305" algn="l"/>
                <a:tab pos="9646920" algn="l"/>
              </a:tabLst>
            </a:pP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“Vücuduna</a:t>
            </a:r>
            <a:r>
              <a:rPr dirty="0" sz="3700" spc="-9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batan</a:t>
            </a:r>
            <a:r>
              <a:rPr dirty="0" sz="3700" spc="-8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bir</a:t>
            </a:r>
            <a:r>
              <a:rPr dirty="0" sz="3700" spc="-8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diken</a:t>
            </a:r>
            <a:r>
              <a:rPr dirty="0" sz="3700" spc="-8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bile</a:t>
            </a:r>
            <a:r>
              <a:rPr dirty="0" sz="3700" spc="-8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60" i="1">
                <a:solidFill>
                  <a:srgbClr val="231F20"/>
                </a:solidFill>
                <a:latin typeface="Arial Narrow"/>
                <a:cs typeface="Arial Narrow"/>
              </a:rPr>
              <a:t>olsa,</a:t>
            </a:r>
            <a:r>
              <a:rPr dirty="0" sz="3700" spc="-8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başına</a:t>
            </a:r>
            <a:r>
              <a:rPr dirty="0" sz="3700" spc="-8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gelen</a:t>
            </a:r>
            <a:r>
              <a:rPr dirty="0" sz="3700" spc="-8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her</a:t>
            </a:r>
            <a:r>
              <a:rPr dirty="0" sz="3700" spc="-8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musibet 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sebebiyle		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Müslüman’ın	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hataları	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affolunur.”	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(Müslim, </a:t>
            </a:r>
            <a:r>
              <a:rPr dirty="0" sz="2450" spc="-175">
                <a:solidFill>
                  <a:srgbClr val="231F20"/>
                </a:solidFill>
                <a:latin typeface="Verdana"/>
                <a:cs typeface="Verdana"/>
              </a:rPr>
              <a:t>Birr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Sıla, </a:t>
            </a:r>
            <a:r>
              <a:rPr dirty="0" sz="2450" spc="-330">
                <a:solidFill>
                  <a:srgbClr val="231F20"/>
                </a:solidFill>
                <a:latin typeface="Verdana"/>
                <a:cs typeface="Verdana"/>
              </a:rPr>
              <a:t>49)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şeklindeki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yüreklere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su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serpen Peygamber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müjdesini, 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Onulmaz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denen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dertlerle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yıllarca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yaşayan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Hz.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Eyyub’un,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sabır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dua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sonucunda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ilâhî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rahmetle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şifa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bulduğunu 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hatırlatalım. </a:t>
            </a:r>
            <a:r>
              <a:rPr dirty="0" sz="2450" spc="-285">
                <a:solidFill>
                  <a:srgbClr val="231F20"/>
                </a:solidFill>
                <a:latin typeface="Verdana"/>
                <a:cs typeface="Verdana"/>
              </a:rPr>
              <a:t>(Enbiya,</a:t>
            </a:r>
            <a:r>
              <a:rPr dirty="0" sz="2450" spc="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290">
                <a:solidFill>
                  <a:srgbClr val="231F20"/>
                </a:solidFill>
                <a:latin typeface="Verdana"/>
                <a:cs typeface="Verdana"/>
              </a:rPr>
              <a:t>21/83-84)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4775" cy="338709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4450"/>
              </a:lnSpc>
              <a:spcBef>
                <a:spcPts val="250"/>
              </a:spcBef>
            </a:pP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Sevgili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Peygamberimizin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dilinden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dökülen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niyazlarla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dostlarımız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dua 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edelim: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“Ey </a:t>
            </a:r>
            <a:r>
              <a:rPr dirty="0" sz="3700" spc="240" i="1">
                <a:solidFill>
                  <a:srgbClr val="231F20"/>
                </a:solidFill>
                <a:latin typeface="Arial Narrow"/>
                <a:cs typeface="Arial Narrow"/>
              </a:rPr>
              <a:t>bütün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insanların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Rabbi olan  </a:t>
            </a:r>
            <a:r>
              <a:rPr dirty="0" sz="3700" spc="85" i="1">
                <a:solidFill>
                  <a:srgbClr val="231F20"/>
                </a:solidFill>
                <a:latin typeface="Arial Narrow"/>
                <a:cs typeface="Arial Narrow"/>
              </a:rPr>
              <a:t>Allah’ım!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Bu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hastanın </a:t>
            </a:r>
            <a:r>
              <a:rPr dirty="0" sz="3700" spc="50" i="1">
                <a:solidFill>
                  <a:srgbClr val="231F20"/>
                </a:solidFill>
                <a:latin typeface="Arial Narrow"/>
                <a:cs typeface="Arial Narrow"/>
              </a:rPr>
              <a:t>ıstırabını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giderip şifa </a:t>
            </a:r>
            <a:r>
              <a:rPr dirty="0" sz="3700" spc="30" i="1">
                <a:solidFill>
                  <a:srgbClr val="231F20"/>
                </a:solidFill>
                <a:latin typeface="Arial Narrow"/>
                <a:cs typeface="Arial Narrow"/>
              </a:rPr>
              <a:t>ver.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Şifayı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veren  </a:t>
            </a: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ancak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sensin.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Senin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şifandan başka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şifa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yoktur.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Bu </a:t>
            </a:r>
            <a:r>
              <a:rPr dirty="0" sz="3700" spc="229" i="1">
                <a:solidFill>
                  <a:srgbClr val="231F20"/>
                </a:solidFill>
                <a:latin typeface="Arial Narrow"/>
                <a:cs typeface="Arial Narrow"/>
              </a:rPr>
              <a:t>hastaya 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öyle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bir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şifa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ver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ki,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ardında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hiçbir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hastalık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izi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kalmasın!”</a:t>
            </a:r>
            <a:r>
              <a:rPr dirty="0" sz="3700" spc="-26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(Buhârî,  </a:t>
            </a:r>
            <a:r>
              <a:rPr dirty="0" sz="2450" spc="-285">
                <a:solidFill>
                  <a:srgbClr val="231F20"/>
                </a:solidFill>
                <a:latin typeface="Verdana"/>
                <a:cs typeface="Verdana"/>
              </a:rPr>
              <a:t>Merdâ,</a:t>
            </a:r>
            <a:r>
              <a:rPr dirty="0" sz="2450" spc="-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229">
                <a:solidFill>
                  <a:srgbClr val="231F20"/>
                </a:solidFill>
                <a:latin typeface="Verdana"/>
                <a:cs typeface="Verdana"/>
              </a:rPr>
              <a:t>38-40)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4140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Peki,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imtihanı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ağır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görünenlerin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aslında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cezalandırıldığını 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söyleyebilir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miyiz?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Belâ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musibet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arttıkça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Allah’ın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sevgisi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azalıyor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olabilir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mi?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Peygamber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Efendimiz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sorulara</a:t>
            </a:r>
            <a:r>
              <a:rPr dirty="0" sz="3700" spc="-6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cevap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verircesine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 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der: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“Müslümanlar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benim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başıma gelen 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musibetlere </a:t>
            </a:r>
            <a:r>
              <a:rPr dirty="0" sz="3700" spc="215" i="1">
                <a:solidFill>
                  <a:srgbClr val="231F20"/>
                </a:solidFill>
                <a:latin typeface="Arial Narrow"/>
                <a:cs typeface="Arial Narrow"/>
              </a:rPr>
              <a:t>bakarak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kendi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musibetleri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karşısında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güçlü 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olsunlar.” </a:t>
            </a:r>
            <a:r>
              <a:rPr dirty="0" sz="2450" spc="-290">
                <a:solidFill>
                  <a:srgbClr val="231F20"/>
                </a:solidFill>
                <a:latin typeface="Verdana"/>
                <a:cs typeface="Verdana"/>
              </a:rPr>
              <a:t>(Muvatta’,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Cenâiz,</a:t>
            </a:r>
            <a:r>
              <a:rPr dirty="0" sz="2450" spc="2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515">
                <a:solidFill>
                  <a:srgbClr val="231F20"/>
                </a:solidFill>
                <a:latin typeface="Verdana"/>
                <a:cs typeface="Verdana"/>
              </a:rPr>
              <a:t>14)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34775" cy="395224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4450"/>
              </a:lnSpc>
              <a:spcBef>
                <a:spcPts val="250"/>
              </a:spcBef>
            </a:pP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Hayatın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başa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çıkılmayı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bekleyen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nice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imtihanı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gibi,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olmak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yakını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olmak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ceza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değil</a:t>
            </a:r>
            <a:r>
              <a:rPr dirty="0" sz="3700" spc="-6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imtihandır. 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Kişinin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Allah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katında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değer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kazanması,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fiziksel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özellikleriyle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değil,gönülzenginliğiyleveyapıpettikleriylemümkünolacaktır.  </a:t>
            </a:r>
            <a:r>
              <a:rPr dirty="0" sz="3700" spc="220" i="1">
                <a:solidFill>
                  <a:srgbClr val="231F20"/>
                </a:solidFill>
                <a:latin typeface="Arial Narrow"/>
                <a:cs typeface="Arial Narrow"/>
              </a:rPr>
              <a:t>Peygamberimizinbuyurduğugibi:</a:t>
            </a:r>
            <a:r>
              <a:rPr dirty="0" sz="3700" spc="-27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“Allah,</a:t>
            </a:r>
            <a:r>
              <a:rPr dirty="0" sz="3700" spc="-26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sizin</a:t>
            </a:r>
            <a:r>
              <a:rPr dirty="0" sz="3700" spc="-26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görünüşlerinize 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mallarınıza </a:t>
            </a:r>
            <a:r>
              <a:rPr dirty="0" sz="3700" spc="70" i="1">
                <a:solidFill>
                  <a:srgbClr val="231F20"/>
                </a:solidFill>
                <a:latin typeface="Arial Narrow"/>
                <a:cs typeface="Arial Narrow"/>
              </a:rPr>
              <a:t>değil,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kalplerinize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amellerinize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bakar.”</a:t>
            </a:r>
            <a:r>
              <a:rPr dirty="0" sz="3700" spc="4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(Müslim,  </a:t>
            </a:r>
            <a:r>
              <a:rPr dirty="0" sz="2450" spc="-175">
                <a:solidFill>
                  <a:srgbClr val="231F20"/>
                </a:solidFill>
                <a:latin typeface="Verdana"/>
                <a:cs typeface="Verdana"/>
              </a:rPr>
              <a:t>Birr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Sıla,</a:t>
            </a:r>
            <a:r>
              <a:rPr dirty="0" sz="2450" spc="-4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70">
                <a:solidFill>
                  <a:srgbClr val="231F20"/>
                </a:solidFill>
                <a:latin typeface="Verdana"/>
                <a:cs typeface="Verdana"/>
              </a:rPr>
              <a:t>34)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03"/>
            <a:ext cx="3821872" cy="577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5746115" cy="680720"/>
          </a:xfrm>
          <a:prstGeom prst="rect">
            <a:avLst/>
          </a:prstGeom>
          <a:solidFill>
            <a:srgbClr val="F58440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Engelli </a:t>
            </a:r>
            <a:r>
              <a:rPr dirty="0" sz="3700" spc="70" b="1">
                <a:solidFill>
                  <a:srgbClr val="FFFFFF"/>
                </a:solidFill>
                <a:latin typeface="Arial Narrow"/>
                <a:cs typeface="Arial Narrow"/>
              </a:rPr>
              <a:t>Olmak </a:t>
            </a: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Engel</a:t>
            </a:r>
            <a:r>
              <a:rPr dirty="0" sz="3700" spc="69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b="1">
                <a:solidFill>
                  <a:srgbClr val="FFFFFF"/>
                </a:solidFill>
                <a:latin typeface="Arial Narrow"/>
                <a:cs typeface="Arial Narrow"/>
              </a:rPr>
              <a:t>Değil!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4125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Doğuştan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sonradan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herhangi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nedenle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bedensel,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zihinsel,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ruhsal,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duygusal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sosyal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yeteneklerini 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çeşitli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derecelerde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kaybeden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insanlar,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toplumsal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hayata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uyum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sağlamada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günlük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ihtiyaçlarını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karşılamada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güçlük 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çekebilir.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onların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hayatı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kucaklamalarına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engel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değildir.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Zira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insan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olmak,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“engelsiz”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hayatı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hak</a:t>
            </a:r>
            <a:r>
              <a:rPr dirty="0" sz="37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etmektir.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477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insan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özdeğer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taşır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değeri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insan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yaratılmakla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doğuştan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kazanır.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Onurludur,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ihtiyaçlarını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saygınlığına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yaraşır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biçimde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giderme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hakkına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sahiptir.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Kadın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erkek,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çocuk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yaşlı,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hasta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sağlıklı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olmak,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insana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fazladan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değer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kazandırmayacağı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gibi,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şerefine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gölge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düşürmez.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4775" cy="338709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4450"/>
              </a:lnSpc>
              <a:spcBef>
                <a:spcPts val="250"/>
              </a:spcBef>
            </a:pP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</a:t>
            </a:r>
            <a:r>
              <a:rPr dirty="0" sz="3700" spc="-6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durumu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çağlar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ötesinden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dile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getirir: 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“Ey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insanlar!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Şunu </a:t>
            </a:r>
            <a:r>
              <a:rPr dirty="0" sz="3700" spc="225" i="1">
                <a:solidFill>
                  <a:srgbClr val="231F20"/>
                </a:solidFill>
                <a:latin typeface="Arial Narrow"/>
                <a:cs typeface="Arial Narrow"/>
              </a:rPr>
              <a:t>iyi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biliniz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ki,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Rabbiniz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birdir,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atanız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birdir. 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Arap’ın</a:t>
            </a:r>
            <a:r>
              <a:rPr dirty="0" sz="3700" spc="-229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Arap</a:t>
            </a:r>
            <a:r>
              <a:rPr dirty="0" sz="3700" spc="-22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55" i="1">
                <a:solidFill>
                  <a:srgbClr val="231F20"/>
                </a:solidFill>
                <a:latin typeface="Arial Narrow"/>
                <a:cs typeface="Arial Narrow"/>
              </a:rPr>
              <a:t>olmayana,</a:t>
            </a:r>
            <a:r>
              <a:rPr dirty="0" sz="3700" spc="-22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Arap</a:t>
            </a:r>
            <a:r>
              <a:rPr dirty="0" sz="3700" spc="-22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olmayanın</a:t>
            </a:r>
            <a:r>
              <a:rPr dirty="0" sz="3700" spc="-22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Arap’a,</a:t>
            </a:r>
            <a:r>
              <a:rPr dirty="0" sz="3700" spc="-22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beyaz</a:t>
            </a:r>
            <a:r>
              <a:rPr dirty="0" sz="3700" spc="-22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tenlinin 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siyaha, </a:t>
            </a:r>
            <a:r>
              <a:rPr dirty="0" sz="3700" spc="155" i="1">
                <a:solidFill>
                  <a:srgbClr val="231F20"/>
                </a:solidFill>
                <a:latin typeface="Arial Narrow"/>
                <a:cs typeface="Arial Narrow"/>
              </a:rPr>
              <a:t>siyahın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beyaza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karşı </a:t>
            </a: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üstünlüğü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yoktur. </a:t>
            </a:r>
            <a:r>
              <a:rPr dirty="0" sz="3700" spc="220" i="1">
                <a:solidFill>
                  <a:srgbClr val="231F20"/>
                </a:solidFill>
                <a:latin typeface="Arial Narrow"/>
                <a:cs typeface="Arial Narrow"/>
              </a:rPr>
              <a:t>Üstünlük  </a:t>
            </a: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ancak </a:t>
            </a:r>
            <a:r>
              <a:rPr dirty="0" sz="3700" spc="240" i="1">
                <a:solidFill>
                  <a:srgbClr val="231F20"/>
                </a:solidFill>
                <a:latin typeface="Arial Narrow"/>
                <a:cs typeface="Arial Narrow"/>
              </a:rPr>
              <a:t>takva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(Allah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karşısında </a:t>
            </a: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sorumluluk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bilinci) </a:t>
            </a:r>
            <a:r>
              <a:rPr dirty="0" sz="3700" spc="80" i="1">
                <a:solidFill>
                  <a:srgbClr val="231F20"/>
                </a:solidFill>
                <a:latin typeface="Arial Narrow"/>
                <a:cs typeface="Arial Narrow"/>
              </a:rPr>
              <a:t>iledir.” </a:t>
            </a:r>
            <a:r>
              <a:rPr dirty="0" sz="2450" spc="-380">
                <a:solidFill>
                  <a:srgbClr val="231F20"/>
                </a:solidFill>
                <a:latin typeface="Verdana"/>
                <a:cs typeface="Verdana"/>
              </a:rPr>
              <a:t>(İbn 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Hanbel, </a:t>
            </a:r>
            <a:r>
              <a:rPr dirty="0" sz="2450" spc="-455">
                <a:solidFill>
                  <a:srgbClr val="231F20"/>
                </a:solidFill>
                <a:latin typeface="Verdana"/>
                <a:cs typeface="Verdana"/>
              </a:rPr>
              <a:t>V,</a:t>
            </a:r>
            <a:r>
              <a:rPr dirty="0" sz="2450" spc="-3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560">
                <a:solidFill>
                  <a:srgbClr val="231F20"/>
                </a:solidFill>
                <a:latin typeface="Verdana"/>
                <a:cs typeface="Verdana"/>
              </a:rPr>
              <a:t>411)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F584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5424170" cy="680720"/>
          </a:xfrm>
          <a:prstGeom prst="rect">
            <a:avLst/>
          </a:prstGeom>
          <a:solidFill>
            <a:srgbClr val="F58440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45" b="1">
                <a:solidFill>
                  <a:srgbClr val="FFFFFF"/>
                </a:solidFill>
                <a:latin typeface="Arial Narrow"/>
                <a:cs typeface="Arial Narrow"/>
              </a:rPr>
              <a:t>Aile </a:t>
            </a:r>
            <a:r>
              <a:rPr dirty="0" sz="3700" spc="60" b="1">
                <a:solidFill>
                  <a:srgbClr val="FFFFFF"/>
                </a:solidFill>
                <a:latin typeface="Arial Narrow"/>
                <a:cs typeface="Arial Narrow"/>
              </a:rPr>
              <a:t>Olmaya </a:t>
            </a: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Engel</a:t>
            </a:r>
            <a:r>
              <a:rPr dirty="0" sz="3700" spc="66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90" b="1">
                <a:solidFill>
                  <a:srgbClr val="FFFFFF"/>
                </a:solidFill>
                <a:latin typeface="Arial Narrow"/>
                <a:cs typeface="Arial Narrow"/>
              </a:rPr>
              <a:t>Yok!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Engelli</a:t>
            </a:r>
            <a:r>
              <a:rPr dirty="0" sz="3700" spc="-7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</a:t>
            </a:r>
            <a:r>
              <a:rPr dirty="0" sz="3700" spc="-7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</a:t>
            </a:r>
            <a:r>
              <a:rPr dirty="0" sz="3700" spc="-7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olmayan</a:t>
            </a:r>
            <a:r>
              <a:rPr dirty="0" sz="3700" spc="-7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annenin,</a:t>
            </a:r>
            <a:r>
              <a:rPr dirty="0" sz="3700" spc="-7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annelik</a:t>
            </a:r>
            <a:r>
              <a:rPr dirty="0" sz="3700" spc="-7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duygusu</a:t>
            </a:r>
            <a:r>
              <a:rPr dirty="0" sz="3700" spc="-7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aynıdır.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Gözyaşları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aynı,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merhameti,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şefkati,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sıcaklığı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aynıdır…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Engelli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olan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çocuk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anneye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muhtaçtır,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olmayan </a:t>
            </a:r>
            <a:r>
              <a:rPr dirty="0" sz="3700" spc="-545">
                <a:solidFill>
                  <a:srgbClr val="231F20"/>
                </a:solidFill>
                <a:latin typeface="Verdana"/>
                <a:cs typeface="Verdana"/>
              </a:rPr>
              <a:t>da…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Engelli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olan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babanın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sorumlulukları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olmayan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babanınkinden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daha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az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değildir.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olan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genç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engelli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olmayan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enerji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doludur.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Hayattan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beklentisi,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hayalleri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umudu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sağlıklı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gençten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daha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az</a:t>
            </a:r>
            <a:r>
              <a:rPr dirty="0" sz="3700" spc="3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değildir.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2020-01-07T05:50:20Z</dcterms:created>
  <dcterms:modified xsi:type="dcterms:W3CDTF">2020-01-07T05:50:20Z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2019-01-03T00:00:00Z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2020-01-07T00:00:00Z</vt:filetime>
  </property>
</Properties>
</file>