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png" ContentType="image/pn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1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1217" y="4040054"/>
            <a:ext cx="11532869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85879" y="5019658"/>
            <a:ext cx="8874760" cy="3952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1">
                <a:solidFill>
                  <a:srgbClr val="231F2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141605"/>
          </a:xfrm>
          <a:custGeom>
            <a:avLst/>
            <a:gdLst/>
            <a:ahLst/>
            <a:cxnLst/>
            <a:rect l="l" t="t" r="r" b="b"/>
            <a:pathLst>
              <a:path w="0" h="141604">
                <a:moveTo>
                  <a:pt x="0" y="0"/>
                </a:moveTo>
                <a:lnTo>
                  <a:pt x="0" y="141147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727395"/>
            <a:ext cx="0" cy="2675890"/>
          </a:xfrm>
          <a:custGeom>
            <a:avLst/>
            <a:gdLst/>
            <a:ahLst/>
            <a:cxnLst/>
            <a:rect l="l" t="t" r="r" b="b"/>
            <a:pathLst>
              <a:path w="0" h="2675890">
                <a:moveTo>
                  <a:pt x="0" y="0"/>
                </a:moveTo>
                <a:lnTo>
                  <a:pt x="0" y="2675520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83390" y="4046787"/>
            <a:ext cx="5168900" cy="680720"/>
          </a:xfrm>
          <a:prstGeom prst="rect">
            <a:avLst/>
          </a:prstGeom>
          <a:solidFill>
            <a:srgbClr val="005D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454025">
              <a:lnSpc>
                <a:spcPct val="100000"/>
              </a:lnSpc>
              <a:spcBef>
                <a:spcPts val="425"/>
              </a:spcBef>
            </a:pPr>
            <a:r>
              <a:rPr dirty="0" sz="3700" spc="-330" b="1">
                <a:solidFill>
                  <a:srgbClr val="FFFFFF"/>
                </a:solidFill>
                <a:latin typeface="Century Gothic"/>
                <a:cs typeface="Century Gothic"/>
              </a:rPr>
              <a:t>Yardım </a:t>
            </a:r>
            <a:r>
              <a:rPr dirty="0" sz="3700" spc="-640" b="1">
                <a:solidFill>
                  <a:srgbClr val="FFFFFF"/>
                </a:solidFill>
                <a:latin typeface="Century Gothic"/>
                <a:cs typeface="Century Gothic"/>
              </a:rPr>
              <a:t>Önce</a:t>
            </a:r>
            <a:r>
              <a:rPr dirty="0" sz="3700" spc="-2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430" b="1">
                <a:solidFill>
                  <a:srgbClr val="FFFFFF"/>
                </a:solidFill>
                <a:latin typeface="Century Gothic"/>
                <a:cs typeface="Century Gothic"/>
              </a:rPr>
              <a:t>Akrabaya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2352" y="4925212"/>
            <a:ext cx="119399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Akrabadan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muhtaç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olanlara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yardım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etmek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sıla-i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rahimdir.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Zekat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fitrelerimizi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öncelikle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yoksul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akrabalarımıza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vermemiz,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sevabımızın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katlanmasına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vesile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olacaktır.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Peygamberimiz,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“</a:t>
            </a:r>
            <a:r>
              <a:rPr dirty="0" sz="3700" spc="-340" i="1">
                <a:solidFill>
                  <a:srgbClr val="231F20"/>
                </a:solidFill>
                <a:latin typeface="Verdana"/>
                <a:cs typeface="Verdana"/>
              </a:rPr>
              <a:t>Yoksula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şey </a:t>
            </a:r>
            <a:r>
              <a:rPr dirty="0" sz="3700" spc="-455" i="1">
                <a:solidFill>
                  <a:srgbClr val="231F20"/>
                </a:solidFill>
                <a:latin typeface="Verdana"/>
                <a:cs typeface="Verdana"/>
              </a:rPr>
              <a:t>vermek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sadakadır. </a:t>
            </a:r>
            <a:r>
              <a:rPr dirty="0" sz="3700" spc="-340" i="1">
                <a:solidFill>
                  <a:srgbClr val="231F20"/>
                </a:solidFill>
                <a:latin typeface="Verdana"/>
                <a:cs typeface="Verdana"/>
              </a:rPr>
              <a:t>Akrabaya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şey</a:t>
            </a:r>
            <a:r>
              <a:rPr dirty="0" sz="3700" spc="-93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vermenin 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ise </a:t>
            </a:r>
            <a:r>
              <a:rPr dirty="0" sz="3700" spc="-229" i="1">
                <a:solidFill>
                  <a:srgbClr val="231F20"/>
                </a:solidFill>
                <a:latin typeface="Verdana"/>
                <a:cs typeface="Verdana"/>
              </a:rPr>
              <a:t>iki </a:t>
            </a:r>
            <a:r>
              <a:rPr dirty="0" sz="3700" spc="-400" i="1">
                <a:solidFill>
                  <a:srgbClr val="231F20"/>
                </a:solidFill>
                <a:latin typeface="Verdana"/>
                <a:cs typeface="Verdana"/>
              </a:rPr>
              <a:t>sevabı </a:t>
            </a:r>
            <a:r>
              <a:rPr dirty="0" sz="3700" spc="-455" i="1">
                <a:solidFill>
                  <a:srgbClr val="231F20"/>
                </a:solidFill>
                <a:latin typeface="Verdana"/>
                <a:cs typeface="Verdana"/>
              </a:rPr>
              <a:t>vardır. </a:t>
            </a:r>
            <a:r>
              <a:rPr dirty="0" sz="3700" spc="-240" i="1">
                <a:solidFill>
                  <a:srgbClr val="231F20"/>
                </a:solidFill>
                <a:latin typeface="Verdana"/>
                <a:cs typeface="Verdana"/>
              </a:rPr>
              <a:t>Birisi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sadaka </a:t>
            </a:r>
            <a:r>
              <a:rPr dirty="0" sz="3700" spc="-450" i="1">
                <a:solidFill>
                  <a:srgbClr val="231F20"/>
                </a:solidFill>
                <a:latin typeface="Verdana"/>
                <a:cs typeface="Verdana"/>
              </a:rPr>
              <a:t>sevabı,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diğeri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akrabayı 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görüp </a:t>
            </a:r>
            <a:r>
              <a:rPr dirty="0" sz="3700" spc="-434" i="1">
                <a:solidFill>
                  <a:srgbClr val="231F20"/>
                </a:solidFill>
                <a:latin typeface="Verdana"/>
                <a:cs typeface="Verdana"/>
              </a:rPr>
              <a:t>gözetme </a:t>
            </a:r>
            <a:r>
              <a:rPr dirty="0" sz="3700" spc="-450" i="1">
                <a:solidFill>
                  <a:srgbClr val="231F20"/>
                </a:solidFill>
                <a:latin typeface="Verdana"/>
                <a:cs typeface="Verdana"/>
              </a:rPr>
              <a:t>sevabıdır.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” </a:t>
            </a:r>
            <a:r>
              <a:rPr dirty="0" sz="2450" spc="-320">
                <a:solidFill>
                  <a:srgbClr val="231F20"/>
                </a:solidFill>
                <a:latin typeface="Verdana"/>
                <a:cs typeface="Verdana"/>
              </a:rPr>
              <a:t>(Nesâî, </a:t>
            </a:r>
            <a:r>
              <a:rPr dirty="0" sz="2450" spc="-275">
                <a:solidFill>
                  <a:srgbClr val="231F20"/>
                </a:solidFill>
                <a:latin typeface="Verdana"/>
                <a:cs typeface="Verdana"/>
              </a:rPr>
              <a:t>Zekât, </a:t>
            </a:r>
            <a:r>
              <a:rPr dirty="0" sz="2450" spc="-360">
                <a:solidFill>
                  <a:srgbClr val="231F20"/>
                </a:solidFill>
                <a:latin typeface="Verdana"/>
                <a:cs typeface="Verdana"/>
              </a:rPr>
              <a:t>82)</a:t>
            </a:r>
            <a:r>
              <a:rPr dirty="0" sz="2450" spc="-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buyurur.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3505" cy="2256155"/>
          </a:xfrm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4450"/>
              </a:lnSpc>
              <a:spcBef>
                <a:spcPts val="250"/>
              </a:spcBef>
            </a:pPr>
            <a:r>
              <a:rPr dirty="0" spc="-345"/>
              <a:t>Akrabaya </a:t>
            </a:r>
            <a:r>
              <a:rPr dirty="0" spc="-310"/>
              <a:t>iyilik, </a:t>
            </a:r>
            <a:r>
              <a:rPr dirty="0" spc="-285"/>
              <a:t>fakir </a:t>
            </a:r>
            <a:r>
              <a:rPr dirty="0" spc="-310"/>
              <a:t>bir </a:t>
            </a:r>
            <a:r>
              <a:rPr dirty="0" spc="-385"/>
              <a:t>akrabanın </a:t>
            </a:r>
            <a:r>
              <a:rPr dirty="0" spc="-315"/>
              <a:t>ihtiyacını </a:t>
            </a:r>
            <a:r>
              <a:rPr dirty="0" spc="-405"/>
              <a:t>gidermekle  </a:t>
            </a:r>
            <a:r>
              <a:rPr dirty="0" spc="-340"/>
              <a:t>olabileceği</a:t>
            </a:r>
            <a:r>
              <a:rPr dirty="0" spc="-515"/>
              <a:t> </a:t>
            </a:r>
            <a:r>
              <a:rPr dirty="0" spc="-400"/>
              <a:t>gibi,</a:t>
            </a:r>
            <a:r>
              <a:rPr dirty="0" spc="-515"/>
              <a:t> </a:t>
            </a:r>
            <a:r>
              <a:rPr dirty="0" spc="-300"/>
              <a:t>tatlı</a:t>
            </a:r>
            <a:r>
              <a:rPr dirty="0" spc="-515"/>
              <a:t> </a:t>
            </a:r>
            <a:r>
              <a:rPr dirty="0" spc="-310"/>
              <a:t>bir</a:t>
            </a:r>
            <a:r>
              <a:rPr dirty="0" spc="-509"/>
              <a:t> </a:t>
            </a:r>
            <a:r>
              <a:rPr dirty="0" spc="-340"/>
              <a:t>söz</a:t>
            </a:r>
            <a:r>
              <a:rPr dirty="0" spc="-515"/>
              <a:t> </a:t>
            </a:r>
            <a:r>
              <a:rPr dirty="0" spc="-400"/>
              <a:t>veya</a:t>
            </a:r>
            <a:r>
              <a:rPr dirty="0" spc="-515"/>
              <a:t> </a:t>
            </a:r>
            <a:r>
              <a:rPr dirty="0" spc="-310"/>
              <a:t>bir</a:t>
            </a:r>
            <a:r>
              <a:rPr dirty="0" spc="-515"/>
              <a:t> </a:t>
            </a:r>
            <a:r>
              <a:rPr dirty="0" spc="-434"/>
              <a:t>gülümsemeyle</a:t>
            </a:r>
            <a:r>
              <a:rPr dirty="0" spc="-509"/>
              <a:t> </a:t>
            </a:r>
            <a:r>
              <a:rPr dirty="0" spc="-445"/>
              <a:t>de</a:t>
            </a:r>
            <a:r>
              <a:rPr dirty="0" spc="-515"/>
              <a:t> </a:t>
            </a:r>
            <a:r>
              <a:rPr dirty="0" spc="-370"/>
              <a:t>olabilir.  </a:t>
            </a:r>
            <a:r>
              <a:rPr dirty="0" spc="-375" i="1">
                <a:latin typeface="Verdana"/>
                <a:cs typeface="Verdana"/>
              </a:rPr>
              <a:t>Peygamberimizin</a:t>
            </a:r>
            <a:r>
              <a:rPr dirty="0" spc="-680" i="1">
                <a:latin typeface="Verdana"/>
                <a:cs typeface="Verdana"/>
              </a:rPr>
              <a:t> </a:t>
            </a:r>
            <a:r>
              <a:rPr dirty="0" spc="-409" i="1">
                <a:latin typeface="Verdana"/>
                <a:cs typeface="Verdana"/>
              </a:rPr>
              <a:t>buyurduğu</a:t>
            </a:r>
            <a:r>
              <a:rPr dirty="0" spc="-680" i="1">
                <a:latin typeface="Verdana"/>
                <a:cs typeface="Verdana"/>
              </a:rPr>
              <a:t> </a:t>
            </a:r>
            <a:r>
              <a:rPr dirty="0" spc="-470" i="1">
                <a:latin typeface="Verdana"/>
                <a:cs typeface="Verdana"/>
              </a:rPr>
              <a:t>gibi:</a:t>
            </a:r>
            <a:r>
              <a:rPr dirty="0" spc="-680" i="1">
                <a:latin typeface="Verdana"/>
                <a:cs typeface="Verdana"/>
              </a:rPr>
              <a:t> </a:t>
            </a:r>
            <a:r>
              <a:rPr dirty="0" spc="-430" i="1">
                <a:latin typeface="Verdana"/>
                <a:cs typeface="Verdana"/>
              </a:rPr>
              <a:t>“Güzel</a:t>
            </a:r>
            <a:r>
              <a:rPr dirty="0" spc="-675" i="1">
                <a:latin typeface="Verdana"/>
                <a:cs typeface="Verdana"/>
              </a:rPr>
              <a:t> </a:t>
            </a:r>
            <a:r>
              <a:rPr dirty="0" spc="-340" i="1">
                <a:latin typeface="Verdana"/>
                <a:cs typeface="Verdana"/>
              </a:rPr>
              <a:t>söz</a:t>
            </a:r>
            <a:r>
              <a:rPr dirty="0" spc="-680" i="1">
                <a:latin typeface="Verdana"/>
                <a:cs typeface="Verdana"/>
              </a:rPr>
              <a:t> </a:t>
            </a:r>
            <a:r>
              <a:rPr dirty="0" spc="-434" i="1">
                <a:latin typeface="Verdana"/>
                <a:cs typeface="Verdana"/>
              </a:rPr>
              <a:t>sadakadır.”</a:t>
            </a:r>
            <a:r>
              <a:rPr dirty="0" spc="-685" i="1">
                <a:latin typeface="Verdana"/>
                <a:cs typeface="Verdana"/>
              </a:rPr>
              <a:t> </a:t>
            </a:r>
            <a:r>
              <a:rPr dirty="0" sz="2450" spc="-310"/>
              <a:t>(Buhârî,  </a:t>
            </a:r>
            <a:r>
              <a:rPr dirty="0" sz="2450" spc="-290"/>
              <a:t>Cihad,</a:t>
            </a:r>
            <a:r>
              <a:rPr dirty="0" sz="2450" spc="-125"/>
              <a:t> </a:t>
            </a:r>
            <a:r>
              <a:rPr dirty="0" sz="2450" spc="-445"/>
              <a:t>128)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477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10"/>
              <a:t>Allah </a:t>
            </a:r>
            <a:r>
              <a:rPr dirty="0" spc="-415"/>
              <a:t>Teâlâ </a:t>
            </a:r>
            <a:r>
              <a:rPr dirty="0" spc="-330"/>
              <a:t>şöyle </a:t>
            </a:r>
            <a:r>
              <a:rPr dirty="0" spc="-445"/>
              <a:t>buyuruyor: </a:t>
            </a:r>
            <a:r>
              <a:rPr dirty="0" spc="-425" i="1">
                <a:latin typeface="Verdana"/>
                <a:cs typeface="Verdana"/>
              </a:rPr>
              <a:t>“Sana </a:t>
            </a:r>
            <a:r>
              <a:rPr dirty="0" spc="-305" i="1">
                <a:latin typeface="Verdana"/>
                <a:cs typeface="Verdana"/>
              </a:rPr>
              <a:t>Allah </a:t>
            </a:r>
            <a:r>
              <a:rPr dirty="0" spc="-380" i="1">
                <a:latin typeface="Verdana"/>
                <a:cs typeface="Verdana"/>
              </a:rPr>
              <a:t>yolunda </a:t>
            </a:r>
            <a:r>
              <a:rPr dirty="0" spc="-440" i="1">
                <a:latin typeface="Verdana"/>
                <a:cs typeface="Verdana"/>
              </a:rPr>
              <a:t>ne  </a:t>
            </a:r>
            <a:r>
              <a:rPr dirty="0" spc="-340" i="1">
                <a:latin typeface="Verdana"/>
                <a:cs typeface="Verdana"/>
              </a:rPr>
              <a:t>harcayacaklarını</a:t>
            </a:r>
            <a:r>
              <a:rPr dirty="0" spc="-785" i="1">
                <a:latin typeface="Verdana"/>
                <a:cs typeface="Verdana"/>
              </a:rPr>
              <a:t> </a:t>
            </a:r>
            <a:r>
              <a:rPr dirty="0" spc="-385" i="1">
                <a:latin typeface="Verdana"/>
                <a:cs typeface="Verdana"/>
              </a:rPr>
              <a:t>soruyorlar.</a:t>
            </a:r>
            <a:r>
              <a:rPr dirty="0" spc="-780" i="1">
                <a:latin typeface="Verdana"/>
                <a:cs typeface="Verdana"/>
              </a:rPr>
              <a:t> </a:t>
            </a:r>
            <a:r>
              <a:rPr dirty="0" spc="-475" i="1">
                <a:latin typeface="Verdana"/>
                <a:cs typeface="Verdana"/>
              </a:rPr>
              <a:t>De</a:t>
            </a:r>
            <a:r>
              <a:rPr dirty="0" spc="-785" i="1">
                <a:latin typeface="Verdana"/>
                <a:cs typeface="Verdana"/>
              </a:rPr>
              <a:t> </a:t>
            </a:r>
            <a:r>
              <a:rPr dirty="0" spc="-525" i="1">
                <a:latin typeface="Verdana"/>
                <a:cs typeface="Verdana"/>
              </a:rPr>
              <a:t>ki:</a:t>
            </a:r>
            <a:r>
              <a:rPr dirty="0" spc="-780" i="1">
                <a:latin typeface="Verdana"/>
                <a:cs typeface="Verdana"/>
              </a:rPr>
              <a:t> </a:t>
            </a:r>
            <a:r>
              <a:rPr dirty="0" spc="-340" i="1">
                <a:latin typeface="Verdana"/>
                <a:cs typeface="Verdana"/>
              </a:rPr>
              <a:t>Hayır</a:t>
            </a:r>
            <a:r>
              <a:rPr dirty="0" spc="-785" i="1">
                <a:latin typeface="Verdana"/>
                <a:cs typeface="Verdana"/>
              </a:rPr>
              <a:t> </a:t>
            </a:r>
            <a:r>
              <a:rPr dirty="0" spc="-340" i="1">
                <a:latin typeface="Verdana"/>
                <a:cs typeface="Verdana"/>
              </a:rPr>
              <a:t>olarak</a:t>
            </a:r>
            <a:r>
              <a:rPr dirty="0" spc="-780" i="1">
                <a:latin typeface="Verdana"/>
                <a:cs typeface="Verdana"/>
              </a:rPr>
              <a:t> </a:t>
            </a:r>
            <a:r>
              <a:rPr dirty="0" spc="-440" i="1">
                <a:latin typeface="Verdana"/>
                <a:cs typeface="Verdana"/>
              </a:rPr>
              <a:t>ne</a:t>
            </a:r>
            <a:r>
              <a:rPr dirty="0" spc="-785" i="1">
                <a:latin typeface="Verdana"/>
                <a:cs typeface="Verdana"/>
              </a:rPr>
              <a:t> </a:t>
            </a:r>
            <a:r>
              <a:rPr dirty="0" spc="-345" i="1">
                <a:latin typeface="Verdana"/>
                <a:cs typeface="Verdana"/>
              </a:rPr>
              <a:t>harcarsanız  </a:t>
            </a:r>
            <a:r>
              <a:rPr dirty="0" spc="-600" i="1">
                <a:latin typeface="Verdana"/>
                <a:cs typeface="Verdana"/>
              </a:rPr>
              <a:t>o, </a:t>
            </a:r>
            <a:r>
              <a:rPr dirty="0" spc="-390" i="1">
                <a:latin typeface="Verdana"/>
                <a:cs typeface="Verdana"/>
              </a:rPr>
              <a:t>ana-baba, </a:t>
            </a:r>
            <a:r>
              <a:rPr dirty="0" spc="-420" i="1">
                <a:latin typeface="Verdana"/>
                <a:cs typeface="Verdana"/>
              </a:rPr>
              <a:t>akraba, </a:t>
            </a:r>
            <a:r>
              <a:rPr dirty="0" spc="-430" i="1">
                <a:latin typeface="Verdana"/>
                <a:cs typeface="Verdana"/>
              </a:rPr>
              <a:t>yetimler, </a:t>
            </a:r>
            <a:r>
              <a:rPr dirty="0" spc="-300" i="1">
                <a:latin typeface="Verdana"/>
                <a:cs typeface="Verdana"/>
              </a:rPr>
              <a:t>fakirler </a:t>
            </a:r>
            <a:r>
              <a:rPr dirty="0" spc="-470" i="1">
                <a:latin typeface="Verdana"/>
                <a:cs typeface="Verdana"/>
              </a:rPr>
              <a:t>ve </a:t>
            </a:r>
            <a:r>
              <a:rPr dirty="0" spc="-355" i="1">
                <a:latin typeface="Verdana"/>
                <a:cs typeface="Verdana"/>
              </a:rPr>
              <a:t>yolda </a:t>
            </a:r>
            <a:r>
              <a:rPr dirty="0" spc="-370" i="1">
                <a:latin typeface="Verdana"/>
                <a:cs typeface="Verdana"/>
              </a:rPr>
              <a:t>kalmışlar  içindir. </a:t>
            </a:r>
            <a:r>
              <a:rPr dirty="0" spc="-340" i="1">
                <a:latin typeface="Verdana"/>
                <a:cs typeface="Verdana"/>
              </a:rPr>
              <a:t>Hayır olarak </a:t>
            </a:r>
            <a:r>
              <a:rPr dirty="0" spc="-440" i="1">
                <a:latin typeface="Verdana"/>
                <a:cs typeface="Verdana"/>
              </a:rPr>
              <a:t>ne </a:t>
            </a:r>
            <a:r>
              <a:rPr dirty="0" spc="-390" i="1">
                <a:latin typeface="Verdana"/>
                <a:cs typeface="Verdana"/>
              </a:rPr>
              <a:t>yaparsanız, </a:t>
            </a:r>
            <a:r>
              <a:rPr dirty="0" spc="-370" i="1">
                <a:latin typeface="Verdana"/>
                <a:cs typeface="Verdana"/>
              </a:rPr>
              <a:t>gerçekten </a:t>
            </a:r>
            <a:r>
              <a:rPr dirty="0" spc="-305" i="1">
                <a:latin typeface="Verdana"/>
                <a:cs typeface="Verdana"/>
              </a:rPr>
              <a:t>Allah </a:t>
            </a:r>
            <a:r>
              <a:rPr dirty="0" spc="-434" i="1">
                <a:latin typeface="Verdana"/>
                <a:cs typeface="Verdana"/>
              </a:rPr>
              <a:t>onu  </a:t>
            </a:r>
            <a:r>
              <a:rPr dirty="0" spc="-335" i="1">
                <a:latin typeface="Verdana"/>
                <a:cs typeface="Verdana"/>
              </a:rPr>
              <a:t>hakkıyla </a:t>
            </a:r>
            <a:r>
              <a:rPr dirty="0" spc="-405" i="1">
                <a:latin typeface="Verdana"/>
                <a:cs typeface="Verdana"/>
              </a:rPr>
              <a:t>bilir.” </a:t>
            </a:r>
            <a:r>
              <a:rPr dirty="0" sz="2450" spc="-305"/>
              <a:t>(Bakara,</a:t>
            </a:r>
            <a:r>
              <a:rPr dirty="0" sz="2450" spc="240"/>
              <a:t> </a:t>
            </a:r>
            <a:r>
              <a:rPr dirty="0" sz="2450" spc="-395"/>
              <a:t>2/215)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10795635" cy="680720"/>
          </a:xfrm>
          <a:prstGeom prst="rect">
            <a:avLst/>
          </a:prstGeom>
          <a:solidFill>
            <a:srgbClr val="005D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275" b="1">
                <a:solidFill>
                  <a:srgbClr val="FFFFFF"/>
                </a:solidFill>
                <a:latin typeface="Century Gothic"/>
                <a:cs typeface="Century Gothic"/>
              </a:rPr>
              <a:t>Yakınlarla </a:t>
            </a:r>
            <a:r>
              <a:rPr dirty="0" sz="3700" spc="-195" b="1">
                <a:solidFill>
                  <a:srgbClr val="FFFFFF"/>
                </a:solidFill>
                <a:latin typeface="Century Gothic"/>
                <a:cs typeface="Century Gothic"/>
              </a:rPr>
              <a:t>Sılayı, </a:t>
            </a:r>
            <a:r>
              <a:rPr dirty="0" sz="3700" spc="-315" b="1">
                <a:solidFill>
                  <a:srgbClr val="FFFFFF"/>
                </a:solidFill>
                <a:latin typeface="Century Gothic"/>
                <a:cs typeface="Century Gothic"/>
              </a:rPr>
              <a:t>Yaratan’la </a:t>
            </a:r>
            <a:r>
              <a:rPr dirty="0" sz="3700" spc="-170" b="1">
                <a:solidFill>
                  <a:srgbClr val="FFFFFF"/>
                </a:solidFill>
                <a:latin typeface="Century Gothic"/>
                <a:cs typeface="Century Gothic"/>
              </a:rPr>
              <a:t>Sıla </a:t>
            </a:r>
            <a:r>
              <a:rPr dirty="0" sz="3700" spc="-340" b="1">
                <a:solidFill>
                  <a:srgbClr val="FFFFFF"/>
                </a:solidFill>
                <a:latin typeface="Century Gothic"/>
                <a:cs typeface="Century Gothic"/>
              </a:rPr>
              <a:t>Zemininde</a:t>
            </a:r>
            <a:r>
              <a:rPr dirty="0" sz="3700" spc="-1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490" b="1">
                <a:solidFill>
                  <a:srgbClr val="FFFFFF"/>
                </a:solidFill>
                <a:latin typeface="Century Gothic"/>
                <a:cs typeface="Century Gothic"/>
              </a:rPr>
              <a:t>Okumak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İnsan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önce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Rabbine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bağlanmak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zorundadır.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Yani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öncelikle  kendisini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koruyan,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kollayan,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asla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yalnız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bırakmayan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türlü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nimeti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bahşeden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Yüce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Yaratıcı ile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sılasını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kesmemekle  yükümlüdür.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Rabbine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dost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olmayan,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gerçek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dostluklar 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kurabilir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ki?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477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10"/>
              <a:t>Allah </a:t>
            </a:r>
            <a:r>
              <a:rPr dirty="0" spc="-300"/>
              <a:t>ile </a:t>
            </a:r>
            <a:r>
              <a:rPr dirty="0" spc="-370"/>
              <a:t>olan </a:t>
            </a:r>
            <a:r>
              <a:rPr dirty="0" spc="-315"/>
              <a:t>sıla </a:t>
            </a:r>
            <a:r>
              <a:rPr dirty="0" spc="-465"/>
              <a:t>derken, </a:t>
            </a:r>
            <a:r>
              <a:rPr dirty="0" spc="-455"/>
              <a:t>O’nun </a:t>
            </a:r>
            <a:r>
              <a:rPr dirty="0" spc="-380"/>
              <a:t>varlığına </a:t>
            </a:r>
            <a:r>
              <a:rPr dirty="0" spc="-475"/>
              <a:t>ve </a:t>
            </a:r>
            <a:r>
              <a:rPr dirty="0" spc="-325"/>
              <a:t>birliğine </a:t>
            </a:r>
            <a:r>
              <a:rPr dirty="0" spc="-440"/>
              <a:t>iman  </a:t>
            </a:r>
            <a:r>
              <a:rPr dirty="0" spc="-484"/>
              <a:t>etmek, </a:t>
            </a:r>
            <a:r>
              <a:rPr dirty="0" spc="-365"/>
              <a:t>sonra </a:t>
            </a:r>
            <a:r>
              <a:rPr dirty="0" spc="-405"/>
              <a:t>da </a:t>
            </a:r>
            <a:r>
              <a:rPr dirty="0" spc="-445"/>
              <a:t>bu </a:t>
            </a:r>
            <a:r>
              <a:rPr dirty="0" spc="-430"/>
              <a:t>imanın </a:t>
            </a:r>
            <a:r>
              <a:rPr dirty="0" spc="-345"/>
              <a:t>gereklerini </a:t>
            </a:r>
            <a:r>
              <a:rPr dirty="0" spc="-350"/>
              <a:t>yerine </a:t>
            </a:r>
            <a:r>
              <a:rPr dirty="0" spc="-390"/>
              <a:t>getirmek  </a:t>
            </a:r>
            <a:r>
              <a:rPr dirty="0" spc="-395"/>
              <a:t>kastedilmektedir.</a:t>
            </a:r>
            <a:r>
              <a:rPr dirty="0" spc="-760"/>
              <a:t> </a:t>
            </a:r>
            <a:r>
              <a:rPr dirty="0" spc="-340"/>
              <a:t>Böyle</a:t>
            </a:r>
            <a:r>
              <a:rPr dirty="0" spc="-755"/>
              <a:t> </a:t>
            </a:r>
            <a:r>
              <a:rPr dirty="0" spc="-310"/>
              <a:t>bir</a:t>
            </a:r>
            <a:r>
              <a:rPr dirty="0" spc="-755"/>
              <a:t> </a:t>
            </a:r>
            <a:r>
              <a:rPr dirty="0" spc="-400"/>
              <a:t>sıla,</a:t>
            </a:r>
            <a:r>
              <a:rPr dirty="0" spc="-760"/>
              <a:t> </a:t>
            </a:r>
            <a:r>
              <a:rPr dirty="0" spc="-335"/>
              <a:t>sılaların</a:t>
            </a:r>
            <a:r>
              <a:rPr dirty="0" spc="-755"/>
              <a:t> </a:t>
            </a:r>
            <a:r>
              <a:rPr dirty="0" spc="-440"/>
              <a:t>en</a:t>
            </a:r>
            <a:r>
              <a:rPr dirty="0" spc="-755"/>
              <a:t> </a:t>
            </a:r>
            <a:r>
              <a:rPr dirty="0" spc="-425"/>
              <a:t>güçlüsüdür.</a:t>
            </a:r>
            <a:r>
              <a:rPr dirty="0" spc="-755"/>
              <a:t> </a:t>
            </a:r>
            <a:r>
              <a:rPr dirty="0" spc="-315"/>
              <a:t>“</a:t>
            </a:r>
            <a:r>
              <a:rPr dirty="0" spc="-315" i="1">
                <a:latin typeface="Verdana"/>
                <a:cs typeface="Verdana"/>
              </a:rPr>
              <a:t>Putları  </a:t>
            </a:r>
            <a:r>
              <a:rPr dirty="0" spc="-340" i="1">
                <a:latin typeface="Verdana"/>
                <a:cs typeface="Verdana"/>
              </a:rPr>
              <a:t>inkâr </a:t>
            </a:r>
            <a:r>
              <a:rPr dirty="0" spc="-380" i="1">
                <a:latin typeface="Verdana"/>
                <a:cs typeface="Verdana"/>
              </a:rPr>
              <a:t>edip </a:t>
            </a:r>
            <a:r>
              <a:rPr dirty="0" spc="-325" i="1">
                <a:latin typeface="Verdana"/>
                <a:cs typeface="Verdana"/>
              </a:rPr>
              <a:t>Allah’a </a:t>
            </a:r>
            <a:r>
              <a:rPr dirty="0" spc="-375" i="1">
                <a:latin typeface="Verdana"/>
                <a:cs typeface="Verdana"/>
              </a:rPr>
              <a:t>inanan </a:t>
            </a:r>
            <a:r>
              <a:rPr dirty="0" spc="-445" i="1">
                <a:latin typeface="Verdana"/>
                <a:cs typeface="Verdana"/>
              </a:rPr>
              <a:t>kimse, </a:t>
            </a:r>
            <a:r>
              <a:rPr dirty="0" spc="-440" i="1">
                <a:latin typeface="Verdana"/>
                <a:cs typeface="Verdana"/>
              </a:rPr>
              <a:t>kopmak </a:t>
            </a:r>
            <a:r>
              <a:rPr dirty="0" spc="-405" i="1">
                <a:latin typeface="Verdana"/>
                <a:cs typeface="Verdana"/>
              </a:rPr>
              <a:t>bilmeyen sağlam  </a:t>
            </a:r>
            <a:r>
              <a:rPr dirty="0" spc="-310" i="1">
                <a:latin typeface="Verdana"/>
                <a:cs typeface="Verdana"/>
              </a:rPr>
              <a:t>bir </a:t>
            </a:r>
            <a:r>
              <a:rPr dirty="0" spc="-355" i="1">
                <a:latin typeface="Verdana"/>
                <a:cs typeface="Verdana"/>
              </a:rPr>
              <a:t>kulpa </a:t>
            </a:r>
            <a:r>
              <a:rPr dirty="0" spc="-395" i="1">
                <a:latin typeface="Verdana"/>
                <a:cs typeface="Verdana"/>
              </a:rPr>
              <a:t>sarılmıştır</a:t>
            </a:r>
            <a:r>
              <a:rPr dirty="0" spc="-395"/>
              <a:t>.” </a:t>
            </a:r>
            <a:r>
              <a:rPr dirty="0" sz="2450" spc="-305"/>
              <a:t>(Bakara,</a:t>
            </a:r>
            <a:r>
              <a:rPr dirty="0" sz="2450" spc="-190"/>
              <a:t> </a:t>
            </a:r>
            <a:r>
              <a:rPr dirty="0" sz="2450" spc="-300"/>
              <a:t>2/256)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858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Hayatta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kurulması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sürdürülmesi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gereken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bağları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koparan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kimseler 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Kur’an’da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çok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ciddi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ikazlar</a:t>
            </a:r>
            <a:r>
              <a:rPr dirty="0" sz="3700" spc="-1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bulunmaktadır: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465" i="1">
                <a:solidFill>
                  <a:srgbClr val="231F20"/>
                </a:solidFill>
                <a:latin typeface="Verdana"/>
                <a:cs typeface="Verdana"/>
              </a:rPr>
              <a:t>Onlar, </a:t>
            </a:r>
            <a:r>
              <a:rPr dirty="0" sz="3700" spc="-295" i="1">
                <a:solidFill>
                  <a:srgbClr val="231F20"/>
                </a:solidFill>
                <a:latin typeface="Verdana"/>
                <a:cs typeface="Verdana"/>
              </a:rPr>
              <a:t>Allah’a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verdikleri </a:t>
            </a:r>
            <a:r>
              <a:rPr dirty="0" sz="3700" spc="-415" i="1">
                <a:solidFill>
                  <a:srgbClr val="231F20"/>
                </a:solidFill>
                <a:latin typeface="Verdana"/>
                <a:cs typeface="Verdana"/>
              </a:rPr>
              <a:t>sözü,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pekiştirilmesinden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sonra  </a:t>
            </a:r>
            <a:r>
              <a:rPr dirty="0" sz="3700" spc="-430" i="1">
                <a:solidFill>
                  <a:srgbClr val="231F20"/>
                </a:solidFill>
                <a:latin typeface="Verdana"/>
                <a:cs typeface="Verdana"/>
              </a:rPr>
              <a:t>bozan,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Allah’ın </a:t>
            </a:r>
            <a:r>
              <a:rPr dirty="0" sz="3700" spc="-385" i="1">
                <a:solidFill>
                  <a:srgbClr val="231F20"/>
                </a:solidFill>
                <a:latin typeface="Verdana"/>
                <a:cs typeface="Verdana"/>
              </a:rPr>
              <a:t>korunmasını </a:t>
            </a:r>
            <a:r>
              <a:rPr dirty="0" sz="3700" spc="-325" i="1">
                <a:solidFill>
                  <a:srgbClr val="231F20"/>
                </a:solidFill>
                <a:latin typeface="Verdana"/>
                <a:cs typeface="Verdana"/>
              </a:rPr>
              <a:t>emrettiği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bağları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koparan </a:t>
            </a:r>
            <a:r>
              <a:rPr dirty="0" sz="3700" spc="-455" i="1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yeryüzünde bozgunculuk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yapan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kimselerdir.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İşte </a:t>
            </a:r>
            <a:r>
              <a:rPr dirty="0" sz="3700" spc="-320" i="1">
                <a:solidFill>
                  <a:srgbClr val="231F20"/>
                </a:solidFill>
                <a:latin typeface="Verdana"/>
                <a:cs typeface="Verdana"/>
              </a:rPr>
              <a:t>onlar 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ziyana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uğrayanların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ta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kendileridir.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”</a:t>
            </a:r>
            <a:r>
              <a:rPr dirty="0" sz="3700" spc="1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85">
                <a:solidFill>
                  <a:srgbClr val="231F20"/>
                </a:solidFill>
                <a:latin typeface="Verdana"/>
                <a:cs typeface="Verdana"/>
              </a:rPr>
              <a:t>(Bakara, </a:t>
            </a:r>
            <a:r>
              <a:rPr dirty="0" sz="2450" spc="-330">
                <a:solidFill>
                  <a:srgbClr val="231F20"/>
                </a:solidFill>
                <a:latin typeface="Verdana"/>
                <a:cs typeface="Verdana"/>
              </a:rPr>
              <a:t>2/27)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1195" y="4961492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Akrabalar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arasındaki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ilişkilerin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sağlam,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sıcak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devamlı  olması,</a:t>
            </a:r>
            <a:r>
              <a:rPr dirty="0" sz="3700" spc="-7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akrabaların</a:t>
            </a:r>
            <a:r>
              <a:rPr dirty="0" sz="370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birbirine</a:t>
            </a:r>
            <a:r>
              <a:rPr dirty="0" sz="370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maddi</a:t>
            </a:r>
            <a:r>
              <a:rPr dirty="0" sz="370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manevi</a:t>
            </a:r>
            <a:r>
              <a:rPr dirty="0" sz="370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anlamda</a:t>
            </a:r>
            <a:r>
              <a:rPr dirty="0" sz="370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destek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olmaları,lütufverahmetekapıaralar.RahmetPeygamberi,</a:t>
            </a:r>
            <a:r>
              <a:rPr dirty="0" sz="3700" spc="-375" i="1">
                <a:solidFill>
                  <a:srgbClr val="231F20"/>
                </a:solidFill>
                <a:latin typeface="Verdana"/>
                <a:cs typeface="Verdana"/>
              </a:rPr>
              <a:t>“Kim 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rızkının </a:t>
            </a:r>
            <a:r>
              <a:rPr dirty="0" sz="3700" spc="-360" i="1">
                <a:solidFill>
                  <a:srgbClr val="231F20"/>
                </a:solidFill>
                <a:latin typeface="Verdana"/>
                <a:cs typeface="Verdana"/>
              </a:rPr>
              <a:t>bollaştırılmasını </a:t>
            </a:r>
            <a:r>
              <a:rPr dirty="0" sz="3700" spc="-345" i="1">
                <a:solidFill>
                  <a:srgbClr val="231F20"/>
                </a:solidFill>
                <a:latin typeface="Verdana"/>
                <a:cs typeface="Verdana"/>
              </a:rPr>
              <a:t>yahut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ecelinin </a:t>
            </a:r>
            <a:r>
              <a:rPr dirty="0" sz="3700" spc="-320" i="1">
                <a:solidFill>
                  <a:srgbClr val="231F20"/>
                </a:solidFill>
                <a:latin typeface="Verdana"/>
                <a:cs typeface="Verdana"/>
              </a:rPr>
              <a:t>geciktirilmesini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arzu 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ederse,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akraba </a:t>
            </a:r>
            <a:r>
              <a:rPr dirty="0" sz="3700" spc="-270" i="1">
                <a:solidFill>
                  <a:srgbClr val="231F20"/>
                </a:solidFill>
                <a:latin typeface="Verdana"/>
                <a:cs typeface="Verdana"/>
              </a:rPr>
              <a:t>ilişkilerini </a:t>
            </a:r>
            <a:r>
              <a:rPr dirty="0" sz="3700" spc="-420" i="1">
                <a:solidFill>
                  <a:srgbClr val="231F20"/>
                </a:solidFill>
                <a:latin typeface="Verdana"/>
                <a:cs typeface="Verdana"/>
              </a:rPr>
              <a:t>sürdürsün.”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</a:t>
            </a:r>
            <a:r>
              <a:rPr dirty="0" sz="2450" spc="-300">
                <a:solidFill>
                  <a:srgbClr val="231F20"/>
                </a:solidFill>
                <a:latin typeface="Verdana"/>
                <a:cs typeface="Verdana"/>
              </a:rPr>
              <a:t>Edeb, </a:t>
            </a:r>
            <a:r>
              <a:rPr dirty="0" sz="2450" spc="-540">
                <a:solidFill>
                  <a:srgbClr val="231F20"/>
                </a:solidFill>
                <a:latin typeface="Verdana"/>
                <a:cs typeface="Verdana"/>
              </a:rPr>
              <a:t>12)</a:t>
            </a:r>
            <a:r>
              <a:rPr dirty="0" sz="245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buyururken 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aslında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bizlere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berekete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dair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1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ipucu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veriyor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olamaz</a:t>
            </a:r>
            <a:r>
              <a:rPr dirty="0" sz="3700" spc="-18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mı?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8490" y="4135476"/>
            <a:ext cx="6450330" cy="680720"/>
          </a:xfrm>
          <a:prstGeom prst="rect">
            <a:avLst/>
          </a:prstGeom>
          <a:solidFill>
            <a:srgbClr val="005D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170" b="1">
                <a:solidFill>
                  <a:srgbClr val="FFFFFF"/>
                </a:solidFill>
                <a:latin typeface="Century Gothic"/>
                <a:cs typeface="Century Gothic"/>
              </a:rPr>
              <a:t>Sıla </a:t>
            </a:r>
            <a:r>
              <a:rPr dirty="0" sz="3700" spc="-250" b="1">
                <a:solidFill>
                  <a:srgbClr val="FFFFFF"/>
                </a:solidFill>
                <a:latin typeface="Century Gothic"/>
                <a:cs typeface="Century Gothic"/>
              </a:rPr>
              <a:t>ile </a:t>
            </a:r>
            <a:r>
              <a:rPr dirty="0" sz="3700" spc="-350" b="1">
                <a:solidFill>
                  <a:srgbClr val="FFFFFF"/>
                </a:solidFill>
                <a:latin typeface="Century Gothic"/>
                <a:cs typeface="Century Gothic"/>
              </a:rPr>
              <a:t>Bereketlenen</a:t>
            </a:r>
            <a:r>
              <a:rPr dirty="0" sz="3700" spc="-1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350" b="1">
                <a:solidFill>
                  <a:srgbClr val="FFFFFF"/>
                </a:solidFill>
                <a:latin typeface="Century Gothic"/>
                <a:cs typeface="Century Gothic"/>
              </a:rPr>
              <a:t>Ömürler</a:t>
            </a:r>
            <a:endParaRPr sz="3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775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50"/>
              <a:t>Akrabalarını</a:t>
            </a:r>
            <a:r>
              <a:rPr dirty="0" spc="-725"/>
              <a:t> </a:t>
            </a:r>
            <a:r>
              <a:rPr dirty="0" spc="-400"/>
              <a:t>gözeten</a:t>
            </a:r>
            <a:r>
              <a:rPr dirty="0" spc="-725"/>
              <a:t> </a:t>
            </a:r>
            <a:r>
              <a:rPr dirty="0" spc="-405"/>
              <a:t>insan,</a:t>
            </a:r>
            <a:r>
              <a:rPr dirty="0" spc="-725"/>
              <a:t> </a:t>
            </a:r>
            <a:r>
              <a:rPr dirty="0" spc="-465"/>
              <a:t>ömrünü</a:t>
            </a:r>
            <a:r>
              <a:rPr dirty="0" spc="-725"/>
              <a:t> </a:t>
            </a:r>
            <a:r>
              <a:rPr dirty="0" spc="-420"/>
              <a:t>verimli,</a:t>
            </a:r>
            <a:r>
              <a:rPr dirty="0" spc="-720"/>
              <a:t> </a:t>
            </a:r>
            <a:r>
              <a:rPr dirty="0" spc="-315"/>
              <a:t>sıhhatli</a:t>
            </a:r>
            <a:r>
              <a:rPr dirty="0" spc="-725"/>
              <a:t> </a:t>
            </a:r>
            <a:r>
              <a:rPr dirty="0" spc="-475"/>
              <a:t>ve</a:t>
            </a:r>
            <a:r>
              <a:rPr dirty="0" spc="-725"/>
              <a:t> </a:t>
            </a:r>
            <a:r>
              <a:rPr dirty="0" spc="-380"/>
              <a:t>huzurlu  geçirir.</a:t>
            </a:r>
          </a:p>
          <a:p>
            <a:pPr marL="12700" marR="6985">
              <a:lnSpc>
                <a:spcPts val="4450"/>
              </a:lnSpc>
              <a:spcBef>
                <a:spcPts val="155"/>
              </a:spcBef>
            </a:pPr>
            <a:r>
              <a:rPr dirty="0" spc="-340"/>
              <a:t>Bereketli</a:t>
            </a:r>
            <a:r>
              <a:rPr dirty="0" spc="-615"/>
              <a:t> </a:t>
            </a:r>
            <a:r>
              <a:rPr dirty="0" spc="-310"/>
              <a:t>bir</a:t>
            </a:r>
            <a:r>
              <a:rPr dirty="0" spc="-610"/>
              <a:t> </a:t>
            </a:r>
            <a:r>
              <a:rPr dirty="0" spc="-585"/>
              <a:t>ömür,</a:t>
            </a:r>
            <a:r>
              <a:rPr dirty="0" spc="-610"/>
              <a:t> </a:t>
            </a:r>
            <a:r>
              <a:rPr dirty="0" spc="-420"/>
              <a:t>uzun</a:t>
            </a:r>
            <a:r>
              <a:rPr dirty="0" spc="-615"/>
              <a:t> </a:t>
            </a:r>
            <a:r>
              <a:rPr dirty="0" spc="-500"/>
              <a:t>ama</a:t>
            </a:r>
            <a:r>
              <a:rPr dirty="0" spc="-610"/>
              <a:t> </a:t>
            </a:r>
            <a:r>
              <a:rPr dirty="0" spc="-365"/>
              <a:t>geçimsiz</a:t>
            </a:r>
            <a:r>
              <a:rPr dirty="0" spc="-610"/>
              <a:t> </a:t>
            </a:r>
            <a:r>
              <a:rPr dirty="0" spc="-475"/>
              <a:t>ve</a:t>
            </a:r>
            <a:r>
              <a:rPr dirty="0" spc="-615"/>
              <a:t> </a:t>
            </a:r>
            <a:r>
              <a:rPr dirty="0" spc="-409"/>
              <a:t>mutsuz</a:t>
            </a:r>
            <a:r>
              <a:rPr dirty="0" spc="-610"/>
              <a:t> </a:t>
            </a:r>
            <a:r>
              <a:rPr dirty="0" spc="-310"/>
              <a:t>bir</a:t>
            </a:r>
            <a:r>
              <a:rPr dirty="0" spc="-610"/>
              <a:t> </a:t>
            </a:r>
            <a:r>
              <a:rPr dirty="0" spc="-465"/>
              <a:t>ömürden  </a:t>
            </a:r>
            <a:r>
              <a:rPr dirty="0" spc="-400"/>
              <a:t>daha </a:t>
            </a:r>
            <a:r>
              <a:rPr dirty="0" spc="-395"/>
              <a:t>kıymetli, </a:t>
            </a:r>
            <a:r>
              <a:rPr dirty="0" spc="-400"/>
              <a:t>daha</a:t>
            </a:r>
            <a:r>
              <a:rPr dirty="0" spc="220"/>
              <a:t> </a:t>
            </a:r>
            <a:r>
              <a:rPr dirty="0" spc="-440"/>
              <a:t>anlamlıdır.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6649084" cy="680720"/>
          </a:xfrm>
          <a:prstGeom prst="rect">
            <a:avLst/>
          </a:prstGeom>
          <a:solidFill>
            <a:srgbClr val="005D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320" b="1">
                <a:solidFill>
                  <a:srgbClr val="FFFFFF"/>
                </a:solidFill>
                <a:latin typeface="Century Gothic"/>
                <a:cs typeface="Century Gothic"/>
              </a:rPr>
              <a:t>Akrabalık </a:t>
            </a:r>
            <a:r>
              <a:rPr dirty="0" sz="3700" spc="-285" b="1">
                <a:solidFill>
                  <a:srgbClr val="FFFFFF"/>
                </a:solidFill>
                <a:latin typeface="Century Gothic"/>
                <a:cs typeface="Century Gothic"/>
              </a:rPr>
              <a:t>Bağlarının</a:t>
            </a:r>
            <a:r>
              <a:rPr dirty="0" sz="3700" spc="-29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25" b="1">
                <a:solidFill>
                  <a:srgbClr val="FFFFFF"/>
                </a:solidFill>
                <a:latin typeface="Century Gothic"/>
                <a:cs typeface="Century Gothic"/>
              </a:rPr>
              <a:t>Karakteri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2870" cy="2287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İnsanın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önce kendi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yakınlarına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yardım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etmesi,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Ayette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belirtildiği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yaratılış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yasasının</a:t>
            </a:r>
            <a:r>
              <a:rPr dirty="0" sz="3700" spc="1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gereğidir.</a:t>
            </a:r>
            <a:endParaRPr sz="3700">
              <a:latin typeface="Verdana"/>
              <a:cs typeface="Verdana"/>
            </a:endParaRPr>
          </a:p>
          <a:p>
            <a:pPr marL="12700" marR="5715">
              <a:lnSpc>
                <a:spcPts val="4450"/>
              </a:lnSpc>
              <a:spcBef>
                <a:spcPts val="155"/>
              </a:spcBef>
              <a:tabLst>
                <a:tab pos="2422525" algn="l"/>
                <a:tab pos="4233545" algn="l"/>
                <a:tab pos="4986655" algn="l"/>
                <a:tab pos="6801484" algn="l"/>
                <a:tab pos="8477250" algn="l"/>
                <a:tab pos="9394190" algn="l"/>
                <a:tab pos="10541000" algn="l"/>
              </a:tabLst>
            </a:pP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“Ak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430" i="1">
                <a:solidFill>
                  <a:srgbClr val="231F20"/>
                </a:solidFill>
                <a:latin typeface="Verdana"/>
                <a:cs typeface="Verdana"/>
              </a:rPr>
              <a:t>abaya,</a:t>
            </a:r>
            <a:r>
              <a:rPr dirty="0" sz="3700" i="1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45" i="1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dirty="0" sz="3700" spc="-375" i="1">
                <a:solidFill>
                  <a:srgbClr val="231F20"/>
                </a:solidFill>
                <a:latin typeface="Verdana"/>
                <a:cs typeface="Verdana"/>
              </a:rPr>
              <a:t>o</a:t>
            </a:r>
            <a:r>
              <a:rPr dirty="0" sz="3700" spc="-325" i="1">
                <a:solidFill>
                  <a:srgbClr val="231F20"/>
                </a:solidFill>
                <a:latin typeface="Verdana"/>
                <a:cs typeface="Verdana"/>
              </a:rPr>
              <a:t>ksula</a:t>
            </a:r>
            <a:r>
              <a:rPr dirty="0" sz="3700" i="1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90" i="1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450" i="1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 i="1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yolcuya</a:t>
            </a:r>
            <a:r>
              <a:rPr dirty="0" sz="3700" i="1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hakkını</a:t>
            </a:r>
            <a:r>
              <a:rPr dirty="0" sz="3700" i="1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90" i="1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375" i="1">
                <a:solidFill>
                  <a:srgbClr val="231F20"/>
                </a:solidFill>
                <a:latin typeface="Verdana"/>
                <a:cs typeface="Verdana"/>
              </a:rPr>
              <a:t>er</a:t>
            </a:r>
            <a:r>
              <a:rPr dirty="0" sz="3700" i="1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500" i="1">
                <a:solidFill>
                  <a:srgbClr val="231F20"/>
                </a:solidFill>
                <a:latin typeface="Verdana"/>
                <a:cs typeface="Verdana"/>
              </a:rPr>
              <a:t>ama</a:t>
            </a:r>
            <a:r>
              <a:rPr dirty="0" sz="3700" i="1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25" i="1">
                <a:solidFill>
                  <a:srgbClr val="231F20"/>
                </a:solidFill>
                <a:latin typeface="Verdana"/>
                <a:cs typeface="Verdana"/>
              </a:rPr>
              <a:t>saçıp </a:t>
            </a:r>
            <a:r>
              <a:rPr dirty="0" sz="3700" spc="-2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80" i="1">
                <a:solidFill>
                  <a:srgbClr val="231F20"/>
                </a:solidFill>
                <a:latin typeface="Verdana"/>
                <a:cs typeface="Verdana"/>
              </a:rPr>
              <a:t>savurma!” </a:t>
            </a:r>
            <a:r>
              <a:rPr dirty="0" sz="2450" spc="-345">
                <a:solidFill>
                  <a:srgbClr val="231F20"/>
                </a:solidFill>
                <a:latin typeface="Verdana"/>
                <a:cs typeface="Verdana"/>
              </a:rPr>
              <a:t>(İsrâ,</a:t>
            </a:r>
            <a:r>
              <a:rPr dirty="0" sz="2450" spc="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70">
                <a:solidFill>
                  <a:srgbClr val="231F20"/>
                </a:solidFill>
                <a:latin typeface="Verdana"/>
                <a:cs typeface="Verdana"/>
              </a:rPr>
              <a:t>17/26)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140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Ancak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insan,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akrabalarıyla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ilişkilerini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menfaat</a:t>
            </a:r>
            <a:r>
              <a:rPr dirty="0" sz="3700" spc="-7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üzerinden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değil,  </a:t>
            </a:r>
            <a:r>
              <a:rPr dirty="0" sz="3700" spc="-490">
                <a:solidFill>
                  <a:srgbClr val="231F20"/>
                </a:solidFill>
                <a:latin typeface="Verdana"/>
                <a:cs typeface="Verdana"/>
              </a:rPr>
              <a:t>merhamet,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sevgi,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karşılıklı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hak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sorumluluklar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üzerinden 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okumalıdır.</a:t>
            </a:r>
            <a:endParaRPr sz="3700">
              <a:latin typeface="Verdana"/>
              <a:cs typeface="Verdana"/>
            </a:endParaRPr>
          </a:p>
          <a:p>
            <a:pPr algn="just" marL="12700" marR="5715">
              <a:lnSpc>
                <a:spcPts val="4450"/>
              </a:lnSpc>
              <a:spcBef>
                <a:spcPts val="155"/>
              </a:spcBef>
            </a:pP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Zira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yakın akrabası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bile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olsa,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şahitlikte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yargıda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dürüstlükten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ayrılmamakla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yükümlüdür: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“Ey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iman edenler!  </a:t>
            </a:r>
            <a:r>
              <a:rPr dirty="0" sz="3700" spc="-400" i="1">
                <a:solidFill>
                  <a:srgbClr val="231F20"/>
                </a:solidFill>
                <a:latin typeface="Verdana"/>
                <a:cs typeface="Verdana"/>
              </a:rPr>
              <a:t>Kendiniz, </a:t>
            </a:r>
            <a:r>
              <a:rPr dirty="0" sz="3700" spc="-395" i="1">
                <a:solidFill>
                  <a:srgbClr val="231F20"/>
                </a:solidFill>
                <a:latin typeface="Verdana"/>
                <a:cs typeface="Verdana"/>
              </a:rPr>
              <a:t>ana babanız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60" i="1">
                <a:solidFill>
                  <a:srgbClr val="231F20"/>
                </a:solidFill>
                <a:latin typeface="Verdana"/>
                <a:cs typeface="Verdana"/>
              </a:rPr>
              <a:t>yakınlarınızın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aleyhine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09" i="1">
                <a:solidFill>
                  <a:srgbClr val="231F20"/>
                </a:solidFill>
                <a:latin typeface="Verdana"/>
                <a:cs typeface="Verdana"/>
              </a:rPr>
              <a:t>olsa, 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Allah </a:t>
            </a:r>
            <a:r>
              <a:rPr dirty="0" sz="3700" spc="-280" i="1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275" i="1">
                <a:solidFill>
                  <a:srgbClr val="231F20"/>
                </a:solidFill>
                <a:latin typeface="Verdana"/>
                <a:cs typeface="Verdana"/>
              </a:rPr>
              <a:t>şahitlik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yaparak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adaleti </a:t>
            </a:r>
            <a:r>
              <a:rPr dirty="0" sz="3700" spc="-260" i="1">
                <a:solidFill>
                  <a:srgbClr val="231F20"/>
                </a:solidFill>
                <a:latin typeface="Verdana"/>
                <a:cs typeface="Verdana"/>
              </a:rPr>
              <a:t>titizlikle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ayakta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tutan 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kimseler </a:t>
            </a:r>
            <a:r>
              <a:rPr dirty="0" sz="3700" spc="-475" i="1">
                <a:solidFill>
                  <a:srgbClr val="231F20"/>
                </a:solidFill>
                <a:latin typeface="Verdana"/>
                <a:cs typeface="Verdana"/>
              </a:rPr>
              <a:t>olun.”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(Nisa,</a:t>
            </a:r>
            <a:r>
              <a:rPr dirty="0" sz="2450" spc="-4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70">
                <a:solidFill>
                  <a:srgbClr val="231F20"/>
                </a:solidFill>
                <a:latin typeface="Verdana"/>
                <a:cs typeface="Verdana"/>
              </a:rPr>
              <a:t>4/135)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4554855" cy="680720"/>
          </a:xfrm>
          <a:prstGeom prst="rect">
            <a:avLst/>
          </a:prstGeom>
          <a:solidFill>
            <a:srgbClr val="005D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-60" b="1">
                <a:solidFill>
                  <a:srgbClr val="FFFFFF"/>
                </a:solidFill>
                <a:latin typeface="Century Gothic"/>
                <a:cs typeface="Century Gothic"/>
              </a:rPr>
              <a:t>Sıla-i </a:t>
            </a:r>
            <a:r>
              <a:rPr dirty="0" sz="3700" spc="-315" b="1">
                <a:solidFill>
                  <a:srgbClr val="FFFFFF"/>
                </a:solidFill>
                <a:latin typeface="Century Gothic"/>
                <a:cs typeface="Century Gothic"/>
              </a:rPr>
              <a:t>Rahim</a:t>
            </a:r>
            <a:r>
              <a:rPr dirty="0" sz="3700" spc="18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290" b="1">
                <a:solidFill>
                  <a:srgbClr val="FFFFFF"/>
                </a:solidFill>
                <a:latin typeface="Century Gothic"/>
                <a:cs typeface="Century Gothic"/>
              </a:rPr>
              <a:t>Nedir?</a:t>
            </a:r>
            <a:endParaRPr sz="3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125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60" i="1">
                <a:solidFill>
                  <a:srgbClr val="231F20"/>
                </a:solidFill>
                <a:latin typeface="Verdana"/>
                <a:cs typeface="Verdana"/>
              </a:rPr>
              <a:t>Sıla-i </a:t>
            </a:r>
            <a:r>
              <a:rPr dirty="0" sz="3700" spc="-415" i="1">
                <a:solidFill>
                  <a:srgbClr val="231F20"/>
                </a:solidFill>
                <a:latin typeface="Verdana"/>
                <a:cs typeface="Verdana"/>
              </a:rPr>
              <a:t>rahim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gerek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kan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bağı,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gerekse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evlilik 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vesilesiyle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oluşan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hısımlara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akrabalara 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iyilikte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bulunma,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onlarla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ilgilenme,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ilgili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olma,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akrabalık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bağlarını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güçlendirip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onların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hakkını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gözetme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demektir.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06050" y="3575807"/>
            <a:ext cx="5923915" cy="680720"/>
          </a:xfrm>
          <a:prstGeom prst="rect"/>
          <a:solidFill>
            <a:srgbClr val="005D99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pc="-415" b="1">
                <a:solidFill>
                  <a:srgbClr val="FFFFFF"/>
                </a:solidFill>
                <a:latin typeface="Century Gothic"/>
                <a:cs typeface="Century Gothic"/>
              </a:rPr>
              <a:t>Akraba </a:t>
            </a:r>
            <a:r>
              <a:rPr dirty="0" spc="-250" b="1">
                <a:solidFill>
                  <a:srgbClr val="FFFFFF"/>
                </a:solidFill>
                <a:latin typeface="Century Gothic"/>
                <a:cs typeface="Century Gothic"/>
              </a:rPr>
              <a:t>ile </a:t>
            </a:r>
            <a:r>
              <a:rPr dirty="0" spc="-85" b="1">
                <a:solidFill>
                  <a:srgbClr val="FFFFFF"/>
                </a:solidFill>
                <a:latin typeface="Century Gothic"/>
                <a:cs typeface="Century Gothic"/>
              </a:rPr>
              <a:t>İlişkiyi</a:t>
            </a:r>
            <a:r>
              <a:rPr dirty="0" spc="-55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pc="-330" b="1">
                <a:solidFill>
                  <a:srgbClr val="FFFFFF"/>
                </a:solidFill>
                <a:latin typeface="Century Gothic"/>
                <a:cs typeface="Century Gothic"/>
              </a:rPr>
              <a:t>Kesince...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6816725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39975" algn="l"/>
                <a:tab pos="5280660" algn="l"/>
              </a:tabLst>
            </a:pP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Dinimizde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ak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abalarıyla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ilişkisini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6271" y="4454231"/>
            <a:ext cx="1633220" cy="591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esenler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4450"/>
              </a:lnSpc>
              <a:spcBef>
                <a:spcPts val="250"/>
              </a:spcBef>
            </a:pPr>
            <a:r>
              <a:rPr dirty="0" spc="-280" i="0">
                <a:latin typeface="Verdana"/>
                <a:cs typeface="Verdana"/>
              </a:rPr>
              <a:t>için </a:t>
            </a:r>
            <a:r>
              <a:rPr dirty="0" spc="-330" i="0">
                <a:latin typeface="Verdana"/>
                <a:cs typeface="Verdana"/>
              </a:rPr>
              <a:t>birçok </a:t>
            </a:r>
            <a:r>
              <a:rPr dirty="0" spc="-325" i="0">
                <a:latin typeface="Verdana"/>
                <a:cs typeface="Verdana"/>
              </a:rPr>
              <a:t>ilahî </a:t>
            </a:r>
            <a:r>
              <a:rPr dirty="0" spc="-330" i="0">
                <a:latin typeface="Verdana"/>
                <a:cs typeface="Verdana"/>
              </a:rPr>
              <a:t>ikaz </a:t>
            </a:r>
            <a:r>
              <a:rPr dirty="0" spc="-475" i="0">
                <a:latin typeface="Verdana"/>
                <a:cs typeface="Verdana"/>
              </a:rPr>
              <a:t>ve </a:t>
            </a:r>
            <a:r>
              <a:rPr dirty="0" spc="-330" i="0">
                <a:latin typeface="Verdana"/>
                <a:cs typeface="Verdana"/>
              </a:rPr>
              <a:t>tehdit </a:t>
            </a:r>
            <a:r>
              <a:rPr dirty="0" spc="-480" i="0">
                <a:latin typeface="Verdana"/>
                <a:cs typeface="Verdana"/>
              </a:rPr>
              <a:t>vardır: </a:t>
            </a:r>
            <a:r>
              <a:rPr dirty="0" spc="-350" i="0">
                <a:latin typeface="Verdana"/>
                <a:cs typeface="Verdana"/>
              </a:rPr>
              <a:t>“</a:t>
            </a:r>
            <a:r>
              <a:rPr dirty="0" spc="-350" i="1"/>
              <a:t>Allah’a  </a:t>
            </a:r>
            <a:r>
              <a:rPr dirty="0" spc="-335"/>
              <a:t>verdikleri </a:t>
            </a:r>
            <a:r>
              <a:rPr dirty="0" spc="-440"/>
              <a:t>sözü, </a:t>
            </a:r>
            <a:r>
              <a:rPr dirty="0" spc="-345"/>
              <a:t>pekiştirilmesinden </a:t>
            </a:r>
            <a:r>
              <a:rPr dirty="0" spc="-365"/>
              <a:t>sonra  </a:t>
            </a:r>
            <a:r>
              <a:rPr dirty="0" spc="-434"/>
              <a:t>bozanlar, </a:t>
            </a:r>
            <a:r>
              <a:rPr dirty="0" spc="-340"/>
              <a:t>Allah’ın </a:t>
            </a:r>
            <a:r>
              <a:rPr dirty="0" spc="-415"/>
              <a:t>korunmasını </a:t>
            </a:r>
            <a:r>
              <a:rPr dirty="0" spc="-355"/>
              <a:t>emrettiği </a:t>
            </a:r>
            <a:r>
              <a:rPr dirty="0" spc="-310"/>
              <a:t>şeyleri  </a:t>
            </a:r>
            <a:r>
              <a:rPr dirty="0" spc="-395"/>
              <a:t>(akrabalık </a:t>
            </a:r>
            <a:r>
              <a:rPr dirty="0" spc="-420"/>
              <a:t>bağlarını) </a:t>
            </a:r>
            <a:r>
              <a:rPr dirty="0" spc="-365"/>
              <a:t>koparanlar </a:t>
            </a:r>
            <a:r>
              <a:rPr dirty="0" spc="-470"/>
              <a:t>ve </a:t>
            </a:r>
            <a:r>
              <a:rPr dirty="0" spc="-385"/>
              <a:t>yeryüzünde  bozgunculuk</a:t>
            </a:r>
            <a:r>
              <a:rPr dirty="0" spc="-725"/>
              <a:t> </a:t>
            </a:r>
            <a:r>
              <a:rPr dirty="0" spc="-350"/>
              <a:t>çıkaranlar</a:t>
            </a:r>
            <a:r>
              <a:rPr dirty="0" spc="-720"/>
              <a:t> </a:t>
            </a:r>
            <a:r>
              <a:rPr dirty="0" spc="-385"/>
              <a:t>var</a:t>
            </a:r>
            <a:r>
              <a:rPr dirty="0" spc="-725"/>
              <a:t> </a:t>
            </a:r>
            <a:r>
              <a:rPr dirty="0" spc="-459"/>
              <a:t>ya,</a:t>
            </a:r>
            <a:r>
              <a:rPr dirty="0" spc="-720"/>
              <a:t> </a:t>
            </a:r>
            <a:r>
              <a:rPr dirty="0" spc="-290"/>
              <a:t>işte</a:t>
            </a:r>
            <a:r>
              <a:rPr dirty="0" spc="-720"/>
              <a:t> </a:t>
            </a:r>
            <a:r>
              <a:rPr dirty="0" spc="-345"/>
              <a:t>lanet</a:t>
            </a:r>
            <a:r>
              <a:rPr dirty="0" spc="-725"/>
              <a:t> </a:t>
            </a:r>
            <a:r>
              <a:rPr dirty="0" spc="-415"/>
              <a:t>onlara,  </a:t>
            </a:r>
            <a:r>
              <a:rPr dirty="0" spc="-390"/>
              <a:t>yurdun </a:t>
            </a:r>
            <a:r>
              <a:rPr dirty="0" spc="-365"/>
              <a:t>kötüsü </a:t>
            </a:r>
            <a:r>
              <a:rPr dirty="0" spc="-535"/>
              <a:t>(cehennem) </a:t>
            </a:r>
            <a:r>
              <a:rPr dirty="0" spc="-445"/>
              <a:t>de </a:t>
            </a:r>
            <a:r>
              <a:rPr dirty="0" spc="-420"/>
              <a:t>onlaradır</a:t>
            </a:r>
            <a:r>
              <a:rPr dirty="0" spc="-420" i="0">
                <a:latin typeface="Verdana"/>
                <a:cs typeface="Verdana"/>
              </a:rPr>
              <a:t>.” </a:t>
            </a:r>
            <a:r>
              <a:rPr dirty="0" sz="2450" spc="-330" i="0">
                <a:latin typeface="Verdana"/>
                <a:cs typeface="Verdana"/>
              </a:rPr>
              <a:t>(Ra’d,  </a:t>
            </a:r>
            <a:r>
              <a:rPr dirty="0" sz="2450" spc="-380" i="0">
                <a:latin typeface="Verdana"/>
                <a:cs typeface="Verdana"/>
              </a:rPr>
              <a:t>13/25)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4303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2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kimsenin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insanlarla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ilişkileri,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akrabaları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olan  </a:t>
            </a:r>
            <a:r>
              <a:rPr dirty="0" sz="3700" spc="-225">
                <a:solidFill>
                  <a:srgbClr val="231F20"/>
                </a:solidFill>
                <a:latin typeface="Verdana"/>
                <a:cs typeface="Verdana"/>
              </a:rPr>
              <a:t>ilişkilerine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göre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şekillenir.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Yakınları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200">
                <a:solidFill>
                  <a:srgbClr val="231F20"/>
                </a:solidFill>
                <a:latin typeface="Verdana"/>
                <a:cs typeface="Verdana"/>
              </a:rPr>
              <a:t>ilişkiler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kuramayan insan,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diğer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insanlarla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nasıl </a:t>
            </a:r>
            <a:r>
              <a:rPr dirty="0" sz="3700" spc="-180">
                <a:solidFill>
                  <a:srgbClr val="231F20"/>
                </a:solidFill>
                <a:latin typeface="Verdana"/>
                <a:cs typeface="Verdana"/>
              </a:rPr>
              <a:t>iyi  </a:t>
            </a:r>
            <a:r>
              <a:rPr dirty="0" sz="3700" spc="-200">
                <a:solidFill>
                  <a:srgbClr val="231F20"/>
                </a:solidFill>
                <a:latin typeface="Verdana"/>
                <a:cs typeface="Verdana"/>
              </a:rPr>
              <a:t>ilişkiler  </a:t>
            </a:r>
            <a:r>
              <a:rPr dirty="0" sz="3700" spc="-229">
                <a:solidFill>
                  <a:srgbClr val="231F20"/>
                </a:solidFill>
                <a:latin typeface="Verdana"/>
                <a:cs typeface="Verdana"/>
              </a:rPr>
              <a:t>geliştirebilir</a:t>
            </a:r>
            <a:r>
              <a:rPr dirty="0" sz="3700" spc="-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ki!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Kendisini,</a:t>
            </a:r>
            <a:r>
              <a:rPr dirty="0" sz="370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akrabalarını,</a:t>
            </a:r>
            <a:r>
              <a:rPr dirty="0" sz="370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ailesini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sevmeyen</a:t>
            </a:r>
            <a:r>
              <a:rPr dirty="0" sz="370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en</a:t>
            </a:r>
            <a:r>
              <a:rPr dirty="0" sz="3700" spc="-5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yakınlarıyla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mutluluğu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paylaşamayan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insan,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huzurlu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toplumun 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yapıtaşı </a:t>
            </a:r>
            <a:r>
              <a:rPr dirty="0" sz="3700" spc="-245">
                <a:solidFill>
                  <a:srgbClr val="231F20"/>
                </a:solidFill>
                <a:latin typeface="Verdana"/>
                <a:cs typeface="Verdana"/>
              </a:rPr>
              <a:t>olabilir</a:t>
            </a:r>
            <a:r>
              <a:rPr dirty="0" sz="3700" spc="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mi?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8585" cy="451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Allah’ın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koyduğu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sınırları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ihlal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eden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konularda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babaya 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itaat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edilmesi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yasaklansa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onlarla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ilişki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sürdürülmesi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istenir: </a:t>
            </a:r>
            <a:r>
              <a:rPr dirty="0" sz="3700" spc="-434" i="1">
                <a:solidFill>
                  <a:srgbClr val="231F20"/>
                </a:solidFill>
                <a:latin typeface="Verdana"/>
                <a:cs typeface="Verdana"/>
              </a:rPr>
              <a:t>“İnsana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şöyle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emrettik: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Bana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anne 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babana </a:t>
            </a:r>
            <a:r>
              <a:rPr dirty="0" sz="3700" spc="-385" i="1">
                <a:solidFill>
                  <a:srgbClr val="231F20"/>
                </a:solidFill>
                <a:latin typeface="Verdana"/>
                <a:cs typeface="Verdana"/>
              </a:rPr>
              <a:t>şükret. </a:t>
            </a:r>
            <a:r>
              <a:rPr dirty="0" sz="3700" spc="-409" i="1">
                <a:solidFill>
                  <a:srgbClr val="231F20"/>
                </a:solidFill>
                <a:latin typeface="Verdana"/>
                <a:cs typeface="Verdana"/>
              </a:rPr>
              <a:t>Dönüş </a:t>
            </a:r>
            <a:r>
              <a:rPr dirty="0" sz="3700" spc="-455" i="1">
                <a:solidFill>
                  <a:srgbClr val="231F20"/>
                </a:solidFill>
                <a:latin typeface="Verdana"/>
                <a:cs typeface="Verdana"/>
              </a:rPr>
              <a:t>banadır.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Eğer </a:t>
            </a:r>
            <a:r>
              <a:rPr dirty="0" sz="3700" spc="-375" i="1">
                <a:solidFill>
                  <a:srgbClr val="231F20"/>
                </a:solidFill>
                <a:latin typeface="Verdana"/>
                <a:cs typeface="Verdana"/>
              </a:rPr>
              <a:t>hakkında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bilgi </a:t>
            </a:r>
            <a:r>
              <a:rPr dirty="0" sz="3700" spc="-315" i="1">
                <a:solidFill>
                  <a:srgbClr val="231F20"/>
                </a:solidFill>
                <a:latin typeface="Verdana"/>
                <a:cs typeface="Verdana"/>
              </a:rPr>
              <a:t>sahibi  </a:t>
            </a:r>
            <a:r>
              <a:rPr dirty="0" sz="3700" spc="-430" i="1">
                <a:solidFill>
                  <a:srgbClr val="231F20"/>
                </a:solidFill>
                <a:latin typeface="Verdana"/>
                <a:cs typeface="Verdana"/>
              </a:rPr>
              <a:t>olmadığın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295" i="1">
                <a:solidFill>
                  <a:srgbClr val="231F20"/>
                </a:solidFill>
                <a:latin typeface="Verdana"/>
                <a:cs typeface="Verdana"/>
              </a:rPr>
              <a:t>şeyi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bana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ortak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koşman </a:t>
            </a:r>
            <a:r>
              <a:rPr dirty="0" sz="3700" spc="-280" i="1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seni </a:t>
            </a:r>
            <a:r>
              <a:rPr dirty="0" sz="3700" spc="-320" i="1">
                <a:solidFill>
                  <a:srgbClr val="231F20"/>
                </a:solidFill>
                <a:latin typeface="Verdana"/>
                <a:cs typeface="Verdana"/>
              </a:rPr>
              <a:t>zorlarlarsa 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onlara </a:t>
            </a:r>
            <a:r>
              <a:rPr dirty="0" sz="3700" spc="-290" i="1">
                <a:solidFill>
                  <a:srgbClr val="231F20"/>
                </a:solidFill>
                <a:latin typeface="Verdana"/>
                <a:cs typeface="Verdana"/>
              </a:rPr>
              <a:t>itaat </a:t>
            </a:r>
            <a:r>
              <a:rPr dirty="0" sz="3700" spc="-520" i="1">
                <a:solidFill>
                  <a:srgbClr val="231F20"/>
                </a:solidFill>
                <a:latin typeface="Verdana"/>
                <a:cs typeface="Verdana"/>
              </a:rPr>
              <a:t>etme. </a:t>
            </a:r>
            <a:r>
              <a:rPr dirty="0" sz="3700" spc="-290" i="1">
                <a:solidFill>
                  <a:srgbClr val="231F20"/>
                </a:solidFill>
                <a:latin typeface="Verdana"/>
                <a:cs typeface="Verdana"/>
              </a:rPr>
              <a:t>Fakat </a:t>
            </a:r>
            <a:r>
              <a:rPr dirty="0" sz="3700" spc="-400" i="1">
                <a:solidFill>
                  <a:srgbClr val="231F20"/>
                </a:solidFill>
                <a:latin typeface="Verdana"/>
                <a:cs typeface="Verdana"/>
              </a:rPr>
              <a:t>dünyada </a:t>
            </a:r>
            <a:r>
              <a:rPr dirty="0" sz="3700" spc="-345" i="1">
                <a:solidFill>
                  <a:srgbClr val="231F20"/>
                </a:solidFill>
                <a:latin typeface="Verdana"/>
                <a:cs typeface="Verdana"/>
              </a:rPr>
              <a:t>onlarla </a:t>
            </a:r>
            <a:r>
              <a:rPr dirty="0" sz="3700" spc="-225" i="1">
                <a:solidFill>
                  <a:srgbClr val="231F20"/>
                </a:solidFill>
                <a:latin typeface="Verdana"/>
                <a:cs typeface="Verdana"/>
              </a:rPr>
              <a:t>iyi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geçin.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Bana  </a:t>
            </a:r>
            <a:r>
              <a:rPr dirty="0" sz="3700" spc="-360" i="1">
                <a:solidFill>
                  <a:srgbClr val="231F20"/>
                </a:solidFill>
                <a:latin typeface="Verdana"/>
                <a:cs typeface="Verdana"/>
              </a:rPr>
              <a:t>yönelenlerin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yoluna </a:t>
            </a:r>
            <a:r>
              <a:rPr dirty="0" sz="3700" spc="-490" i="1">
                <a:solidFill>
                  <a:srgbClr val="231F20"/>
                </a:solidFill>
                <a:latin typeface="Verdana"/>
                <a:cs typeface="Verdana"/>
              </a:rPr>
              <a:t>uy. </a:t>
            </a:r>
            <a:r>
              <a:rPr dirty="0" sz="3700" spc="-390" i="1">
                <a:solidFill>
                  <a:srgbClr val="231F20"/>
                </a:solidFill>
                <a:latin typeface="Verdana"/>
                <a:cs typeface="Verdana"/>
              </a:rPr>
              <a:t>Sonra </a:t>
            </a:r>
            <a:r>
              <a:rPr dirty="0" sz="3700" spc="-409" i="1">
                <a:solidFill>
                  <a:srgbClr val="231F20"/>
                </a:solidFill>
                <a:latin typeface="Verdana"/>
                <a:cs typeface="Verdana"/>
              </a:rPr>
              <a:t>dönüşünüz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ancak</a:t>
            </a:r>
            <a:r>
              <a:rPr dirty="0" sz="3700" spc="-8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 i="1">
                <a:solidFill>
                  <a:srgbClr val="231F20"/>
                </a:solidFill>
                <a:latin typeface="Verdana"/>
                <a:cs typeface="Verdana"/>
              </a:rPr>
              <a:t>banadır.”</a:t>
            </a:r>
            <a:endParaRPr sz="37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1265"/>
              </a:spcBef>
            </a:pPr>
            <a:r>
              <a:rPr dirty="0" sz="2450" spc="-335">
                <a:solidFill>
                  <a:srgbClr val="231F20"/>
                </a:solidFill>
                <a:latin typeface="Verdana"/>
                <a:cs typeface="Verdana"/>
              </a:rPr>
              <a:t>(Lokman,</a:t>
            </a:r>
            <a:r>
              <a:rPr dirty="0" sz="2450" spc="-1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00">
                <a:solidFill>
                  <a:srgbClr val="231F20"/>
                </a:solidFill>
                <a:latin typeface="Verdana"/>
                <a:cs typeface="Verdana"/>
              </a:rPr>
              <a:t>31/14-15)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4223295"/>
            <a:ext cx="11534140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Kur’an-ı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Kerim’in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uyarısı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Peygamberimizin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tavırlarına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yansır.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Amcası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Ebû Tâlib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İslam’ı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kabul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etmemesine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rağmen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nefesine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onunla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olumlu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ilişki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sürdürmüştür.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140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480"/>
              <a:t>Hz. </a:t>
            </a:r>
            <a:r>
              <a:rPr dirty="0" spc="-375"/>
              <a:t>Ebû </a:t>
            </a:r>
            <a:r>
              <a:rPr dirty="0" spc="-320"/>
              <a:t>Bekir’in </a:t>
            </a:r>
            <a:r>
              <a:rPr dirty="0" spc="-355"/>
              <a:t>kızı </a:t>
            </a:r>
            <a:r>
              <a:rPr dirty="0" spc="-470"/>
              <a:t>Esma, </a:t>
            </a:r>
            <a:r>
              <a:rPr dirty="0" spc="-375"/>
              <a:t>müşrik </a:t>
            </a:r>
            <a:r>
              <a:rPr dirty="0" spc="-370"/>
              <a:t>olan </a:t>
            </a:r>
            <a:r>
              <a:rPr dirty="0" spc="-360"/>
              <a:t>annesi </a:t>
            </a:r>
            <a:r>
              <a:rPr dirty="0" spc="-340"/>
              <a:t>kendisini  </a:t>
            </a:r>
            <a:r>
              <a:rPr dirty="0" spc="-330"/>
              <a:t>ziyarete</a:t>
            </a:r>
            <a:r>
              <a:rPr dirty="0" spc="-660"/>
              <a:t> </a:t>
            </a:r>
            <a:r>
              <a:rPr dirty="0" spc="-355"/>
              <a:t>gelince</a:t>
            </a:r>
            <a:r>
              <a:rPr dirty="0" spc="-655"/>
              <a:t> </a:t>
            </a:r>
            <a:r>
              <a:rPr dirty="0" spc="-340"/>
              <a:t>nasıl</a:t>
            </a:r>
            <a:r>
              <a:rPr dirty="0" spc="-660"/>
              <a:t> </a:t>
            </a:r>
            <a:r>
              <a:rPr dirty="0" spc="-420"/>
              <a:t>davranması</a:t>
            </a:r>
            <a:r>
              <a:rPr dirty="0" spc="-655"/>
              <a:t> </a:t>
            </a:r>
            <a:r>
              <a:rPr dirty="0" spc="-335"/>
              <a:t>gerektiği</a:t>
            </a:r>
            <a:r>
              <a:rPr dirty="0" spc="-660"/>
              <a:t> </a:t>
            </a:r>
            <a:r>
              <a:rPr dirty="0" spc="-409"/>
              <a:t>konusunda</a:t>
            </a:r>
            <a:r>
              <a:rPr dirty="0" spc="-655"/>
              <a:t> </a:t>
            </a:r>
            <a:r>
              <a:rPr dirty="0" spc="-345"/>
              <a:t>Sevgili  </a:t>
            </a:r>
            <a:r>
              <a:rPr dirty="0" spc="-385"/>
              <a:t>Peygamberimize </a:t>
            </a:r>
            <a:r>
              <a:rPr dirty="0" spc="-445"/>
              <a:t>danışmış, </a:t>
            </a:r>
            <a:r>
              <a:rPr dirty="0" spc="-380"/>
              <a:t>Peygamberimiz </a:t>
            </a:r>
            <a:r>
              <a:rPr dirty="0" spc="-445"/>
              <a:t>de </a:t>
            </a:r>
            <a:r>
              <a:rPr dirty="0" spc="-405" i="1">
                <a:latin typeface="Verdana"/>
                <a:cs typeface="Verdana"/>
              </a:rPr>
              <a:t>“Annenle  </a:t>
            </a:r>
            <a:r>
              <a:rPr dirty="0" spc="-370" i="1">
                <a:latin typeface="Verdana"/>
                <a:cs typeface="Verdana"/>
              </a:rPr>
              <a:t>ilgilen, </a:t>
            </a:r>
            <a:r>
              <a:rPr dirty="0" spc="-409" i="1">
                <a:latin typeface="Verdana"/>
                <a:cs typeface="Verdana"/>
              </a:rPr>
              <a:t>ona </a:t>
            </a:r>
            <a:r>
              <a:rPr dirty="0" spc="-395" i="1">
                <a:latin typeface="Verdana"/>
                <a:cs typeface="Verdana"/>
              </a:rPr>
              <a:t>ikramda </a:t>
            </a:r>
            <a:r>
              <a:rPr dirty="0" spc="-475" i="1">
                <a:latin typeface="Verdana"/>
                <a:cs typeface="Verdana"/>
              </a:rPr>
              <a:t>bulun.” </a:t>
            </a:r>
            <a:r>
              <a:rPr dirty="0" spc="-409"/>
              <a:t>demiştir. </a:t>
            </a:r>
            <a:r>
              <a:rPr dirty="0" sz="2450" spc="-310"/>
              <a:t>(Buhârî, </a:t>
            </a:r>
            <a:r>
              <a:rPr dirty="0" sz="2450" spc="-300"/>
              <a:t>Edeb,</a:t>
            </a:r>
            <a:r>
              <a:rPr dirty="0" sz="2450" spc="-185"/>
              <a:t> </a:t>
            </a:r>
            <a:r>
              <a:rPr dirty="0" sz="2450" spc="-360"/>
              <a:t>8)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44544" y="3575807"/>
            <a:ext cx="9084945" cy="680720"/>
          </a:xfrm>
          <a:custGeom>
            <a:avLst/>
            <a:gdLst/>
            <a:ahLst/>
            <a:cxnLst/>
            <a:rect l="l" t="t" r="r" b="b"/>
            <a:pathLst>
              <a:path w="9084944" h="680720">
                <a:moveTo>
                  <a:pt x="0" y="680607"/>
                </a:moveTo>
                <a:lnTo>
                  <a:pt x="9084770" y="680607"/>
                </a:lnTo>
                <a:lnTo>
                  <a:pt x="9084770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005D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85967" y="3343164"/>
            <a:ext cx="8874125" cy="5660390"/>
          </a:xfrm>
          <a:prstGeom prst="rect">
            <a:avLst/>
          </a:prstGeom>
        </p:spPr>
        <p:txBody>
          <a:bodyPr wrap="square" lIns="0" tIns="2863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dirty="0" sz="3700" spc="-355" b="1">
                <a:solidFill>
                  <a:srgbClr val="FFFFFF"/>
                </a:solidFill>
                <a:latin typeface="Century Gothic"/>
                <a:cs typeface="Century Gothic"/>
              </a:rPr>
              <a:t>Unutulmamanın </a:t>
            </a:r>
            <a:r>
              <a:rPr dirty="0" sz="3700" spc="-254" b="1">
                <a:solidFill>
                  <a:srgbClr val="FFFFFF"/>
                </a:solidFill>
                <a:latin typeface="Century Gothic"/>
                <a:cs typeface="Century Gothic"/>
              </a:rPr>
              <a:t>Yolu </a:t>
            </a:r>
            <a:r>
              <a:rPr dirty="0" sz="3700" spc="-375" b="1">
                <a:solidFill>
                  <a:srgbClr val="FFFFFF"/>
                </a:solidFill>
                <a:latin typeface="Century Gothic"/>
                <a:cs typeface="Century Gothic"/>
              </a:rPr>
              <a:t>Unutmamaktan</a:t>
            </a:r>
            <a:r>
              <a:rPr dirty="0" sz="3700" spc="-6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550" b="1">
                <a:solidFill>
                  <a:srgbClr val="FFFFFF"/>
                </a:solidFill>
                <a:latin typeface="Century Gothic"/>
                <a:cs typeface="Century Gothic"/>
              </a:rPr>
              <a:t>Geçer</a:t>
            </a:r>
            <a:endParaRPr sz="3700">
              <a:latin typeface="Century Gothic"/>
              <a:cs typeface="Century Gothic"/>
            </a:endParaRPr>
          </a:p>
          <a:p>
            <a:pPr algn="just" marL="12700" marR="5080">
              <a:lnSpc>
                <a:spcPct val="100299"/>
              </a:lnSpc>
              <a:spcBef>
                <a:spcPts val="2150"/>
              </a:spcBef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İnsanlarıunutanın,</a:t>
            </a:r>
            <a:r>
              <a:rPr dirty="0" sz="3700" spc="-9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unuttuğuinsanlartarafından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unutulacağı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açıktır.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Zor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günlerinde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insanların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yer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almayan,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zor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gününde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kimseyi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</a:t>
            </a:r>
            <a:r>
              <a:rPr dirty="0" sz="370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bulamayacaktır.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Akrabalarla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bağı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koparmak,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biri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köşeye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savrulan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boncuklar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insanların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birbirinden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ayrılmasına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anlamsız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9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boşluğa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yuvarlanmasına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sebep</a:t>
            </a:r>
            <a:r>
              <a:rPr dirty="0" sz="3700" spc="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olacaktır.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77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Birbirini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reddetme,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hayatından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tamamen</a:t>
            </a:r>
            <a:r>
              <a:rPr dirty="0" sz="3700" spc="-5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çıkartma,</a:t>
            </a:r>
            <a:r>
              <a:rPr dirty="0" sz="3700" spc="-5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lanetleme,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beddualaşma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davranışların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sadece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karşımızdakini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bizi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yıpratmakla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kalmayıp,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Rabbimizin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merhametine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kavuşmamızın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önünde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ciddi 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engel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teşkil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edeceğini  bilmeliyiz.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Zira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</a:t>
            </a:r>
            <a:r>
              <a:rPr dirty="0" sz="3700" spc="3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buyurur: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00" i="1">
                <a:solidFill>
                  <a:srgbClr val="231F20"/>
                </a:solidFill>
                <a:latin typeface="Verdana"/>
                <a:cs typeface="Verdana"/>
              </a:rPr>
              <a:t>“Sıla-i </a:t>
            </a:r>
            <a:r>
              <a:rPr dirty="0" sz="3700" spc="-415" i="1">
                <a:solidFill>
                  <a:srgbClr val="231F20"/>
                </a:solidFill>
                <a:latin typeface="Verdana"/>
                <a:cs typeface="Verdana"/>
              </a:rPr>
              <a:t>rahim </a:t>
            </a:r>
            <a:r>
              <a:rPr dirty="0" sz="3700" spc="-434" i="1">
                <a:solidFill>
                  <a:srgbClr val="231F20"/>
                </a:solidFill>
                <a:latin typeface="Verdana"/>
                <a:cs typeface="Verdana"/>
              </a:rPr>
              <a:t>yapan, </a:t>
            </a:r>
            <a:r>
              <a:rPr dirty="0" sz="3700" spc="-375" i="1">
                <a:solidFill>
                  <a:srgbClr val="231F20"/>
                </a:solidFill>
                <a:latin typeface="Verdana"/>
                <a:cs typeface="Verdana"/>
              </a:rPr>
              <a:t>akrabasından </a:t>
            </a:r>
            <a:r>
              <a:rPr dirty="0" sz="3700" spc="-420" i="1">
                <a:solidFill>
                  <a:srgbClr val="231F20"/>
                </a:solidFill>
                <a:latin typeface="Verdana"/>
                <a:cs typeface="Verdana"/>
              </a:rPr>
              <a:t>gördüğü </a:t>
            </a:r>
            <a:r>
              <a:rPr dirty="0" sz="3700" spc="-285" i="1">
                <a:solidFill>
                  <a:srgbClr val="231F20"/>
                </a:solidFill>
                <a:latin typeface="Verdana"/>
                <a:cs typeface="Verdana"/>
              </a:rPr>
              <a:t>iyiliğe </a:t>
            </a:r>
            <a:r>
              <a:rPr dirty="0" sz="3700" spc="-265" i="1">
                <a:solidFill>
                  <a:srgbClr val="231F20"/>
                </a:solidFill>
                <a:latin typeface="Verdana"/>
                <a:cs typeface="Verdana"/>
              </a:rPr>
              <a:t>iyilikle 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karşılık</a:t>
            </a:r>
            <a:r>
              <a:rPr dirty="0" sz="3700" spc="-6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veren</a:t>
            </a:r>
            <a:r>
              <a:rPr dirty="0" sz="3700" spc="-6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 i="1">
                <a:solidFill>
                  <a:srgbClr val="231F20"/>
                </a:solidFill>
                <a:latin typeface="Verdana"/>
                <a:cs typeface="Verdana"/>
              </a:rPr>
              <a:t>kimse</a:t>
            </a:r>
            <a:r>
              <a:rPr dirty="0" sz="3700" spc="-6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 i="1">
                <a:solidFill>
                  <a:srgbClr val="231F20"/>
                </a:solidFill>
                <a:latin typeface="Verdana"/>
                <a:cs typeface="Verdana"/>
              </a:rPr>
              <a:t>değil,</a:t>
            </a:r>
            <a:r>
              <a:rPr dirty="0" sz="3700" spc="-6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akrabası</a:t>
            </a:r>
            <a:r>
              <a:rPr dirty="0" sz="3700" spc="-6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kendisine</a:t>
            </a:r>
            <a:r>
              <a:rPr dirty="0" sz="3700" spc="-6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50" i="1">
                <a:solidFill>
                  <a:srgbClr val="231F20"/>
                </a:solidFill>
                <a:latin typeface="Verdana"/>
                <a:cs typeface="Verdana"/>
              </a:rPr>
              <a:t>iyiliği</a:t>
            </a:r>
            <a:r>
              <a:rPr dirty="0" sz="3700" spc="-64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kestiğinde  </a:t>
            </a:r>
            <a:r>
              <a:rPr dirty="0" sz="3700" spc="-360" i="1">
                <a:solidFill>
                  <a:srgbClr val="231F20"/>
                </a:solidFill>
                <a:latin typeface="Verdana"/>
                <a:cs typeface="Verdana"/>
              </a:rPr>
              <a:t>dahi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onlara </a:t>
            </a:r>
            <a:r>
              <a:rPr dirty="0" sz="3700" spc="-235" i="1">
                <a:solidFill>
                  <a:srgbClr val="231F20"/>
                </a:solidFill>
                <a:latin typeface="Verdana"/>
                <a:cs typeface="Verdana"/>
              </a:rPr>
              <a:t>iyilik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yapandır.”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</a:t>
            </a:r>
            <a:r>
              <a:rPr dirty="0" sz="2450" spc="-300">
                <a:solidFill>
                  <a:srgbClr val="231F20"/>
                </a:solidFill>
                <a:latin typeface="Verdana"/>
                <a:cs typeface="Verdana"/>
              </a:rPr>
              <a:t>Edeb,</a:t>
            </a:r>
            <a:r>
              <a:rPr dirty="0" sz="2450" spc="1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509">
                <a:solidFill>
                  <a:srgbClr val="231F20"/>
                </a:solidFill>
                <a:latin typeface="Verdana"/>
                <a:cs typeface="Verdana"/>
              </a:rPr>
              <a:t>15)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Ailenizin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sadece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anne,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baba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çocuklardan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oluşmadığını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fark 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edin.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Akrabalarınızla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ilişkiye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değer</a:t>
            </a:r>
            <a:r>
              <a:rPr dirty="0" sz="3700" spc="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verin.</a:t>
            </a:r>
            <a:endParaRPr sz="3700">
              <a:latin typeface="Verdana"/>
              <a:cs typeface="Verdana"/>
            </a:endParaRPr>
          </a:p>
          <a:p>
            <a:pPr algn="just" marL="12700" marR="6350">
              <a:lnSpc>
                <a:spcPts val="4450"/>
              </a:lnSpc>
              <a:spcBef>
                <a:spcPts val="150"/>
              </a:spcBef>
            </a:pP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Doğum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düğün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güzel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günlerde</a:t>
            </a:r>
            <a:r>
              <a:rPr dirty="0" sz="3700" spc="-7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hastalık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cenaze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acı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günlerde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çocuklarınızla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birlikte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akrabalarınızın</a:t>
            </a:r>
            <a:r>
              <a:rPr dirty="0" sz="3700" spc="-5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olun.</a:t>
            </a:r>
            <a:endParaRPr sz="3700">
              <a:latin typeface="Verdana"/>
              <a:cs typeface="Verdana"/>
            </a:endParaRPr>
          </a:p>
          <a:p>
            <a:pPr algn="just" marL="12700">
              <a:lnSpc>
                <a:spcPts val="4305"/>
              </a:lnSpc>
            </a:pP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Unutmayalım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ki,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bağlarımızı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koparmak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bizi</a:t>
            </a:r>
            <a:r>
              <a:rPr dirty="0" sz="3700" spc="7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yalnızlaştırır!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2527013"/>
            <a:ext cx="11534140" cy="62452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Sonuç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olarak;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ts val="4450"/>
              </a:lnSpc>
              <a:spcBef>
                <a:spcPts val="150"/>
              </a:spcBef>
              <a:tabLst>
                <a:tab pos="1060450" algn="l"/>
                <a:tab pos="3553460" algn="l"/>
                <a:tab pos="6068695" algn="l"/>
                <a:tab pos="7641590" algn="l"/>
                <a:tab pos="9731375" algn="l"/>
              </a:tabLst>
            </a:pP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Sıla,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Peygamber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 spc="-175">
                <a:solidFill>
                  <a:srgbClr val="231F20"/>
                </a:solidFill>
                <a:latin typeface="Verdana"/>
                <a:cs typeface="Verdana"/>
              </a:rPr>
              <a:t>f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endimizin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yaşam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modelidi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735">
                <a:solidFill>
                  <a:srgbClr val="231F20"/>
                </a:solidFill>
                <a:latin typeface="Verdana"/>
                <a:cs typeface="Verdana"/>
              </a:rPr>
              <a:t>,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sünnetti</a:t>
            </a:r>
            <a:r>
              <a:rPr dirty="0" sz="3700" spc="-565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dirty="0" sz="3700" spc="-715">
                <a:solidFill>
                  <a:srgbClr val="231F20"/>
                </a:solidFill>
                <a:latin typeface="Verdana"/>
                <a:cs typeface="Verdana"/>
              </a:rPr>
              <a:t>,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peygamber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ahlâkının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2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parçasıdır.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ts val="4305"/>
              </a:lnSpc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sebeple</a:t>
            </a:r>
            <a:r>
              <a:rPr dirty="0" sz="370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akrabalarımıza;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Tatlı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dilli,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güler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yüzlü,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sabırlı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hoşgörülü</a:t>
            </a:r>
            <a:r>
              <a:rPr dirty="0" sz="3700" spc="1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olalım.</a:t>
            </a:r>
            <a:endParaRPr sz="3700">
              <a:latin typeface="Verdana"/>
              <a:cs typeface="Verdana"/>
            </a:endParaRPr>
          </a:p>
          <a:p>
            <a:pPr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Aramızdaki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küçük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sıkıntıları,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ufak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anlaşmazlıkları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büyüyüp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kangren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haline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gelmesine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izin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vermeden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çözelim.</a:t>
            </a:r>
            <a:endParaRPr sz="3700">
              <a:latin typeface="Verdana"/>
              <a:cs typeface="Verdana"/>
            </a:endParaRPr>
          </a:p>
          <a:p>
            <a:pPr marL="12700" marR="6350">
              <a:lnSpc>
                <a:spcPts val="4450"/>
              </a:lnSpc>
              <a:spcBef>
                <a:spcPts val="5"/>
              </a:spcBef>
            </a:pP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Selamısabahıkesmeyelim,kendimiziçinistediğimizgüzellikleri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onlar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dirty="0" sz="3700" spc="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isteyelim.</a:t>
            </a:r>
            <a:endParaRPr sz="3700">
              <a:latin typeface="Verdana"/>
              <a:cs typeface="Verdana"/>
            </a:endParaRPr>
          </a:p>
          <a:p>
            <a:pPr marL="12700" marR="6350">
              <a:lnSpc>
                <a:spcPts val="4450"/>
              </a:lnSpc>
              <a:spcBef>
                <a:spcPts val="5"/>
              </a:spcBef>
            </a:pP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Akraba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ilgiyi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koparmanın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onlara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kötü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davranmanın,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büyük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günahlardan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olduğunu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hatırımızdan</a:t>
            </a:r>
            <a:r>
              <a:rPr dirty="0" sz="3700" spc="-2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çıkarmayalım.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77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Kur’an’ın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ikazına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kulak 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verelim: </a:t>
            </a:r>
            <a:r>
              <a:rPr dirty="0" sz="3700" spc="-475" i="1">
                <a:solidFill>
                  <a:srgbClr val="231F20"/>
                </a:solidFill>
                <a:latin typeface="Verdana"/>
                <a:cs typeface="Verdana"/>
              </a:rPr>
              <a:t>‘Demek </a:t>
            </a:r>
            <a:r>
              <a:rPr dirty="0" sz="3700" spc="-265" i="1">
                <a:solidFill>
                  <a:srgbClr val="231F20"/>
                </a:solidFill>
                <a:latin typeface="Verdana"/>
                <a:cs typeface="Verdana"/>
              </a:rPr>
              <a:t>siz </a:t>
            </a:r>
            <a:r>
              <a:rPr dirty="0" sz="3700" spc="-505" i="1">
                <a:solidFill>
                  <a:srgbClr val="231F20"/>
                </a:solidFill>
                <a:latin typeface="Verdana"/>
                <a:cs typeface="Verdana"/>
              </a:rPr>
              <a:t>(İslâm’dan)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yüz 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çevirip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85" i="1">
                <a:solidFill>
                  <a:srgbClr val="231F20"/>
                </a:solidFill>
                <a:latin typeface="Verdana"/>
                <a:cs typeface="Verdana"/>
              </a:rPr>
              <a:t>yeryüzünde </a:t>
            </a:r>
            <a:r>
              <a:rPr dirty="0" sz="3700" spc="-300" i="1">
                <a:solidFill>
                  <a:srgbClr val="231F20"/>
                </a:solidFill>
                <a:latin typeface="Verdana"/>
                <a:cs typeface="Verdana"/>
              </a:rPr>
              <a:t>fesat </a:t>
            </a:r>
            <a:r>
              <a:rPr dirty="0" sz="3700" spc="-340" i="1">
                <a:solidFill>
                  <a:srgbClr val="231F20"/>
                </a:solidFill>
                <a:latin typeface="Verdana"/>
                <a:cs typeface="Verdana"/>
              </a:rPr>
              <a:t>çıkaracak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45" i="1">
                <a:solidFill>
                  <a:srgbClr val="231F20"/>
                </a:solidFill>
                <a:latin typeface="Verdana"/>
                <a:cs typeface="Verdana"/>
              </a:rPr>
              <a:t>akrabalık</a:t>
            </a:r>
            <a:r>
              <a:rPr dirty="0" sz="3700" spc="-104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70" i="1">
                <a:solidFill>
                  <a:srgbClr val="231F20"/>
                </a:solidFill>
                <a:latin typeface="Verdana"/>
                <a:cs typeface="Verdana"/>
              </a:rPr>
              <a:t>ilişkilerini  </a:t>
            </a:r>
            <a:r>
              <a:rPr dirty="0" sz="3700" spc="-360" i="1">
                <a:solidFill>
                  <a:srgbClr val="231F20"/>
                </a:solidFill>
                <a:latin typeface="Verdana"/>
                <a:cs typeface="Verdana"/>
              </a:rPr>
              <a:t>koparacaksınız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öyle </a:t>
            </a:r>
            <a:r>
              <a:rPr dirty="0" sz="3700" spc="-570" i="1">
                <a:solidFill>
                  <a:srgbClr val="231F20"/>
                </a:solidFill>
                <a:latin typeface="Verdana"/>
                <a:cs typeface="Verdana"/>
              </a:rPr>
              <a:t>mi! </a:t>
            </a:r>
            <a:r>
              <a:rPr dirty="0" sz="3700" spc="-400" i="1">
                <a:solidFill>
                  <a:srgbClr val="231F20"/>
                </a:solidFill>
                <a:latin typeface="Verdana"/>
                <a:cs typeface="Verdana"/>
              </a:rPr>
              <a:t>İşte </a:t>
            </a:r>
            <a:r>
              <a:rPr dirty="0" sz="3700" spc="-340" i="1">
                <a:solidFill>
                  <a:srgbClr val="231F20"/>
                </a:solidFill>
                <a:latin typeface="Verdana"/>
                <a:cs typeface="Verdana"/>
              </a:rPr>
              <a:t>Allah’ın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lânetlediği, </a:t>
            </a:r>
            <a:r>
              <a:rPr dirty="0" sz="3700" spc="-345" i="1">
                <a:solidFill>
                  <a:srgbClr val="231F20"/>
                </a:solidFill>
                <a:latin typeface="Verdana"/>
                <a:cs typeface="Verdana"/>
              </a:rPr>
              <a:t>kulaklarını 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sağır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gözlerini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kör </a:t>
            </a:r>
            <a:r>
              <a:rPr dirty="0" sz="3700" spc="-285" i="1">
                <a:solidFill>
                  <a:srgbClr val="231F20"/>
                </a:solidFill>
                <a:latin typeface="Verdana"/>
                <a:cs typeface="Verdana"/>
              </a:rPr>
              <a:t>ettiği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kimseler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bunlardır. </a:t>
            </a:r>
            <a:r>
              <a:rPr dirty="0" sz="3700" spc="-395" i="1">
                <a:solidFill>
                  <a:srgbClr val="231F20"/>
                </a:solidFill>
                <a:latin typeface="Verdana"/>
                <a:cs typeface="Verdana"/>
              </a:rPr>
              <a:t>Onlar </a:t>
            </a:r>
            <a:r>
              <a:rPr dirty="0" sz="3700" spc="-375" i="1">
                <a:solidFill>
                  <a:srgbClr val="231F20"/>
                </a:solidFill>
                <a:latin typeface="Verdana"/>
                <a:cs typeface="Verdana"/>
              </a:rPr>
              <a:t>Kur’an’ı  </a:t>
            </a:r>
            <a:r>
              <a:rPr dirty="0" sz="3700" spc="-295" i="1">
                <a:solidFill>
                  <a:srgbClr val="231F20"/>
                </a:solidFill>
                <a:latin typeface="Verdana"/>
                <a:cs typeface="Verdana"/>
              </a:rPr>
              <a:t>hiç </a:t>
            </a:r>
            <a:r>
              <a:rPr dirty="0" sz="3700" spc="-395" i="1">
                <a:solidFill>
                  <a:srgbClr val="231F20"/>
                </a:solidFill>
                <a:latin typeface="Verdana"/>
                <a:cs typeface="Verdana"/>
              </a:rPr>
              <a:t>düşünmüyorlar </a:t>
            </a:r>
            <a:r>
              <a:rPr dirty="0" sz="3700" spc="-459" i="1">
                <a:solidFill>
                  <a:srgbClr val="231F20"/>
                </a:solidFill>
                <a:latin typeface="Verdana"/>
                <a:cs typeface="Verdana"/>
              </a:rPr>
              <a:t>mı? </a:t>
            </a:r>
            <a:r>
              <a:rPr dirty="0" sz="3700" spc="-290" i="1">
                <a:solidFill>
                  <a:srgbClr val="231F20"/>
                </a:solidFill>
                <a:latin typeface="Verdana"/>
                <a:cs typeface="Verdana"/>
              </a:rPr>
              <a:t>Yoksa </a:t>
            </a:r>
            <a:r>
              <a:rPr dirty="0" sz="3700" spc="-330" i="1">
                <a:solidFill>
                  <a:srgbClr val="231F20"/>
                </a:solidFill>
                <a:latin typeface="Verdana"/>
                <a:cs typeface="Verdana"/>
              </a:rPr>
              <a:t>kalpleri </a:t>
            </a:r>
            <a:r>
              <a:rPr dirty="0" sz="3700" spc="-380" i="1">
                <a:solidFill>
                  <a:srgbClr val="231F20"/>
                </a:solidFill>
                <a:latin typeface="Verdana"/>
                <a:cs typeface="Verdana"/>
              </a:rPr>
              <a:t>üzerinde </a:t>
            </a:r>
            <a:r>
              <a:rPr dirty="0" sz="3700" spc="-270" i="1">
                <a:solidFill>
                  <a:srgbClr val="231F20"/>
                </a:solidFill>
                <a:latin typeface="Verdana"/>
                <a:cs typeface="Verdana"/>
              </a:rPr>
              <a:t>kilitler </a:t>
            </a:r>
            <a:r>
              <a:rPr dirty="0" sz="3700" spc="-475" i="1">
                <a:solidFill>
                  <a:srgbClr val="231F20"/>
                </a:solidFill>
                <a:latin typeface="Verdana"/>
                <a:cs typeface="Verdana"/>
              </a:rPr>
              <a:t>mi 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var!’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” </a:t>
            </a:r>
            <a:r>
              <a:rPr dirty="0" sz="2450" spc="-360">
                <a:solidFill>
                  <a:srgbClr val="231F20"/>
                </a:solidFill>
                <a:latin typeface="Verdana"/>
                <a:cs typeface="Verdana"/>
              </a:rPr>
              <a:t>(Muhammed,</a:t>
            </a:r>
            <a:r>
              <a:rPr dirty="0" sz="2450" spc="-3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295">
                <a:solidFill>
                  <a:srgbClr val="231F20"/>
                </a:solidFill>
                <a:latin typeface="Verdana"/>
                <a:cs typeface="Verdana"/>
              </a:rPr>
              <a:t>47/22-24)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3505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9" i="1">
                <a:solidFill>
                  <a:srgbClr val="231F20"/>
                </a:solidFill>
                <a:latin typeface="Verdana"/>
                <a:cs typeface="Verdana"/>
              </a:rPr>
              <a:t>Rahim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kelimesi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Allah’ın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Rahman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isminden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alınmıştır.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gerçeği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açıklar: “</a:t>
            </a:r>
            <a:r>
              <a:rPr dirty="0" sz="3700" spc="-420" i="1">
                <a:solidFill>
                  <a:srgbClr val="231F20"/>
                </a:solidFill>
                <a:latin typeface="Verdana"/>
                <a:cs typeface="Verdana"/>
              </a:rPr>
              <a:t>Merhametliler, 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Rahman’ın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kendilerine </a:t>
            </a:r>
            <a:r>
              <a:rPr dirty="0" sz="3700" spc="-459" i="1">
                <a:solidFill>
                  <a:srgbClr val="231F20"/>
                </a:solidFill>
                <a:latin typeface="Verdana"/>
                <a:cs typeface="Verdana"/>
              </a:rPr>
              <a:t>merhamet </a:t>
            </a:r>
            <a:r>
              <a:rPr dirty="0" sz="3700" spc="-285" i="1">
                <a:solidFill>
                  <a:srgbClr val="231F20"/>
                </a:solidFill>
                <a:latin typeface="Verdana"/>
                <a:cs typeface="Verdana"/>
              </a:rPr>
              <a:t>ettiği </a:t>
            </a:r>
            <a:r>
              <a:rPr dirty="0" sz="3700" spc="-400" i="1">
                <a:solidFill>
                  <a:srgbClr val="231F20"/>
                </a:solidFill>
                <a:latin typeface="Verdana"/>
                <a:cs typeface="Verdana"/>
              </a:rPr>
              <a:t>kimselerdir. 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Siz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yeryüzündekilere </a:t>
            </a:r>
            <a:r>
              <a:rPr dirty="0" sz="3700" spc="-459" i="1">
                <a:solidFill>
                  <a:srgbClr val="231F20"/>
                </a:solidFill>
                <a:latin typeface="Verdana"/>
                <a:cs typeface="Verdana"/>
              </a:rPr>
              <a:t>merhamet </a:t>
            </a:r>
            <a:r>
              <a:rPr dirty="0" sz="3700" spc="-380" i="1">
                <a:solidFill>
                  <a:srgbClr val="231F20"/>
                </a:solidFill>
                <a:latin typeface="Verdana"/>
                <a:cs typeface="Verdana"/>
              </a:rPr>
              <a:t>edin </a:t>
            </a:r>
            <a:r>
              <a:rPr dirty="0" sz="3700" spc="-245" i="1">
                <a:solidFill>
                  <a:srgbClr val="231F20"/>
                </a:solidFill>
                <a:latin typeface="Verdana"/>
                <a:cs typeface="Verdana"/>
              </a:rPr>
              <a:t>ki </a:t>
            </a:r>
            <a:r>
              <a:rPr dirty="0" sz="3700" spc="-335" i="1">
                <a:solidFill>
                  <a:srgbClr val="231F20"/>
                </a:solidFill>
                <a:latin typeface="Verdana"/>
                <a:cs typeface="Verdana"/>
              </a:rPr>
              <a:t>göktekiler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10" i="1">
                <a:solidFill>
                  <a:srgbClr val="231F20"/>
                </a:solidFill>
                <a:latin typeface="Verdana"/>
                <a:cs typeface="Verdana"/>
              </a:rPr>
              <a:t>size  </a:t>
            </a:r>
            <a:r>
              <a:rPr dirty="0" sz="3700" spc="-459" i="1">
                <a:solidFill>
                  <a:srgbClr val="231F20"/>
                </a:solidFill>
                <a:latin typeface="Verdana"/>
                <a:cs typeface="Verdana"/>
              </a:rPr>
              <a:t>merhamet </a:t>
            </a:r>
            <a:r>
              <a:rPr dirty="0" sz="3700" spc="-385" i="1">
                <a:solidFill>
                  <a:srgbClr val="231F20"/>
                </a:solidFill>
                <a:latin typeface="Verdana"/>
                <a:cs typeface="Verdana"/>
              </a:rPr>
              <a:t>etsin!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‘Rahim’ </a:t>
            </a:r>
            <a:r>
              <a:rPr dirty="0" sz="3700" spc="-395" i="1">
                <a:solidFill>
                  <a:srgbClr val="231F20"/>
                </a:solidFill>
                <a:latin typeface="Verdana"/>
                <a:cs typeface="Verdana"/>
              </a:rPr>
              <a:t>(akrabalık </a:t>
            </a:r>
            <a:r>
              <a:rPr dirty="0" sz="3700" spc="-495" i="1">
                <a:solidFill>
                  <a:srgbClr val="231F20"/>
                </a:solidFill>
                <a:latin typeface="Verdana"/>
                <a:cs typeface="Verdana"/>
              </a:rPr>
              <a:t>bağı)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Rahman </a:t>
            </a:r>
            <a:r>
              <a:rPr dirty="0" sz="3700" spc="-415" i="1">
                <a:solidFill>
                  <a:srgbClr val="231F20"/>
                </a:solidFill>
                <a:latin typeface="Verdana"/>
                <a:cs typeface="Verdana"/>
              </a:rPr>
              <a:t>kökünden  </a:t>
            </a:r>
            <a:r>
              <a:rPr dirty="0" sz="3700" spc="-385" i="1">
                <a:solidFill>
                  <a:srgbClr val="231F20"/>
                </a:solidFill>
                <a:latin typeface="Verdana"/>
                <a:cs typeface="Verdana"/>
              </a:rPr>
              <a:t>türemiştir.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Kim </a:t>
            </a:r>
            <a:r>
              <a:rPr dirty="0" sz="3700" spc="-434" i="1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sürdürürse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Allah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95" i="1">
                <a:solidFill>
                  <a:srgbClr val="231F20"/>
                </a:solidFill>
                <a:latin typeface="Verdana"/>
                <a:cs typeface="Verdana"/>
              </a:rPr>
              <a:t>onunla </a:t>
            </a:r>
            <a:r>
              <a:rPr dirty="0" sz="3700" spc="-250" i="1">
                <a:solidFill>
                  <a:srgbClr val="231F20"/>
                </a:solidFill>
                <a:latin typeface="Verdana"/>
                <a:cs typeface="Verdana"/>
              </a:rPr>
              <a:t>ilişkisini 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sürdürür; </a:t>
            </a:r>
            <a:r>
              <a:rPr dirty="0" sz="3700" spc="-415" i="1">
                <a:solidFill>
                  <a:srgbClr val="231F20"/>
                </a:solidFill>
                <a:latin typeface="Verdana"/>
                <a:cs typeface="Verdana"/>
              </a:rPr>
              <a:t>kim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34" i="1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360" i="1">
                <a:solidFill>
                  <a:srgbClr val="231F20"/>
                </a:solidFill>
                <a:latin typeface="Verdana"/>
                <a:cs typeface="Verdana"/>
              </a:rPr>
              <a:t>koparırsa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Allah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25" i="1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kimseyle </a:t>
            </a:r>
            <a:r>
              <a:rPr dirty="0" sz="3700" spc="-250" i="1">
                <a:solidFill>
                  <a:srgbClr val="231F20"/>
                </a:solidFill>
                <a:latin typeface="Verdana"/>
                <a:cs typeface="Verdana"/>
              </a:rPr>
              <a:t>ilişkisini  </a:t>
            </a:r>
            <a:r>
              <a:rPr dirty="0" sz="3700" spc="-450" i="1">
                <a:solidFill>
                  <a:srgbClr val="231F20"/>
                </a:solidFill>
                <a:latin typeface="Verdana"/>
                <a:cs typeface="Verdana"/>
              </a:rPr>
              <a:t>koparır.” </a:t>
            </a:r>
            <a:r>
              <a:rPr dirty="0" sz="2450" spc="-295">
                <a:solidFill>
                  <a:srgbClr val="231F20"/>
                </a:solidFill>
                <a:latin typeface="Verdana"/>
                <a:cs typeface="Verdana"/>
              </a:rPr>
              <a:t>(Tirmizî, </a:t>
            </a:r>
            <a:r>
              <a:rPr dirty="0" sz="2450" spc="-175">
                <a:solidFill>
                  <a:srgbClr val="231F20"/>
                </a:solidFill>
                <a:latin typeface="Verdana"/>
                <a:cs typeface="Verdana"/>
              </a:rPr>
              <a:t>Birr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2450" spc="-280">
                <a:solidFill>
                  <a:srgbClr val="231F20"/>
                </a:solidFill>
                <a:latin typeface="Verdana"/>
                <a:cs typeface="Verdana"/>
              </a:rPr>
              <a:t>Sıla,</a:t>
            </a:r>
            <a:r>
              <a:rPr dirty="0" sz="245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65">
                <a:solidFill>
                  <a:srgbClr val="231F20"/>
                </a:solidFill>
                <a:latin typeface="Verdana"/>
                <a:cs typeface="Verdana"/>
              </a:rPr>
              <a:t>16)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3505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65"/>
              <a:t>Akrabalarımızla </a:t>
            </a:r>
            <a:r>
              <a:rPr dirty="0" spc="-434"/>
              <a:t>kurduğumuz </a:t>
            </a:r>
            <a:r>
              <a:rPr dirty="0" spc="-495"/>
              <a:t>bağ, </a:t>
            </a:r>
            <a:r>
              <a:rPr dirty="0" spc="-310"/>
              <a:t>bir </a:t>
            </a:r>
            <a:r>
              <a:rPr dirty="0" spc="-335"/>
              <a:t>kul </a:t>
            </a:r>
            <a:r>
              <a:rPr dirty="0" spc="-345"/>
              <a:t>olarak </a:t>
            </a:r>
            <a:r>
              <a:rPr dirty="0" spc="-315"/>
              <a:t>Allah’la  </a:t>
            </a:r>
            <a:r>
              <a:rPr dirty="0" spc="-434"/>
              <a:t>kurduğumuz </a:t>
            </a:r>
            <a:r>
              <a:rPr dirty="0" spc="-409"/>
              <a:t>bağı </a:t>
            </a:r>
            <a:r>
              <a:rPr dirty="0" spc="-330"/>
              <a:t>etkileyecek </a:t>
            </a:r>
            <a:r>
              <a:rPr dirty="0" spc="-380"/>
              <a:t>kadar </a:t>
            </a:r>
            <a:r>
              <a:rPr dirty="0" spc="-434"/>
              <a:t>önemlidir. </a:t>
            </a:r>
            <a:r>
              <a:rPr dirty="0" spc="-370"/>
              <a:t>Onlarla </a:t>
            </a:r>
            <a:r>
              <a:rPr dirty="0" spc="-310"/>
              <a:t>iyilik,  </a:t>
            </a:r>
            <a:r>
              <a:rPr dirty="0" spc="-430"/>
              <a:t>hoşgörü, </a:t>
            </a:r>
            <a:r>
              <a:rPr dirty="0" spc="-459"/>
              <a:t>merhamet </a:t>
            </a:r>
            <a:r>
              <a:rPr dirty="0" spc="-475"/>
              <a:t>ve </a:t>
            </a:r>
            <a:r>
              <a:rPr dirty="0" spc="-350"/>
              <a:t>adalet </a:t>
            </a:r>
            <a:r>
              <a:rPr dirty="0" spc="-375"/>
              <a:t>üzerine </a:t>
            </a:r>
            <a:r>
              <a:rPr dirty="0" spc="-325"/>
              <a:t>geliştirdiğimiz </a:t>
            </a:r>
            <a:r>
              <a:rPr dirty="0" spc="-330"/>
              <a:t>sağlıklı  </a:t>
            </a:r>
            <a:r>
              <a:rPr dirty="0" spc="-310"/>
              <a:t>bir </a:t>
            </a:r>
            <a:r>
              <a:rPr dirty="0" spc="-305"/>
              <a:t>ilişki, </a:t>
            </a:r>
            <a:r>
              <a:rPr dirty="0" spc="-385"/>
              <a:t>her </a:t>
            </a:r>
            <a:r>
              <a:rPr dirty="0" spc="-440"/>
              <a:t>bakımdan </a:t>
            </a:r>
            <a:r>
              <a:rPr dirty="0" spc="-430"/>
              <a:t>rahmete </a:t>
            </a:r>
            <a:r>
              <a:rPr dirty="0" spc="-320"/>
              <a:t>yol</a:t>
            </a:r>
            <a:r>
              <a:rPr dirty="0" spc="-254"/>
              <a:t> </a:t>
            </a:r>
            <a:r>
              <a:rPr dirty="0" spc="-380"/>
              <a:t>açacaktır.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4140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85"/>
              <a:t>Gündelik</a:t>
            </a:r>
            <a:r>
              <a:rPr dirty="0" spc="-490"/>
              <a:t> </a:t>
            </a:r>
            <a:r>
              <a:rPr dirty="0" spc="-355"/>
              <a:t>hayatın</a:t>
            </a:r>
            <a:r>
              <a:rPr dirty="0" spc="-490"/>
              <a:t> </a:t>
            </a:r>
            <a:r>
              <a:rPr dirty="0" spc="-420"/>
              <a:t>hengâmesi</a:t>
            </a:r>
            <a:r>
              <a:rPr dirty="0" spc="-490"/>
              <a:t> </a:t>
            </a:r>
            <a:r>
              <a:rPr dirty="0" spc="-335"/>
              <a:t>içinde</a:t>
            </a:r>
            <a:r>
              <a:rPr dirty="0" spc="-490"/>
              <a:t> </a:t>
            </a:r>
            <a:r>
              <a:rPr dirty="0" spc="-320"/>
              <a:t>aile</a:t>
            </a:r>
            <a:r>
              <a:rPr dirty="0" spc="-484"/>
              <a:t> </a:t>
            </a:r>
            <a:r>
              <a:rPr dirty="0" spc="-475"/>
              <a:t>ve</a:t>
            </a:r>
            <a:r>
              <a:rPr dirty="0" spc="-490"/>
              <a:t> </a:t>
            </a:r>
            <a:r>
              <a:rPr dirty="0" spc="-370"/>
              <a:t>akraba</a:t>
            </a:r>
            <a:r>
              <a:rPr dirty="0" spc="-490"/>
              <a:t> </a:t>
            </a:r>
            <a:r>
              <a:rPr dirty="0" spc="-285"/>
              <a:t>ilişkilerinin  </a:t>
            </a:r>
            <a:r>
              <a:rPr dirty="0" spc="-380"/>
              <a:t>zayıfladığı, </a:t>
            </a:r>
            <a:r>
              <a:rPr dirty="0" spc="-330"/>
              <a:t>hatta </a:t>
            </a:r>
            <a:r>
              <a:rPr dirty="0" spc="-415"/>
              <a:t>kaybolma </a:t>
            </a:r>
            <a:r>
              <a:rPr dirty="0" spc="-365"/>
              <a:t>noktasına </a:t>
            </a:r>
            <a:r>
              <a:rPr dirty="0" spc="-345"/>
              <a:t>geldiği </a:t>
            </a:r>
            <a:r>
              <a:rPr dirty="0" spc="-420"/>
              <a:t>görülmektedir.  </a:t>
            </a:r>
            <a:r>
              <a:rPr dirty="0" spc="-380"/>
              <a:t>Oysa </a:t>
            </a:r>
            <a:r>
              <a:rPr dirty="0" spc="-254"/>
              <a:t>ki </a:t>
            </a:r>
            <a:r>
              <a:rPr dirty="0" spc="-409"/>
              <a:t>dinimiz, </a:t>
            </a:r>
            <a:r>
              <a:rPr dirty="0" spc="-310"/>
              <a:t>bir </a:t>
            </a:r>
            <a:r>
              <a:rPr dirty="0" spc="-330"/>
              <a:t>taraftan </a:t>
            </a:r>
            <a:r>
              <a:rPr dirty="0" spc="-370"/>
              <a:t>akraba </a:t>
            </a:r>
            <a:r>
              <a:rPr dirty="0" spc="-270"/>
              <a:t>ilişkilerini </a:t>
            </a:r>
            <a:r>
              <a:rPr dirty="0" spc="-525"/>
              <a:t>mümkün  </a:t>
            </a:r>
            <a:r>
              <a:rPr dirty="0" spc="-440"/>
              <a:t>mertebe </a:t>
            </a:r>
            <a:r>
              <a:rPr dirty="0" spc="-395"/>
              <a:t>kuvvetlendirmemizi </a:t>
            </a:r>
            <a:r>
              <a:rPr dirty="0" spc="-475"/>
              <a:t>emrederken, </a:t>
            </a:r>
            <a:r>
              <a:rPr dirty="0" spc="-365"/>
              <a:t>diğer </a:t>
            </a:r>
            <a:r>
              <a:rPr dirty="0" spc="-330"/>
              <a:t>taraftan </a:t>
            </a:r>
            <a:r>
              <a:rPr dirty="0" spc="-405"/>
              <a:t>da  </a:t>
            </a:r>
            <a:r>
              <a:rPr dirty="0" spc="-335"/>
              <a:t>yakınlarla </a:t>
            </a:r>
            <a:r>
              <a:rPr dirty="0" spc="-295"/>
              <a:t>ilişkilerimizi </a:t>
            </a:r>
            <a:r>
              <a:rPr dirty="0" spc="-445"/>
              <a:t>koparmamızı</a:t>
            </a:r>
            <a:r>
              <a:rPr dirty="0" spc="75"/>
              <a:t> </a:t>
            </a:r>
            <a:r>
              <a:rPr dirty="0" spc="-395"/>
              <a:t>yasaklamaktadır.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14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Kur’an-ı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Kerim’de,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“Allah’a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ibadet </a:t>
            </a:r>
            <a:r>
              <a:rPr dirty="0" sz="3700" spc="-380" i="1">
                <a:solidFill>
                  <a:srgbClr val="231F20"/>
                </a:solidFill>
                <a:latin typeface="Verdana"/>
                <a:cs typeface="Verdana"/>
              </a:rPr>
              <a:t>edin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O’na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hiçbir </a:t>
            </a:r>
            <a:r>
              <a:rPr dirty="0" sz="3700" spc="-295" i="1">
                <a:solidFill>
                  <a:srgbClr val="231F20"/>
                </a:solidFill>
                <a:latin typeface="Verdana"/>
                <a:cs typeface="Verdana"/>
              </a:rPr>
              <a:t>şeyi  </a:t>
            </a:r>
            <a:r>
              <a:rPr dirty="0" sz="3700" spc="-380" i="1">
                <a:solidFill>
                  <a:srgbClr val="231F20"/>
                </a:solidFill>
                <a:latin typeface="Verdana"/>
                <a:cs typeface="Verdana"/>
              </a:rPr>
              <a:t>ortakkoşmayın.</a:t>
            </a:r>
            <a:r>
              <a:rPr dirty="0" sz="3700" spc="-9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Ana-babaya,</a:t>
            </a:r>
            <a:r>
              <a:rPr dirty="0" sz="3700" spc="-89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 i="1">
                <a:solidFill>
                  <a:srgbClr val="231F20"/>
                </a:solidFill>
                <a:latin typeface="Verdana"/>
                <a:cs typeface="Verdana"/>
              </a:rPr>
              <a:t>akrabaya,</a:t>
            </a:r>
            <a:r>
              <a:rPr dirty="0" sz="3700" spc="-900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yetimlere,</a:t>
            </a:r>
            <a:r>
              <a:rPr dirty="0" sz="3700" spc="-894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yoksullara, 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yakın </a:t>
            </a:r>
            <a:r>
              <a:rPr dirty="0" sz="3700" spc="-459" i="1">
                <a:solidFill>
                  <a:srgbClr val="231F20"/>
                </a:solidFill>
                <a:latin typeface="Verdana"/>
                <a:cs typeface="Verdana"/>
              </a:rPr>
              <a:t>komşuya, </a:t>
            </a:r>
            <a:r>
              <a:rPr dirty="0" sz="3700" spc="-365" i="1">
                <a:solidFill>
                  <a:srgbClr val="231F20"/>
                </a:solidFill>
                <a:latin typeface="Verdana"/>
                <a:cs typeface="Verdana"/>
              </a:rPr>
              <a:t>uzak </a:t>
            </a:r>
            <a:r>
              <a:rPr dirty="0" sz="3700" spc="-459" i="1">
                <a:solidFill>
                  <a:srgbClr val="231F20"/>
                </a:solidFill>
                <a:latin typeface="Verdana"/>
                <a:cs typeface="Verdana"/>
              </a:rPr>
              <a:t>komşuya,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yakın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arkadaşa, </a:t>
            </a:r>
            <a:r>
              <a:rPr dirty="0" sz="3700" spc="-385" i="1">
                <a:solidFill>
                  <a:srgbClr val="231F20"/>
                </a:solidFill>
                <a:latin typeface="Verdana"/>
                <a:cs typeface="Verdana"/>
              </a:rPr>
              <a:t>yolcuya, 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idare</a:t>
            </a:r>
            <a:r>
              <a:rPr dirty="0" sz="3700" spc="-509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 i="1">
                <a:solidFill>
                  <a:srgbClr val="231F20"/>
                </a:solidFill>
                <a:latin typeface="Verdana"/>
                <a:cs typeface="Verdana"/>
              </a:rPr>
              <a:t>himayeniz</a:t>
            </a:r>
            <a:r>
              <a:rPr dirty="0" sz="3700" spc="-5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 i="1">
                <a:solidFill>
                  <a:srgbClr val="231F20"/>
                </a:solidFill>
                <a:latin typeface="Verdana"/>
                <a:cs typeface="Verdana"/>
              </a:rPr>
              <a:t>altında</a:t>
            </a:r>
            <a:r>
              <a:rPr dirty="0" sz="3700" spc="-5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 i="1">
                <a:solidFill>
                  <a:srgbClr val="231F20"/>
                </a:solidFill>
                <a:latin typeface="Verdana"/>
                <a:cs typeface="Verdana"/>
              </a:rPr>
              <a:t>olanlara</a:t>
            </a:r>
            <a:r>
              <a:rPr dirty="0" sz="3700" spc="-509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25" i="1">
                <a:solidFill>
                  <a:srgbClr val="231F20"/>
                </a:solidFill>
                <a:latin typeface="Verdana"/>
                <a:cs typeface="Verdana"/>
              </a:rPr>
              <a:t>iyi</a:t>
            </a:r>
            <a:r>
              <a:rPr dirty="0" sz="3700" spc="-5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 i="1">
                <a:solidFill>
                  <a:srgbClr val="231F20"/>
                </a:solidFill>
                <a:latin typeface="Verdana"/>
                <a:cs typeface="Verdana"/>
              </a:rPr>
              <a:t>davranın.</a:t>
            </a:r>
            <a:r>
              <a:rPr dirty="0" sz="3700" spc="-5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5" i="1">
                <a:solidFill>
                  <a:srgbClr val="231F20"/>
                </a:solidFill>
                <a:latin typeface="Verdana"/>
                <a:cs typeface="Verdana"/>
              </a:rPr>
              <a:t>Allah</a:t>
            </a:r>
            <a:r>
              <a:rPr dirty="0" sz="3700" spc="-50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 i="1">
                <a:solidFill>
                  <a:srgbClr val="231F20"/>
                </a:solidFill>
                <a:latin typeface="Verdana"/>
                <a:cs typeface="Verdana"/>
              </a:rPr>
              <a:t>kendini  </a:t>
            </a:r>
            <a:r>
              <a:rPr dirty="0" sz="3700" spc="-440" i="1">
                <a:solidFill>
                  <a:srgbClr val="231F20"/>
                </a:solidFill>
                <a:latin typeface="Verdana"/>
                <a:cs typeface="Verdana"/>
              </a:rPr>
              <a:t>beğenen </a:t>
            </a:r>
            <a:r>
              <a:rPr dirty="0" sz="3700" spc="-470" i="1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30" i="1">
                <a:solidFill>
                  <a:srgbClr val="231F20"/>
                </a:solidFill>
                <a:latin typeface="Verdana"/>
                <a:cs typeface="Verdana"/>
              </a:rPr>
              <a:t>daima </a:t>
            </a:r>
            <a:r>
              <a:rPr dirty="0" sz="3700" spc="-380" i="1">
                <a:solidFill>
                  <a:srgbClr val="231F20"/>
                </a:solidFill>
                <a:latin typeface="Verdana"/>
                <a:cs typeface="Verdana"/>
              </a:rPr>
              <a:t>böbürlenip </a:t>
            </a:r>
            <a:r>
              <a:rPr dirty="0" sz="3700" spc="-405" i="1">
                <a:solidFill>
                  <a:srgbClr val="231F20"/>
                </a:solidFill>
                <a:latin typeface="Verdana"/>
                <a:cs typeface="Verdana"/>
              </a:rPr>
              <a:t>duran </a:t>
            </a:r>
            <a:r>
              <a:rPr dirty="0" sz="3700" spc="-345" i="1">
                <a:solidFill>
                  <a:srgbClr val="231F20"/>
                </a:solidFill>
                <a:latin typeface="Verdana"/>
                <a:cs typeface="Verdana"/>
              </a:rPr>
              <a:t>kimseyi </a:t>
            </a:r>
            <a:r>
              <a:rPr dirty="0" sz="3700" spc="-500" i="1">
                <a:solidFill>
                  <a:srgbClr val="231F20"/>
                </a:solidFill>
                <a:latin typeface="Verdana"/>
                <a:cs typeface="Verdana"/>
              </a:rPr>
              <a:t>sevmez.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”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(Nisâ,  </a:t>
            </a:r>
            <a:r>
              <a:rPr dirty="0" sz="2450" spc="-275">
                <a:solidFill>
                  <a:srgbClr val="231F20"/>
                </a:solidFill>
                <a:latin typeface="Verdana"/>
                <a:cs typeface="Verdana"/>
              </a:rPr>
              <a:t>4/36)</a:t>
            </a:r>
            <a:r>
              <a:rPr dirty="0" sz="2450" spc="2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buyrulur.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4344" y="2659604"/>
            <a:ext cx="4720590" cy="5989955"/>
          </a:xfrm>
          <a:custGeom>
            <a:avLst/>
            <a:gdLst/>
            <a:ahLst/>
            <a:cxnLst/>
            <a:rect l="l" t="t" r="r" b="b"/>
            <a:pathLst>
              <a:path w="4720590" h="5989955">
                <a:moveTo>
                  <a:pt x="0" y="5989346"/>
                </a:moveTo>
                <a:lnTo>
                  <a:pt x="4720065" y="5989346"/>
                </a:lnTo>
                <a:lnTo>
                  <a:pt x="4720065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39523" y="2764313"/>
            <a:ext cx="4489706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06442" y="3507746"/>
            <a:ext cx="9454515" cy="680720"/>
          </a:xfrm>
          <a:custGeom>
            <a:avLst/>
            <a:gdLst/>
            <a:ahLst/>
            <a:cxnLst/>
            <a:rect l="l" t="t" r="r" b="b"/>
            <a:pathLst>
              <a:path w="9454515" h="680720">
                <a:moveTo>
                  <a:pt x="0" y="680607"/>
                </a:moveTo>
                <a:lnTo>
                  <a:pt x="9453890" y="680607"/>
                </a:lnTo>
                <a:lnTo>
                  <a:pt x="9453890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005D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929560" y="3233482"/>
            <a:ext cx="8873490" cy="3481704"/>
          </a:xfrm>
          <a:prstGeom prst="rect">
            <a:avLst/>
          </a:prstGeom>
        </p:spPr>
        <p:txBody>
          <a:bodyPr wrap="square" lIns="0" tIns="328295" rIns="0" bIns="0" rtlCol="0" vert="horz">
            <a:spAutoFit/>
          </a:bodyPr>
          <a:lstStyle/>
          <a:p>
            <a:pPr marL="12700" indent="17780">
              <a:lnSpc>
                <a:spcPct val="100000"/>
              </a:lnSpc>
              <a:spcBef>
                <a:spcPts val="2585"/>
              </a:spcBef>
            </a:pPr>
            <a:r>
              <a:rPr dirty="0" sz="3700" spc="-365" b="1">
                <a:solidFill>
                  <a:srgbClr val="FFFFFF"/>
                </a:solidFill>
                <a:latin typeface="Century Gothic"/>
                <a:cs typeface="Century Gothic"/>
              </a:rPr>
              <a:t>Akrabayı </a:t>
            </a:r>
            <a:r>
              <a:rPr dirty="0" sz="3700" spc="-165" b="1">
                <a:solidFill>
                  <a:srgbClr val="FFFFFF"/>
                </a:solidFill>
                <a:latin typeface="Century Gothic"/>
                <a:cs typeface="Century Gothic"/>
              </a:rPr>
              <a:t>Ziyaret </a:t>
            </a:r>
            <a:r>
              <a:rPr dirty="0" sz="3700" spc="-615" b="1">
                <a:solidFill>
                  <a:srgbClr val="FFFFFF"/>
                </a:solidFill>
                <a:latin typeface="Century Gothic"/>
                <a:cs typeface="Century Gothic"/>
              </a:rPr>
              <a:t>Ona </a:t>
            </a:r>
            <a:r>
              <a:rPr dirty="0" sz="3700" spc="-400" b="1">
                <a:solidFill>
                  <a:srgbClr val="FFFFFF"/>
                </a:solidFill>
                <a:latin typeface="Century Gothic"/>
                <a:cs typeface="Century Gothic"/>
              </a:rPr>
              <a:t>mı </a:t>
            </a:r>
            <a:r>
              <a:rPr dirty="0" sz="3700" spc="-360" b="1">
                <a:solidFill>
                  <a:srgbClr val="FFFFFF"/>
                </a:solidFill>
                <a:latin typeface="Century Gothic"/>
                <a:cs typeface="Century Gothic"/>
              </a:rPr>
              <a:t>Kendimize </a:t>
            </a:r>
            <a:r>
              <a:rPr dirty="0" sz="3700" spc="-350" b="1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dirty="0" sz="3700" spc="-4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3700" spc="-120" b="1">
                <a:solidFill>
                  <a:srgbClr val="FFFFFF"/>
                </a:solidFill>
                <a:latin typeface="Century Gothic"/>
                <a:cs typeface="Century Gothic"/>
              </a:rPr>
              <a:t>İyilik?</a:t>
            </a:r>
            <a:endParaRPr sz="3700">
              <a:latin typeface="Century Gothic"/>
              <a:cs typeface="Century Gothic"/>
            </a:endParaRPr>
          </a:p>
          <a:p>
            <a:pPr algn="just" marL="12700" marR="5080">
              <a:lnSpc>
                <a:spcPct val="100299"/>
              </a:lnSpc>
              <a:spcBef>
                <a:spcPts val="2475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Ziyaretlerde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öncelik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Kur’an’a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göre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babadadır.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Bunun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yanında, hala,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teyze,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amca,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dayı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gibi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yakınlarımız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ziyaretimizi,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onlarla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buluşmamızı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kaynaşmamızı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hak</a:t>
            </a:r>
            <a:r>
              <a:rPr dirty="0" sz="3700" spc="-1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etmektedir.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005D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  <a:tabLst>
                <a:tab pos="1685289" algn="l"/>
                <a:tab pos="5166360" algn="l"/>
                <a:tab pos="6785609" algn="l"/>
                <a:tab pos="7710170" algn="l"/>
                <a:tab pos="8994775" algn="l"/>
                <a:tab pos="11080750" algn="l"/>
              </a:tabLst>
            </a:pPr>
            <a:r>
              <a:rPr dirty="0" spc="-450"/>
              <a:t>S</a:t>
            </a:r>
            <a:r>
              <a:rPr dirty="0" spc="-409"/>
              <a:t>e</a:t>
            </a:r>
            <a:r>
              <a:rPr dirty="0" spc="-480"/>
              <a:t>v</a:t>
            </a:r>
            <a:r>
              <a:rPr dirty="0" spc="-270"/>
              <a:t>gili</a:t>
            </a:r>
            <a:r>
              <a:rPr dirty="0"/>
              <a:t>	</a:t>
            </a:r>
            <a:r>
              <a:rPr dirty="0" spc="-405"/>
              <a:t>Peygamberimiz,</a:t>
            </a:r>
            <a:r>
              <a:rPr dirty="0"/>
              <a:t>	</a:t>
            </a:r>
            <a:r>
              <a:rPr dirty="0" spc="-385"/>
              <a:t>büyük</a:t>
            </a:r>
            <a:r>
              <a:rPr dirty="0"/>
              <a:t>	</a:t>
            </a:r>
            <a:r>
              <a:rPr dirty="0" spc="-310"/>
              <a:t>bir</a:t>
            </a:r>
            <a:r>
              <a:rPr dirty="0"/>
              <a:t>	</a:t>
            </a:r>
            <a:r>
              <a:rPr dirty="0" spc="-380"/>
              <a:t>ha</a:t>
            </a:r>
            <a:r>
              <a:rPr dirty="0" spc="-305"/>
              <a:t>t</a:t>
            </a:r>
            <a:r>
              <a:rPr dirty="0" spc="-375"/>
              <a:t>a</a:t>
            </a:r>
            <a:r>
              <a:rPr dirty="0"/>
              <a:t>	</a:t>
            </a:r>
            <a:r>
              <a:rPr dirty="0" spc="-305"/>
              <a:t>işlediğini</a:t>
            </a:r>
            <a:r>
              <a:rPr dirty="0"/>
              <a:t>	</a:t>
            </a:r>
            <a:r>
              <a:rPr dirty="0" spc="-495"/>
              <a:t>v</a:t>
            </a:r>
            <a:r>
              <a:rPr dirty="0" spc="-330"/>
              <a:t>e  </a:t>
            </a:r>
            <a:r>
              <a:rPr dirty="0" spc="-400"/>
              <a:t>günahtan </a:t>
            </a:r>
            <a:r>
              <a:rPr dirty="0" spc="-380"/>
              <a:t>kurtulmak </a:t>
            </a:r>
            <a:r>
              <a:rPr dirty="0" spc="-280"/>
              <a:t>için </a:t>
            </a:r>
            <a:r>
              <a:rPr dirty="0" spc="-440"/>
              <a:t>ne </a:t>
            </a:r>
            <a:r>
              <a:rPr dirty="0" spc="-405"/>
              <a:t>yapması </a:t>
            </a:r>
            <a:r>
              <a:rPr dirty="0" spc="-330"/>
              <a:t>gerektiğini</a:t>
            </a:r>
            <a:r>
              <a:rPr dirty="0" spc="-615"/>
              <a:t> </a:t>
            </a:r>
            <a:r>
              <a:rPr dirty="0" spc="-395"/>
              <a:t>sormaya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11217" y="5170910"/>
            <a:ext cx="11533505" cy="205676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gelen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adama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tövbe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ettikten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sonra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babasına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iyilik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yapmasını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tavsiye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etmiştir.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Ama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adam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“Annem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babam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öldü”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deyince </a:t>
            </a:r>
            <a:r>
              <a:rPr dirty="0" sz="3700" spc="-390" i="1">
                <a:solidFill>
                  <a:srgbClr val="231F20"/>
                </a:solidFill>
                <a:latin typeface="Verdana"/>
                <a:cs typeface="Verdana"/>
              </a:rPr>
              <a:t>“Öyleyse </a:t>
            </a:r>
            <a:r>
              <a:rPr dirty="0" sz="3700" spc="-380" i="1">
                <a:solidFill>
                  <a:srgbClr val="231F20"/>
                </a:solidFill>
                <a:latin typeface="Verdana"/>
                <a:cs typeface="Verdana"/>
              </a:rPr>
              <a:t>teyzene </a:t>
            </a:r>
            <a:r>
              <a:rPr dirty="0" sz="3700" spc="-265" i="1">
                <a:solidFill>
                  <a:srgbClr val="231F20"/>
                </a:solidFill>
                <a:latin typeface="Verdana"/>
                <a:cs typeface="Verdana"/>
              </a:rPr>
              <a:t>iyilikte </a:t>
            </a:r>
            <a:r>
              <a:rPr dirty="0" sz="3700" spc="-475" i="1">
                <a:solidFill>
                  <a:srgbClr val="231F20"/>
                </a:solidFill>
                <a:latin typeface="Verdana"/>
                <a:cs typeface="Verdana"/>
              </a:rPr>
              <a:t>bulun.”</a:t>
            </a:r>
            <a:r>
              <a:rPr dirty="0" sz="3700" spc="125" i="1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demiştir.</a:t>
            </a:r>
            <a:endParaRPr sz="3700">
              <a:latin typeface="Verdana"/>
              <a:cs typeface="Verdana"/>
            </a:endParaRPr>
          </a:p>
          <a:p>
            <a:pPr algn="just" marL="12700">
              <a:lnSpc>
                <a:spcPts val="2635"/>
              </a:lnSpc>
            </a:pPr>
            <a:r>
              <a:rPr dirty="0" sz="2450" spc="-295">
                <a:solidFill>
                  <a:srgbClr val="231F20"/>
                </a:solidFill>
                <a:latin typeface="Verdana"/>
                <a:cs typeface="Verdana"/>
              </a:rPr>
              <a:t>(Tirmizî, </a:t>
            </a:r>
            <a:r>
              <a:rPr dirty="0" sz="2450" spc="-270">
                <a:solidFill>
                  <a:srgbClr val="231F20"/>
                </a:solidFill>
                <a:latin typeface="Verdana"/>
                <a:cs typeface="Verdana"/>
              </a:rPr>
              <a:t>Birr,</a:t>
            </a:r>
            <a:r>
              <a:rPr dirty="0" sz="245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40">
                <a:solidFill>
                  <a:srgbClr val="231F20"/>
                </a:solidFill>
                <a:latin typeface="Verdana"/>
                <a:cs typeface="Verdana"/>
              </a:rPr>
              <a:t>6)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506009"/>
            <a:ext cx="11534140" cy="228727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455"/>
              <a:t>Öyleyse; </a:t>
            </a:r>
            <a:r>
              <a:rPr dirty="0" spc="-380"/>
              <a:t>akrabalarımıza </a:t>
            </a:r>
            <a:r>
              <a:rPr dirty="0" spc="-395"/>
              <a:t>haftada, </a:t>
            </a:r>
            <a:r>
              <a:rPr dirty="0" spc="-370"/>
              <a:t>ayda </a:t>
            </a:r>
            <a:r>
              <a:rPr dirty="0" spc="-400"/>
              <a:t>veya </a:t>
            </a:r>
            <a:r>
              <a:rPr dirty="0" spc="-295"/>
              <a:t>hiç </a:t>
            </a:r>
            <a:r>
              <a:rPr dirty="0" spc="-395"/>
              <a:t>olmazsa  </a:t>
            </a:r>
            <a:r>
              <a:rPr dirty="0" spc="-440"/>
              <a:t>en </a:t>
            </a:r>
            <a:r>
              <a:rPr dirty="0" spc="-395"/>
              <a:t>azından </a:t>
            </a:r>
            <a:r>
              <a:rPr dirty="0" spc="-345"/>
              <a:t>yılda </a:t>
            </a:r>
            <a:r>
              <a:rPr dirty="0" spc="-310"/>
              <a:t>bir </a:t>
            </a:r>
            <a:r>
              <a:rPr dirty="0" spc="-320"/>
              <a:t>ziyarette </a:t>
            </a:r>
            <a:r>
              <a:rPr dirty="0" spc="-450"/>
              <a:t>bulunalım. </a:t>
            </a:r>
            <a:r>
              <a:rPr dirty="0" spc="-285"/>
              <a:t>Farklı </a:t>
            </a:r>
            <a:r>
              <a:rPr dirty="0" spc="-385"/>
              <a:t>imkanları  </a:t>
            </a:r>
            <a:r>
              <a:rPr dirty="0" spc="-345"/>
              <a:t>kullanarak </a:t>
            </a:r>
            <a:r>
              <a:rPr dirty="0" spc="-385"/>
              <a:t>akrabalarımızın </a:t>
            </a:r>
            <a:r>
              <a:rPr dirty="0" spc="-345"/>
              <a:t>hal </a:t>
            </a:r>
            <a:r>
              <a:rPr dirty="0" spc="-360"/>
              <a:t>hatırını </a:t>
            </a:r>
            <a:r>
              <a:rPr dirty="0" spc="-370"/>
              <a:t>sorup </a:t>
            </a:r>
            <a:r>
              <a:rPr dirty="0" spc="-400"/>
              <a:t>bağlarımızı </a:t>
            </a:r>
            <a:r>
              <a:rPr dirty="0" spc="-345"/>
              <a:t>canlı  </a:t>
            </a:r>
            <a:r>
              <a:rPr dirty="0" spc="-430"/>
              <a:t>tutalım.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2020-01-07T05:51:27Z</dcterms:created>
  <dcterms:modified xsi:type="dcterms:W3CDTF">2020-01-07T05:51:27Z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2020-01-07T00:00:00Z</vt:filetime>
  </property>
</Properties>
</file>