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107" y="4223295"/>
            <a:ext cx="13787885" cy="285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6387" y="4961492"/>
            <a:ext cx="10831325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631952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65" b="1">
                <a:solidFill>
                  <a:srgbClr val="FFFFFF"/>
                </a:solidFill>
                <a:latin typeface="Arial Narrow"/>
                <a:cs typeface="Arial Narrow"/>
              </a:rPr>
              <a:t>İkinci </a:t>
            </a: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adım: </a:t>
            </a: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Sosyal</a:t>
            </a:r>
            <a:r>
              <a:rPr dirty="0" sz="3700" spc="-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kullanım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çevresinde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oyunu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oynayan,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siteye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giren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uygulamayı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devamlı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düzenli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kullanan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arkadaş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grubu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varsa,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3700" spc="-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gruba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girmek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grupta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kalmak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davranışları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kendisi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ettirir. Özellikle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gençler...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Ağırlıklı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bağımlılığı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başlatan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sürdüren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sebep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 bu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</a:t>
            </a:r>
            <a:r>
              <a:rPr dirty="0" sz="3700" spc="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türüdür.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72795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Üçüncü </a:t>
            </a: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adım: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Operasyonel</a:t>
            </a:r>
            <a:r>
              <a:rPr dirty="0" sz="37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kullanım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amaca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dönük</a:t>
            </a:r>
            <a:r>
              <a:rPr dirty="0" sz="3700" spc="1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kullanımdır.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amaçlardan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birincisi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zevk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almak,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keyifli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vakit</a:t>
            </a:r>
            <a:r>
              <a:rPr dirty="0" sz="3700" spc="-6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geçirmektir.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İkinci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amaç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ise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problemlerden</a:t>
            </a:r>
            <a:r>
              <a:rPr dirty="0" sz="3700" spc="3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kaçmaktır.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Halbukiproblemlerinternetesığınmaklakısavadedeçözülüyor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görünseler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uzun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vadede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çözülmedikleri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aksine 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ederler.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30885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Dördüncü </a:t>
            </a: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adım: </a:t>
            </a: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Bağımlı</a:t>
            </a:r>
            <a:r>
              <a:rPr dirty="0" sz="3700" spc="80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kullanımı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adıma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gelindiğinde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artık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kullanmak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herhangi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sebebe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ihtiyacı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yoktur.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Merak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etsin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etmesin, 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sosyal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çevresi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zorlasın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zorlamasın,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hayatında</a:t>
            </a:r>
            <a:r>
              <a:rPr dirty="0" sz="3700" spc="-8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problemler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olsun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olmasın,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hâlükârda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kullanacaktır.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Unutmayalım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ki,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bağımlılığa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giden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adımlar,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sadece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kullanımında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değil,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televizyon,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cep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telefonları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oyun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konsolları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türlü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elektronik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aletin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söz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konusudur.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babalar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bize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düşen,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bebeklikten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başlamak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üzere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ergenlik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gençlik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dönemlerine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uzanan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çizgide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çocuklarımızın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teknoloji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ilişki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geliştirdiğini 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itina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gözlemlemek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riski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zamanında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ederek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doğru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kararlarla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onları</a:t>
            </a:r>
            <a:r>
              <a:rPr dirty="0" sz="3700" spc="-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yönlendirmektir.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544" y="3575807"/>
            <a:ext cx="8163559" cy="680720"/>
          </a:xfrm>
          <a:custGeom>
            <a:avLst/>
            <a:gdLst/>
            <a:ahLst/>
            <a:cxnLst/>
            <a:rect l="l" t="t" r="r" b="b"/>
            <a:pathLst>
              <a:path w="8163559" h="680720">
                <a:moveTo>
                  <a:pt x="0" y="680607"/>
                </a:moveTo>
                <a:lnTo>
                  <a:pt x="8163332" y="680607"/>
                </a:lnTo>
                <a:lnTo>
                  <a:pt x="8163332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44544" y="4248991"/>
            <a:ext cx="5367655" cy="680720"/>
          </a:xfrm>
          <a:custGeom>
            <a:avLst/>
            <a:gdLst/>
            <a:ahLst/>
            <a:cxnLst/>
            <a:rect l="l" t="t" r="r" b="b"/>
            <a:pathLst>
              <a:path w="5367655" h="680720">
                <a:moveTo>
                  <a:pt x="0" y="680607"/>
                </a:moveTo>
                <a:lnTo>
                  <a:pt x="5367606" y="680607"/>
                </a:lnTo>
                <a:lnTo>
                  <a:pt x="5367606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44544" y="3501013"/>
            <a:ext cx="9315450" cy="5617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4025" marR="1458595">
              <a:lnSpc>
                <a:spcPct val="120700"/>
              </a:lnSpc>
              <a:spcBef>
                <a:spcPts val="95"/>
              </a:spcBef>
            </a:pP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Teknoloji </a:t>
            </a: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Kullanımı, </a:t>
            </a:r>
            <a:r>
              <a:rPr dirty="0" sz="3700" spc="-40" b="1">
                <a:solidFill>
                  <a:srgbClr val="FFFFFF"/>
                </a:solidFill>
                <a:latin typeface="Arial Narrow"/>
                <a:cs typeface="Arial Narrow"/>
              </a:rPr>
              <a:t>Çocuğu </a:t>
            </a:r>
            <a:r>
              <a:rPr dirty="0" sz="3700" spc="55" b="1">
                <a:solidFill>
                  <a:srgbClr val="FFFFFF"/>
                </a:solidFill>
                <a:latin typeface="Arial Narrow"/>
                <a:cs typeface="Arial Narrow"/>
              </a:rPr>
              <a:t>Fiziksel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ve 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Psikolojik </a:t>
            </a:r>
            <a:r>
              <a:rPr dirty="0" sz="3700" spc="65" b="1">
                <a:solidFill>
                  <a:srgbClr val="FFFFFF"/>
                </a:solidFill>
                <a:latin typeface="Arial Narrow"/>
                <a:cs typeface="Arial Narrow"/>
              </a:rPr>
              <a:t>Olarak</a:t>
            </a:r>
            <a:r>
              <a:rPr dirty="0" sz="3700" spc="4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85" b="1">
                <a:solidFill>
                  <a:srgbClr val="FFFFFF"/>
                </a:solidFill>
                <a:latin typeface="Arial Narrow"/>
                <a:cs typeface="Arial Narrow"/>
              </a:rPr>
              <a:t>Etkiler</a:t>
            </a:r>
            <a:endParaRPr sz="3700">
              <a:latin typeface="Arial Narrow"/>
              <a:cs typeface="Arial Narrow"/>
            </a:endParaRPr>
          </a:p>
          <a:p>
            <a:pPr marL="454025" marR="740410">
              <a:lnSpc>
                <a:spcPct val="100299"/>
              </a:lnSpc>
              <a:spcBef>
                <a:spcPts val="2145"/>
              </a:spcBef>
            </a:pP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gençler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araçlar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vasıtasıyla: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cinsel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bilgiler</a:t>
            </a:r>
            <a:r>
              <a:rPr dirty="0" sz="3700" spc="1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edinebilir,</a:t>
            </a:r>
            <a:endParaRPr sz="3700">
              <a:latin typeface="Verdana"/>
              <a:cs typeface="Verdana"/>
            </a:endParaRPr>
          </a:p>
          <a:p>
            <a:pPr marL="454025">
              <a:lnSpc>
                <a:spcPct val="100000"/>
              </a:lnSpc>
              <a:spcBef>
                <a:spcPts val="15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şiddet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davranışları</a:t>
            </a:r>
            <a:r>
              <a:rPr dirty="0" sz="37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izleyebilir,</a:t>
            </a:r>
            <a:endParaRPr sz="3700">
              <a:latin typeface="Verdana"/>
              <a:cs typeface="Verdana"/>
            </a:endParaRPr>
          </a:p>
          <a:p>
            <a:pPr marL="454025" marR="5080">
              <a:lnSpc>
                <a:spcPts val="4450"/>
              </a:lnSpc>
              <a:spcBef>
                <a:spcPts val="150"/>
              </a:spcBef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alkol,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sigara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kumar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alışkanlıkları</a:t>
            </a:r>
            <a:r>
              <a:rPr dirty="0" sz="3700" spc="-5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geliştirebilir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sağlıksız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beslenme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tarzlarına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özenebilirler.</a:t>
            </a:r>
            <a:endParaRPr sz="3700">
              <a:latin typeface="Verdana"/>
              <a:cs typeface="Verdana"/>
            </a:endParaRPr>
          </a:p>
          <a:p>
            <a:pPr marL="454025" marR="5080">
              <a:lnSpc>
                <a:spcPts val="4450"/>
              </a:lnSpc>
              <a:spcBef>
                <a:spcPts val="5"/>
              </a:spcBef>
              <a:tabLst>
                <a:tab pos="3040380" algn="l"/>
                <a:tab pos="5401310" algn="l"/>
                <a:tab pos="7568565" algn="l"/>
              </a:tabLst>
            </a:pP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eknolojinin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gölgesinde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saatlerini,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günlerini,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aylarını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heba</a:t>
            </a:r>
            <a:r>
              <a:rPr dirty="0" sz="370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edebilirler.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775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85"/>
              <a:t>Peygamber </a:t>
            </a:r>
            <a:r>
              <a:rPr dirty="0" spc="-360"/>
              <a:t>Efendimiz </a:t>
            </a:r>
            <a:r>
              <a:rPr dirty="0" spc="-330"/>
              <a:t>şöyle </a:t>
            </a:r>
            <a:r>
              <a:rPr dirty="0" spc="-470"/>
              <a:t>buyurur: </a:t>
            </a:r>
            <a:r>
              <a:rPr dirty="0" spc="-95" i="1">
                <a:latin typeface="Calibri"/>
                <a:cs typeface="Calibri"/>
              </a:rPr>
              <a:t>“Akıllı </a:t>
            </a:r>
            <a:r>
              <a:rPr dirty="0" spc="90" i="1">
                <a:latin typeface="Calibri"/>
                <a:cs typeface="Calibri"/>
              </a:rPr>
              <a:t>kişi </a:t>
            </a:r>
            <a:r>
              <a:rPr dirty="0" spc="15" i="1">
                <a:latin typeface="Calibri"/>
                <a:cs typeface="Calibri"/>
              </a:rPr>
              <a:t>kendisini  </a:t>
            </a:r>
            <a:r>
              <a:rPr dirty="0" spc="15" i="1">
                <a:latin typeface="Calibri"/>
                <a:cs typeface="Calibri"/>
              </a:rPr>
              <a:t>hesaba </a:t>
            </a:r>
            <a:r>
              <a:rPr dirty="0" spc="30" i="1">
                <a:latin typeface="Calibri"/>
                <a:cs typeface="Calibri"/>
              </a:rPr>
              <a:t>çeken </a:t>
            </a:r>
            <a:r>
              <a:rPr dirty="0" spc="15" i="1">
                <a:latin typeface="Calibri"/>
                <a:cs typeface="Calibri"/>
              </a:rPr>
              <a:t>ve </a:t>
            </a:r>
            <a:r>
              <a:rPr dirty="0" spc="-40" i="1">
                <a:latin typeface="Calibri"/>
                <a:cs typeface="Calibri"/>
              </a:rPr>
              <a:t>ölümden </a:t>
            </a:r>
            <a:r>
              <a:rPr dirty="0" spc="15" i="1">
                <a:latin typeface="Calibri"/>
                <a:cs typeface="Calibri"/>
              </a:rPr>
              <a:t>sonrası </a:t>
            </a:r>
            <a:r>
              <a:rPr dirty="0" spc="10" i="1">
                <a:latin typeface="Calibri"/>
                <a:cs typeface="Calibri"/>
              </a:rPr>
              <a:t>için </a:t>
            </a:r>
            <a:r>
              <a:rPr dirty="0" spc="-70" i="1">
                <a:latin typeface="Calibri"/>
                <a:cs typeface="Calibri"/>
              </a:rPr>
              <a:t>çalışandır. </a:t>
            </a:r>
            <a:r>
              <a:rPr dirty="0" spc="85" i="1">
                <a:latin typeface="Calibri"/>
                <a:cs typeface="Calibri"/>
              </a:rPr>
              <a:t>Aciz </a:t>
            </a:r>
            <a:r>
              <a:rPr dirty="0" spc="90" i="1">
                <a:latin typeface="Calibri"/>
                <a:cs typeface="Calibri"/>
              </a:rPr>
              <a:t>kişi </a:t>
            </a:r>
            <a:r>
              <a:rPr dirty="0" spc="60" i="1">
                <a:latin typeface="Calibri"/>
                <a:cs typeface="Calibri"/>
              </a:rPr>
              <a:t>ise  </a:t>
            </a:r>
            <a:r>
              <a:rPr dirty="0" spc="-5" i="1">
                <a:latin typeface="Calibri"/>
                <a:cs typeface="Calibri"/>
              </a:rPr>
              <a:t>kendini </a:t>
            </a:r>
            <a:r>
              <a:rPr dirty="0" spc="-40" i="1">
                <a:latin typeface="Calibri"/>
                <a:cs typeface="Calibri"/>
              </a:rPr>
              <a:t>arzularının </a:t>
            </a:r>
            <a:r>
              <a:rPr dirty="0" spc="15" i="1">
                <a:latin typeface="Calibri"/>
                <a:cs typeface="Calibri"/>
              </a:rPr>
              <a:t>peşinde </a:t>
            </a:r>
            <a:r>
              <a:rPr dirty="0" spc="55" i="1">
                <a:latin typeface="Calibri"/>
                <a:cs typeface="Calibri"/>
              </a:rPr>
              <a:t>sürükleyip </a:t>
            </a:r>
            <a:r>
              <a:rPr dirty="0" spc="15" i="1">
                <a:latin typeface="Calibri"/>
                <a:cs typeface="Calibri"/>
              </a:rPr>
              <a:t>sonra </a:t>
            </a:r>
            <a:r>
              <a:rPr dirty="0" spc="-45" i="1">
                <a:latin typeface="Calibri"/>
                <a:cs typeface="Calibri"/>
              </a:rPr>
              <a:t>da </a:t>
            </a:r>
            <a:r>
              <a:rPr dirty="0" spc="-25" i="1">
                <a:latin typeface="Calibri"/>
                <a:cs typeface="Calibri"/>
              </a:rPr>
              <a:t>buna</a:t>
            </a:r>
            <a:r>
              <a:rPr dirty="0" spc="-390" i="1">
                <a:latin typeface="Calibri"/>
                <a:cs typeface="Calibri"/>
              </a:rPr>
              <a:t> </a:t>
            </a:r>
            <a:r>
              <a:rPr dirty="0" spc="-30" i="1">
                <a:latin typeface="Calibri"/>
                <a:cs typeface="Calibri"/>
              </a:rPr>
              <a:t>rağmen  </a:t>
            </a:r>
            <a:r>
              <a:rPr dirty="0" spc="-50" i="1">
                <a:latin typeface="Calibri"/>
                <a:cs typeface="Calibri"/>
              </a:rPr>
              <a:t>Allah’tan </a:t>
            </a:r>
            <a:r>
              <a:rPr dirty="0" spc="-35" i="1">
                <a:latin typeface="Calibri"/>
                <a:cs typeface="Calibri"/>
              </a:rPr>
              <a:t>bağışlanma </a:t>
            </a:r>
            <a:r>
              <a:rPr dirty="0" spc="-140" i="1">
                <a:latin typeface="Calibri"/>
                <a:cs typeface="Calibri"/>
              </a:rPr>
              <a:t>umandır.” </a:t>
            </a:r>
            <a:r>
              <a:rPr dirty="0" sz="2450" spc="-295"/>
              <a:t>(Tirmizî, </a:t>
            </a:r>
            <a:r>
              <a:rPr dirty="0" sz="2450" spc="-240"/>
              <a:t>Sıfatü’l-kıyâme,</a:t>
            </a:r>
            <a:r>
              <a:rPr dirty="0" sz="2450" spc="-204"/>
              <a:t> </a:t>
            </a:r>
            <a:r>
              <a:rPr dirty="0" sz="2450" spc="-390"/>
              <a:t>25)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775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60"/>
              <a:t>Gayret </a:t>
            </a:r>
            <a:r>
              <a:rPr dirty="0" spc="-475"/>
              <a:t>ve </a:t>
            </a:r>
            <a:r>
              <a:rPr dirty="0" spc="-254"/>
              <a:t>inisiyatif </a:t>
            </a:r>
            <a:r>
              <a:rPr dirty="0" spc="-335"/>
              <a:t>eksikliği, </a:t>
            </a:r>
            <a:r>
              <a:rPr dirty="0" spc="-360"/>
              <a:t>konsantrasyon </a:t>
            </a:r>
            <a:r>
              <a:rPr dirty="0" spc="-385"/>
              <a:t>bozuklukları,  </a:t>
            </a:r>
            <a:r>
              <a:rPr dirty="0" spc="-434"/>
              <a:t>dayanma </a:t>
            </a:r>
            <a:r>
              <a:rPr dirty="0" spc="-405"/>
              <a:t>gücü </a:t>
            </a:r>
            <a:r>
              <a:rPr dirty="0" spc="-409"/>
              <a:t>yoksunluğu, </a:t>
            </a:r>
            <a:r>
              <a:rPr dirty="0" spc="-505"/>
              <a:t>maymun </a:t>
            </a:r>
            <a:r>
              <a:rPr dirty="0" spc="-350"/>
              <a:t>iştahlılık, </a:t>
            </a:r>
            <a:r>
              <a:rPr dirty="0" spc="-370"/>
              <a:t>çabuk</a:t>
            </a:r>
            <a:r>
              <a:rPr dirty="0" spc="-635"/>
              <a:t> </a:t>
            </a:r>
            <a:r>
              <a:rPr dirty="0" spc="-430"/>
              <a:t>sıkılma,  </a:t>
            </a:r>
            <a:r>
              <a:rPr dirty="0" spc="-335"/>
              <a:t>sabırsızlık</a:t>
            </a:r>
            <a:r>
              <a:rPr dirty="0" spc="-565"/>
              <a:t> </a:t>
            </a:r>
            <a:r>
              <a:rPr dirty="0" spc="-475"/>
              <a:t>ve</a:t>
            </a:r>
            <a:r>
              <a:rPr dirty="0" spc="-565"/>
              <a:t> </a:t>
            </a:r>
            <a:r>
              <a:rPr dirty="0" spc="-310"/>
              <a:t>isteklerinin</a:t>
            </a:r>
            <a:r>
              <a:rPr dirty="0" spc="-565"/>
              <a:t> </a:t>
            </a:r>
            <a:r>
              <a:rPr dirty="0" spc="-500"/>
              <a:t>hemen</a:t>
            </a:r>
            <a:r>
              <a:rPr dirty="0" spc="-560"/>
              <a:t> </a:t>
            </a:r>
            <a:r>
              <a:rPr dirty="0" spc="-350"/>
              <a:t>yerine</a:t>
            </a:r>
            <a:r>
              <a:rPr dirty="0" spc="-565"/>
              <a:t> </a:t>
            </a:r>
            <a:r>
              <a:rPr dirty="0" spc="-335"/>
              <a:t>getirilmesi</a:t>
            </a:r>
            <a:r>
              <a:rPr dirty="0" spc="-565"/>
              <a:t> </a:t>
            </a:r>
            <a:r>
              <a:rPr dirty="0" spc="-360"/>
              <a:t>arzusu</a:t>
            </a:r>
            <a:r>
              <a:rPr dirty="0" spc="-560"/>
              <a:t> </a:t>
            </a:r>
            <a:r>
              <a:rPr dirty="0" spc="-320"/>
              <a:t>gibi  </a:t>
            </a:r>
            <a:r>
              <a:rPr dirty="0" spc="-345"/>
              <a:t>sorunlar </a:t>
            </a:r>
            <a:r>
              <a:rPr dirty="0" spc="-405"/>
              <a:t>da </a:t>
            </a:r>
            <a:r>
              <a:rPr dirty="0" spc="-360"/>
              <a:t>teknoloji </a:t>
            </a:r>
            <a:r>
              <a:rPr dirty="0" spc="-385"/>
              <a:t>çocuğu </a:t>
            </a:r>
            <a:r>
              <a:rPr dirty="0" spc="-434"/>
              <a:t>olmanın</a:t>
            </a:r>
            <a:r>
              <a:rPr dirty="0" spc="-305"/>
              <a:t> </a:t>
            </a:r>
            <a:r>
              <a:rPr dirty="0" spc="-405"/>
              <a:t>sonuçlarındandır.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6995159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85" b="1">
                <a:solidFill>
                  <a:srgbClr val="FFFFFF"/>
                </a:solidFill>
                <a:latin typeface="Arial Narrow"/>
                <a:cs typeface="Arial Narrow"/>
              </a:rPr>
              <a:t>İnternet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Kötülüğü</a:t>
            </a:r>
            <a:r>
              <a:rPr dirty="0" sz="3700" spc="409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Sıradanlaştırır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Televizyon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ekranlarında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sitelerinde şiddet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görüntülerinin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ölçüsüzce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alması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eğlence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vesilesi gibi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tanıtılması,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kötülüğün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şiddetin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hayatına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sinsi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girmesine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sebep</a:t>
            </a:r>
            <a:r>
              <a:rPr dirty="0" sz="3700" spc="1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olur.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Bunun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sonucunda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vicdan,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şefkat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merhamet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insanca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duyguları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silikleşen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çocuk,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şiddet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tablolarını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ufak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84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ürperme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hatta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ilgisizlikle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karşılar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hale</a:t>
            </a:r>
            <a:r>
              <a:rPr dirty="0" sz="3700" spc="1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gelir.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85"/>
              <a:t>Sonrasında </a:t>
            </a:r>
            <a:r>
              <a:rPr dirty="0" spc="-434"/>
              <a:t>öne </a:t>
            </a:r>
            <a:r>
              <a:rPr dirty="0" spc="-375"/>
              <a:t>çıkan </a:t>
            </a:r>
            <a:r>
              <a:rPr dirty="0" spc="-305"/>
              <a:t>ise </a:t>
            </a:r>
            <a:r>
              <a:rPr dirty="0" spc="-400"/>
              <a:t>kaba </a:t>
            </a:r>
            <a:r>
              <a:rPr dirty="0" spc="-395"/>
              <a:t>kuvvet </a:t>
            </a:r>
            <a:r>
              <a:rPr dirty="0" spc="-475"/>
              <a:t>ve </a:t>
            </a:r>
            <a:r>
              <a:rPr dirty="0" spc="-450"/>
              <a:t>devamlı </a:t>
            </a:r>
            <a:r>
              <a:rPr dirty="0" spc="-370"/>
              <a:t>kendini  </a:t>
            </a:r>
            <a:r>
              <a:rPr dirty="0" spc="-345"/>
              <a:t>haklı</a:t>
            </a:r>
            <a:r>
              <a:rPr dirty="0" spc="-600"/>
              <a:t> </a:t>
            </a:r>
            <a:r>
              <a:rPr dirty="0" spc="-370"/>
              <a:t>çıkaran</a:t>
            </a:r>
            <a:r>
              <a:rPr dirty="0" spc="-595"/>
              <a:t> </a:t>
            </a:r>
            <a:r>
              <a:rPr dirty="0" spc="-310"/>
              <a:t>bir</a:t>
            </a:r>
            <a:r>
              <a:rPr dirty="0" spc="-600"/>
              <a:t> </a:t>
            </a:r>
            <a:r>
              <a:rPr dirty="0" spc="-350"/>
              <a:t>adalet</a:t>
            </a:r>
            <a:r>
              <a:rPr dirty="0" spc="-595"/>
              <a:t> </a:t>
            </a:r>
            <a:r>
              <a:rPr dirty="0" spc="-395"/>
              <a:t>anlayışıdır.</a:t>
            </a:r>
            <a:r>
              <a:rPr dirty="0" spc="-600"/>
              <a:t> </a:t>
            </a:r>
            <a:r>
              <a:rPr dirty="0" spc="-370"/>
              <a:t>Bütün</a:t>
            </a:r>
            <a:r>
              <a:rPr dirty="0" spc="-595"/>
              <a:t> </a:t>
            </a:r>
            <a:r>
              <a:rPr dirty="0" spc="-380"/>
              <a:t>bunlara</a:t>
            </a:r>
            <a:r>
              <a:rPr dirty="0" spc="-600"/>
              <a:t> </a:t>
            </a:r>
            <a:r>
              <a:rPr dirty="0" spc="-440"/>
              <a:t>maruz</a:t>
            </a:r>
            <a:r>
              <a:rPr dirty="0" spc="-595"/>
              <a:t> </a:t>
            </a:r>
            <a:r>
              <a:rPr dirty="0" spc="-370"/>
              <a:t>kalan  </a:t>
            </a:r>
            <a:r>
              <a:rPr dirty="0" spc="-345"/>
              <a:t>çocukların</a:t>
            </a:r>
            <a:r>
              <a:rPr dirty="0" spc="-740"/>
              <a:t> </a:t>
            </a:r>
            <a:r>
              <a:rPr dirty="0" spc="-390"/>
              <a:t>günlük</a:t>
            </a:r>
            <a:r>
              <a:rPr dirty="0" spc="-735"/>
              <a:t> </a:t>
            </a:r>
            <a:r>
              <a:rPr dirty="0" spc="-330"/>
              <a:t>hayatta</a:t>
            </a:r>
            <a:r>
              <a:rPr dirty="0" spc="-735"/>
              <a:t> </a:t>
            </a:r>
            <a:r>
              <a:rPr dirty="0" spc="-320"/>
              <a:t>karşılaştıkları</a:t>
            </a:r>
            <a:r>
              <a:rPr dirty="0" spc="-735"/>
              <a:t> </a:t>
            </a:r>
            <a:r>
              <a:rPr dirty="0" spc="-440"/>
              <a:t>en</a:t>
            </a:r>
            <a:r>
              <a:rPr dirty="0" spc="-735"/>
              <a:t> </a:t>
            </a:r>
            <a:r>
              <a:rPr dirty="0" spc="-360"/>
              <a:t>küçük</a:t>
            </a:r>
            <a:r>
              <a:rPr dirty="0" spc="-735"/>
              <a:t> </a:t>
            </a:r>
            <a:r>
              <a:rPr dirty="0" spc="-310"/>
              <a:t>bir</a:t>
            </a:r>
            <a:r>
              <a:rPr dirty="0" spc="-735"/>
              <a:t> </a:t>
            </a:r>
            <a:r>
              <a:rPr dirty="0" spc="-365"/>
              <a:t>tartışma  </a:t>
            </a:r>
            <a:r>
              <a:rPr dirty="0" spc="-330"/>
              <a:t>ya </a:t>
            </a:r>
            <a:r>
              <a:rPr dirty="0" spc="-405"/>
              <a:t>da </a:t>
            </a:r>
            <a:r>
              <a:rPr dirty="0" spc="-365"/>
              <a:t>çatışmayı </a:t>
            </a:r>
            <a:r>
              <a:rPr dirty="0" spc="-335"/>
              <a:t>şiddet </a:t>
            </a:r>
            <a:r>
              <a:rPr dirty="0" spc="-345"/>
              <a:t>kullanarak </a:t>
            </a:r>
            <a:r>
              <a:rPr dirty="0" spc="-425"/>
              <a:t>çözmeye </a:t>
            </a:r>
            <a:r>
              <a:rPr dirty="0" spc="-375"/>
              <a:t>kalkışması  </a:t>
            </a:r>
            <a:r>
              <a:rPr dirty="0" spc="-430"/>
              <a:t>kaçınılmazdır.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1217" y="4961492"/>
            <a:ext cx="1153350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Annesi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gün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boyunca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televizyon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izleyen,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babası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gece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boyunca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internetin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başından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kalkmayan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alışkanlık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geliştirmesi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zor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değil</a:t>
            </a:r>
            <a:r>
              <a:rPr dirty="0" sz="3700" spc="25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midir?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Cep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telefonunun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üretilmiş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oyuncak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olmadığından,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televizyona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hangi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mesafede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oturacağına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türlü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detay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hakkında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çocuğunu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eğitmesi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babadan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beklenmez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mi?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8490" y="4135476"/>
            <a:ext cx="11508105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Çocuk,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Teknolojiyi </a:t>
            </a: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Kullanma </a:t>
            </a: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Alışkanlığını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Ailede</a:t>
            </a:r>
            <a:r>
              <a:rPr dirty="0" sz="3700" spc="-4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Kazanır</a:t>
            </a:r>
            <a:endParaRPr sz="3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00177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Bağımlılık</a:t>
            </a:r>
            <a:r>
              <a:rPr dirty="0" sz="3700" spc="2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Nedir?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Bağımlılık,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kullandığı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nesne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yaptığı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eylem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üzerinde kontrolünü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kaybetmesi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onsuz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yaşam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sürememeye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başlamasıdır.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Bağımlılıkta </a:t>
            </a: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kişi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mecburi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yapmak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işler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sürdürmek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ilişkiler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dışında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vaktini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fiziksel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enerjisini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bağımlı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maddeye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eyleme</a:t>
            </a:r>
            <a:r>
              <a:rPr dirty="0" sz="37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yatırır.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5071437"/>
            <a:ext cx="11532870" cy="1722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</a:t>
            </a:r>
            <a:r>
              <a:rPr dirty="0" sz="37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buyurur: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  <a:tabLst>
                <a:tab pos="1477010" algn="l"/>
                <a:tab pos="2691765" algn="l"/>
                <a:tab pos="4732020" algn="l"/>
                <a:tab pos="5927725" algn="l"/>
                <a:tab pos="8169275" algn="l"/>
                <a:tab pos="9314180" algn="l"/>
                <a:tab pos="11014710" algn="l"/>
              </a:tabLst>
            </a:pPr>
            <a:r>
              <a:rPr dirty="0" sz="3700" spc="-40" i="1">
                <a:solidFill>
                  <a:srgbClr val="231F20"/>
                </a:solidFill>
                <a:latin typeface="Calibri"/>
                <a:cs typeface="Calibri"/>
              </a:rPr>
              <a:t>“Hiçbir</a:t>
            </a:r>
            <a:r>
              <a:rPr dirty="0" sz="3700" spc="-4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-100" i="1">
                <a:solidFill>
                  <a:srgbClr val="231F20"/>
                </a:solidFill>
                <a:latin typeface="Calibri"/>
                <a:cs typeface="Calibri"/>
              </a:rPr>
              <a:t>baba,</a:t>
            </a:r>
            <a:r>
              <a:rPr dirty="0" sz="3700" spc="-10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5" i="1">
                <a:solidFill>
                  <a:srgbClr val="231F20"/>
                </a:solidFill>
                <a:latin typeface="Calibri"/>
                <a:cs typeface="Calibri"/>
              </a:rPr>
              <a:t>çocuğuna</a:t>
            </a:r>
            <a:r>
              <a:rPr dirty="0" sz="3700" spc="5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i="1">
                <a:solidFill>
                  <a:srgbClr val="231F20"/>
                </a:solidFill>
                <a:latin typeface="Calibri"/>
                <a:cs typeface="Calibri"/>
              </a:rPr>
              <a:t>güzel</a:t>
            </a:r>
            <a:r>
              <a:rPr dirty="0" sz="370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-40" i="1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dirty="0" sz="3700" spc="15" i="1">
                <a:solidFill>
                  <a:srgbClr val="231F20"/>
                </a:solidFill>
                <a:latin typeface="Calibri"/>
                <a:cs typeface="Calibri"/>
              </a:rPr>
              <a:t>erbiyeden</a:t>
            </a:r>
            <a:r>
              <a:rPr dirty="0" sz="370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-30" i="1">
                <a:solidFill>
                  <a:srgbClr val="231F20"/>
                </a:solidFill>
                <a:latin typeface="Calibri"/>
                <a:cs typeface="Calibri"/>
              </a:rPr>
              <a:t>daha</a:t>
            </a:r>
            <a:r>
              <a:rPr dirty="0" sz="370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5" i="1">
                <a:solidFill>
                  <a:srgbClr val="231F20"/>
                </a:solidFill>
                <a:latin typeface="Calibri"/>
                <a:cs typeface="Calibri"/>
              </a:rPr>
              <a:t>kıymetli</a:t>
            </a:r>
            <a:r>
              <a:rPr dirty="0" sz="3700" i="1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dirty="0" sz="3700" spc="-15" i="1">
                <a:solidFill>
                  <a:srgbClr val="231F20"/>
                </a:solidFill>
                <a:latin typeface="Calibri"/>
                <a:cs typeface="Calibri"/>
              </a:rPr>
              <a:t>bir </a:t>
            </a:r>
            <a:r>
              <a:rPr dirty="0" sz="37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700" spc="-30" i="1">
                <a:solidFill>
                  <a:srgbClr val="231F20"/>
                </a:solidFill>
                <a:latin typeface="Calibri"/>
                <a:cs typeface="Calibri"/>
              </a:rPr>
              <a:t>bağışta </a:t>
            </a:r>
            <a:r>
              <a:rPr dirty="0" sz="3700" spc="-95" i="1">
                <a:solidFill>
                  <a:srgbClr val="231F20"/>
                </a:solidFill>
                <a:latin typeface="Calibri"/>
                <a:cs typeface="Calibri"/>
              </a:rPr>
              <a:t>bulunmamıştır.” </a:t>
            </a: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(Tirmizî, </a:t>
            </a:r>
            <a:r>
              <a:rPr dirty="0" sz="2450" spc="-175">
                <a:solidFill>
                  <a:srgbClr val="231F20"/>
                </a:solidFill>
                <a:latin typeface="Verdana"/>
                <a:cs typeface="Verdana"/>
              </a:rPr>
              <a:t>Birr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Sıla,</a:t>
            </a:r>
            <a:r>
              <a:rPr dirty="0" sz="245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33)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017" y="2659604"/>
            <a:ext cx="5091430" cy="5989955"/>
          </a:xfrm>
          <a:custGeom>
            <a:avLst/>
            <a:gdLst/>
            <a:ahLst/>
            <a:cxnLst/>
            <a:rect l="l" t="t" r="r" b="b"/>
            <a:pathLst>
              <a:path w="5091430" h="5989955">
                <a:moveTo>
                  <a:pt x="0" y="5989346"/>
                </a:moveTo>
                <a:lnTo>
                  <a:pt x="5091363" y="5989346"/>
                </a:lnTo>
                <a:lnTo>
                  <a:pt x="5091363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50730" y="2764313"/>
            <a:ext cx="4847925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7178" y="3575807"/>
            <a:ext cx="6498590" cy="680720"/>
          </a:xfrm>
          <a:custGeom>
            <a:avLst/>
            <a:gdLst/>
            <a:ahLst/>
            <a:cxnLst/>
            <a:rect l="l" t="t" r="r" b="b"/>
            <a:pathLst>
              <a:path w="6498590" h="680720">
                <a:moveTo>
                  <a:pt x="0" y="680607"/>
                </a:moveTo>
                <a:lnTo>
                  <a:pt x="6498461" y="680607"/>
                </a:lnTo>
                <a:lnTo>
                  <a:pt x="6498461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7178" y="4248991"/>
            <a:ext cx="5180330" cy="680720"/>
          </a:xfrm>
          <a:custGeom>
            <a:avLst/>
            <a:gdLst/>
            <a:ahLst/>
            <a:cxnLst/>
            <a:rect l="l" t="t" r="r" b="b"/>
            <a:pathLst>
              <a:path w="5180330" h="680720">
                <a:moveTo>
                  <a:pt x="0" y="680607"/>
                </a:moveTo>
                <a:lnTo>
                  <a:pt x="5180041" y="680607"/>
                </a:lnTo>
                <a:lnTo>
                  <a:pt x="5180041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67178" y="3501013"/>
            <a:ext cx="9130665" cy="5015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4025" marR="2834640">
              <a:lnSpc>
                <a:spcPct val="120700"/>
              </a:lnSpc>
              <a:spcBef>
                <a:spcPts val="95"/>
              </a:spcBef>
            </a:pP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Teknoloji Kullanımı </a:t>
            </a: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Konusunda  </a:t>
            </a: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Anne Babalara</a:t>
            </a:r>
            <a:r>
              <a:rPr dirty="0" sz="3700" spc="4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Öneriler</a:t>
            </a:r>
            <a:endParaRPr sz="3700">
              <a:latin typeface="Arial Narrow"/>
              <a:cs typeface="Arial Narrow"/>
            </a:endParaRPr>
          </a:p>
          <a:p>
            <a:pPr marL="641985" indent="-187960">
              <a:lnSpc>
                <a:spcPct val="100000"/>
              </a:lnSpc>
              <a:spcBef>
                <a:spcPts val="1870"/>
              </a:spcBef>
              <a:buChar char="•"/>
              <a:tabLst>
                <a:tab pos="642620" algn="l"/>
              </a:tabLst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İnternetin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dilini</a:t>
            </a:r>
            <a:r>
              <a:rPr dirty="0" sz="37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öğrenin.</a:t>
            </a:r>
            <a:endParaRPr sz="3700">
              <a:latin typeface="Verdana"/>
              <a:cs typeface="Verdana"/>
            </a:endParaRPr>
          </a:p>
          <a:p>
            <a:pPr marL="641985" marR="5080" indent="-187960">
              <a:lnSpc>
                <a:spcPts val="4450"/>
              </a:lnSpc>
              <a:spcBef>
                <a:spcPts val="155"/>
              </a:spcBef>
              <a:buChar char="•"/>
              <a:tabLst>
                <a:tab pos="642620" algn="l"/>
              </a:tabLst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İnterneti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alırken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koruma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mekanizmalarını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hazırlayın.</a:t>
            </a:r>
            <a:endParaRPr sz="3700">
              <a:latin typeface="Verdana"/>
              <a:cs typeface="Verdana"/>
            </a:endParaRPr>
          </a:p>
          <a:p>
            <a:pPr marL="641985" indent="-187960">
              <a:lnSpc>
                <a:spcPts val="4305"/>
              </a:lnSpc>
              <a:buChar char="•"/>
              <a:tabLst>
                <a:tab pos="642620" algn="l"/>
              </a:tabLst>
            </a:pP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Güvenli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kullanımını</a:t>
            </a:r>
            <a:r>
              <a:rPr dirty="0" sz="3700" spc="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öğretin.</a:t>
            </a:r>
            <a:endParaRPr sz="3700">
              <a:latin typeface="Verdana"/>
              <a:cs typeface="Verdana"/>
            </a:endParaRPr>
          </a:p>
          <a:p>
            <a:pPr marL="641985" marR="5080" indent="-187960">
              <a:lnSpc>
                <a:spcPts val="4450"/>
              </a:lnSpc>
              <a:spcBef>
                <a:spcPts val="150"/>
              </a:spcBef>
              <a:buChar char="•"/>
              <a:tabLst>
                <a:tab pos="642620" algn="l"/>
                <a:tab pos="2630805" algn="l"/>
                <a:tab pos="5337175" algn="l"/>
                <a:tab pos="7348855" algn="l"/>
              </a:tabLst>
            </a:pP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İn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ernet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kullanımının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ku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alları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olduğunu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anlatın.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506009"/>
            <a:ext cx="7176134" cy="2287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10"/>
              </a:spcBef>
              <a:buChar char="•"/>
              <a:tabLst>
                <a:tab pos="201295" algn="l"/>
              </a:tabLst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Kullanım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sözleşmesi</a:t>
            </a:r>
            <a:r>
              <a:rPr dirty="0" sz="37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yapın.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Çocuğunuzun nerede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</a:t>
            </a:r>
            <a:r>
              <a:rPr dirty="0" sz="3700" spc="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bilin.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5"/>
              </a:spcBef>
              <a:buChar char="•"/>
              <a:tabLst>
                <a:tab pos="201295" algn="l"/>
              </a:tabLst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Arkadaş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etkisine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dikkat</a:t>
            </a:r>
            <a:r>
              <a:rPr dirty="0" sz="3700" spc="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edin.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Zaman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sınırlaması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koyun.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506009"/>
            <a:ext cx="11000740" cy="2287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10"/>
              </a:spcBef>
              <a:buChar char="•"/>
              <a:tabLst>
                <a:tab pos="201295" algn="l"/>
              </a:tabLst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İnterneti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cep telefonunu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bakıcı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kullanmayın.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İnternet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evinizin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ortak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kullanım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alanında</a:t>
            </a:r>
            <a:r>
              <a:rPr dirty="0" sz="3700" spc="5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olsun.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5"/>
              </a:spcBef>
              <a:buChar char="•"/>
              <a:tabLst>
                <a:tab pos="201295" algn="l"/>
              </a:tabLst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İnterneti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 zaman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çocuğunuzla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beraber</a:t>
            </a:r>
            <a:r>
              <a:rPr dirty="0" sz="3700" spc="-9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kullanın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Ailece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geçirdiğiniz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ortak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vakitler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olmasına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özen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gösterin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506009"/>
            <a:ext cx="7366000" cy="22872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10"/>
              </a:spcBef>
              <a:buChar char="•"/>
              <a:tabLst>
                <a:tab pos="201295" algn="l"/>
              </a:tabLst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Çocuklarınızı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dinlemeye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</a:t>
            </a:r>
            <a:r>
              <a:rPr dirty="0" sz="3700" spc="2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ayırın.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Sebeplere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dikkat</a:t>
            </a:r>
            <a:r>
              <a:rPr dirty="0" sz="3700" spc="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edin.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5"/>
              </a:spcBef>
              <a:buChar char="•"/>
              <a:tabLst>
                <a:tab pos="201295" algn="l"/>
              </a:tabLst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Yasaklamayın,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meşgul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edin.</a:t>
            </a:r>
            <a:endParaRPr sz="3700">
              <a:latin typeface="Verdana"/>
              <a:cs typeface="Verdana"/>
            </a:endParaRPr>
          </a:p>
          <a:p>
            <a:pPr marL="200660" indent="-187960">
              <a:lnSpc>
                <a:spcPct val="100000"/>
              </a:lnSpc>
              <a:spcBef>
                <a:spcPts val="10"/>
              </a:spcBef>
              <a:buChar char="•"/>
              <a:tabLst>
                <a:tab pos="201295" algn="l"/>
              </a:tabLst>
            </a:pP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Alternatif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oluşturun.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2168" y="3245817"/>
            <a:ext cx="5848350" cy="4817110"/>
          </a:xfrm>
          <a:custGeom>
            <a:avLst/>
            <a:gdLst/>
            <a:ahLst/>
            <a:cxnLst/>
            <a:rect l="l" t="t" r="r" b="b"/>
            <a:pathLst>
              <a:path w="5848350" h="4817109">
                <a:moveTo>
                  <a:pt x="0" y="4816931"/>
                </a:moveTo>
                <a:lnTo>
                  <a:pt x="5847947" y="4816931"/>
                </a:lnTo>
                <a:lnTo>
                  <a:pt x="5847947" y="0"/>
                </a:lnTo>
                <a:lnTo>
                  <a:pt x="0" y="0"/>
                </a:lnTo>
                <a:lnTo>
                  <a:pt x="0" y="4816931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13882" y="3361164"/>
            <a:ext cx="5604520" cy="458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45351" y="3575807"/>
            <a:ext cx="6979284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425"/>
              </a:spcBef>
            </a:pPr>
            <a:r>
              <a:rPr dirty="0" sz="3700" spc="80" b="1">
                <a:solidFill>
                  <a:srgbClr val="FFFFFF"/>
                </a:solidFill>
                <a:latin typeface="Arial Narrow"/>
                <a:cs typeface="Arial Narrow"/>
              </a:rPr>
              <a:t>Peki,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sizin </a:t>
            </a:r>
            <a:r>
              <a:rPr dirty="0" sz="3700" spc="55" b="1">
                <a:solidFill>
                  <a:srgbClr val="FFFFFF"/>
                </a:solidFill>
                <a:latin typeface="Arial Narrow"/>
                <a:cs typeface="Arial Narrow"/>
              </a:rPr>
              <a:t>alternatifleriniz</a:t>
            </a:r>
            <a:r>
              <a:rPr dirty="0" sz="3700" spc="-1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neler?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594" y="4454231"/>
            <a:ext cx="736219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Sözlerinizin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etkili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kalıcı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olması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teknolojiye</a:t>
            </a:r>
            <a:r>
              <a:rPr dirty="0" sz="3700" spc="-7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alternatif</a:t>
            </a:r>
            <a:r>
              <a:rPr dirty="0" sz="3700" spc="-7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faaliyetler</a:t>
            </a:r>
            <a:r>
              <a:rPr dirty="0" sz="3700" spc="-7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üretme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konusunda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örnek</a:t>
            </a:r>
            <a:r>
              <a:rPr dirty="0" sz="3700" spc="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olmalısınız.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Çünkü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çocukları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zararlı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teknoloji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kullanımından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korumanın en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adımı </a:t>
            </a:r>
            <a:r>
              <a:rPr dirty="0" sz="3700" spc="-229">
                <a:solidFill>
                  <a:srgbClr val="231F20"/>
                </a:solidFill>
                <a:latin typeface="Verdana"/>
                <a:cs typeface="Verdana"/>
              </a:rPr>
              <a:t>iyi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model</a:t>
            </a:r>
            <a:r>
              <a:rPr dirty="0" sz="3700" spc="-6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olmaktır.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59943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Bağımlılık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Nasıl</a:t>
            </a:r>
            <a:r>
              <a:rPr dirty="0" sz="3700" spc="5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10" b="1">
                <a:solidFill>
                  <a:srgbClr val="FFFFFF"/>
                </a:solidFill>
                <a:latin typeface="Arial Narrow"/>
                <a:cs typeface="Arial Narrow"/>
              </a:rPr>
              <a:t>Anlaşılır?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666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7620">
              <a:lnSpc>
                <a:spcPct val="100299"/>
              </a:lnSpc>
              <a:spcBef>
                <a:spcPts val="95"/>
              </a:spcBef>
            </a:pP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Kullanılan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miktarının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davranışa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harcanan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vaktin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giderek</a:t>
            </a:r>
            <a:r>
              <a:rPr dirty="0" sz="3700" spc="1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artması,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miktarı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sıklığı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sebeple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azalıncayadakesilincehuzursuzluk,uykusuzluk,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iştahsızlık,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öfke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belirtilerin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ortaya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çıkması, 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Kişini</a:t>
            </a:r>
            <a:r>
              <a:rPr dirty="0" sz="3700" spc="-17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olumsu</a:t>
            </a:r>
            <a:r>
              <a:rPr dirty="0" sz="3700" spc="-155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etkilenmesin</a:t>
            </a:r>
            <a:r>
              <a:rPr dirty="0" sz="3700" spc="-20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ağmen 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kullanmaya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davranışı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göstermeye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</a:t>
            </a:r>
            <a:r>
              <a:rPr dirty="0" sz="3700" spc="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etmesi,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50320"/>
            <a:ext cx="11534775" cy="511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ilgili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kontrolü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kaybetmesi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tasarladığından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fazla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kullanması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davranışta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bulunması,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Zamanının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büyük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çoğunluğunu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fiilen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zihnen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bağımlılık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yapan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davranış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</a:t>
            </a:r>
            <a:r>
              <a:rPr dirty="0" sz="3700" spc="-1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geçirmesi,</a:t>
            </a:r>
            <a:endParaRPr sz="3700">
              <a:latin typeface="Verdana"/>
              <a:cs typeface="Verdana"/>
            </a:endParaRPr>
          </a:p>
          <a:p>
            <a:pPr algn="just" marL="12700" marR="5715">
              <a:lnSpc>
                <a:spcPts val="4450"/>
              </a:lnSpc>
            </a:pP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Belli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madde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davranışın,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iş,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okul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aksatacak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hatta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bireysel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temizliğini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bile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unutturacak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biçimde 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kişisel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toplumsal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sorumluluklarını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yerine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getirmesini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engellemesi.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3594" y="2659604"/>
            <a:ext cx="6287770" cy="5989955"/>
          </a:xfrm>
          <a:custGeom>
            <a:avLst/>
            <a:gdLst/>
            <a:ahLst/>
            <a:cxnLst/>
            <a:rect l="l" t="t" r="r" b="b"/>
            <a:pathLst>
              <a:path w="6287770" h="5989955">
                <a:moveTo>
                  <a:pt x="0" y="5989346"/>
                </a:moveTo>
                <a:lnTo>
                  <a:pt x="6287724" y="5989346"/>
                </a:lnTo>
                <a:lnTo>
                  <a:pt x="6287724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93999" y="2764313"/>
            <a:ext cx="6046904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0672" y="3575807"/>
            <a:ext cx="6729095" cy="680720"/>
          </a:xfrm>
          <a:custGeom>
            <a:avLst/>
            <a:gdLst/>
            <a:ahLst/>
            <a:cxnLst/>
            <a:rect l="l" t="t" r="r" b="b"/>
            <a:pathLst>
              <a:path w="6729094" h="680720">
                <a:moveTo>
                  <a:pt x="0" y="680607"/>
                </a:moveTo>
                <a:lnTo>
                  <a:pt x="6728821" y="680607"/>
                </a:lnTo>
                <a:lnTo>
                  <a:pt x="6728821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B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342098" y="3343164"/>
            <a:ext cx="7783195" cy="5660390"/>
          </a:xfrm>
          <a:prstGeom prst="rect">
            <a:avLst/>
          </a:prstGeom>
        </p:spPr>
        <p:txBody>
          <a:bodyPr wrap="square" lIns="0" tIns="286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Teknoloji </a:t>
            </a:r>
            <a:r>
              <a:rPr dirty="0" sz="3700" spc="-20" b="1">
                <a:solidFill>
                  <a:srgbClr val="FFFFFF"/>
                </a:solidFill>
                <a:latin typeface="Arial Narrow"/>
                <a:cs typeface="Arial Narrow"/>
              </a:rPr>
              <a:t>Bağımlılığı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ve</a:t>
            </a:r>
            <a:r>
              <a:rPr dirty="0" sz="3700" spc="8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Ailemiz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ct val="100299"/>
              </a:lnSpc>
              <a:spcBef>
                <a:spcPts val="2150"/>
              </a:spcBef>
            </a:pP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İnternet,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televizyon,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cep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telefonu,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bilgisayar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hayatımızın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anına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sızan teknolojik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ürünlerden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uzak</a:t>
            </a:r>
            <a:r>
              <a:rPr dirty="0" sz="3700" spc="-7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kalabilir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miyiz?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Ailemizi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teknolojiden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arındırmalı mıyız? 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Yoksa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sağladığı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kolaylık</a:t>
            </a:r>
            <a:r>
              <a:rPr dirty="0" sz="3700" spc="-5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fayda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hatırına  teknolojiye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evimizin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kapılarını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sonuna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açmalı</a:t>
            </a:r>
            <a:r>
              <a:rPr dirty="0" sz="37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mıyız?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809726"/>
            <a:ext cx="11534775" cy="5680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Meseleye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tek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taraflı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bakıp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olumlu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tek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yönünü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görmek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yerine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iki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taraftan</a:t>
            </a:r>
            <a:r>
              <a:rPr dirty="0" sz="3700" spc="-10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bakmaya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çalışmak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akıllıca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tavır</a:t>
            </a:r>
            <a:r>
              <a:rPr dirty="0" sz="3700" spc="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olacaktır.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parmağını </a:t>
            </a:r>
            <a:r>
              <a:rPr dirty="0" sz="3700" spc="-600">
                <a:solidFill>
                  <a:srgbClr val="231F20"/>
                </a:solidFill>
                <a:latin typeface="Verdana"/>
                <a:cs typeface="Verdana"/>
              </a:rPr>
              <a:t>emme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sorunu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karşısında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parmağını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kesmek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çözüm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düşünülmüyorsa,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teknolojiyi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hayatımızdan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tamamen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çıkarıp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atmak da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çözüm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düşünülmemelidir.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Öyleyse,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teknolojiyi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kullanmamız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kullandırmamız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kullanmamamız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kullandırmamamız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gerektiği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üzerine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düşünmeli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alternatifler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geliştirmeliyiz.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8490" y="4135476"/>
            <a:ext cx="12073255" cy="680720"/>
          </a:xfrm>
          <a:prstGeom prst="rect"/>
          <a:solidFill>
            <a:srgbClr val="00B5BE"/>
          </a:solidFill>
        </p:spPr>
        <p:txBody>
          <a:bodyPr wrap="square" lIns="0" tIns="6413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505"/>
              </a:spcBef>
            </a:pPr>
            <a:r>
              <a:rPr dirty="0" sz="3300" spc="-90" b="1">
                <a:solidFill>
                  <a:srgbClr val="FFFFFF"/>
                </a:solidFill>
                <a:latin typeface="Arial Narrow"/>
                <a:cs typeface="Arial Narrow"/>
              </a:rPr>
              <a:t>Teknoloji </a:t>
            </a:r>
            <a:r>
              <a:rPr dirty="0" sz="3300" spc="-110" b="1">
                <a:solidFill>
                  <a:srgbClr val="FFFFFF"/>
                </a:solidFill>
                <a:latin typeface="Arial Narrow"/>
                <a:cs typeface="Arial Narrow"/>
              </a:rPr>
              <a:t>çocuğunuzun </a:t>
            </a:r>
            <a:r>
              <a:rPr dirty="0" sz="3300" spc="-75" b="1">
                <a:solidFill>
                  <a:srgbClr val="FFFFFF"/>
                </a:solidFill>
                <a:latin typeface="Arial Narrow"/>
                <a:cs typeface="Arial Narrow"/>
              </a:rPr>
              <a:t>gelişimiyle </a:t>
            </a:r>
            <a:r>
              <a:rPr dirty="0" sz="3300" spc="-55" b="1">
                <a:solidFill>
                  <a:srgbClr val="FFFFFF"/>
                </a:solidFill>
                <a:latin typeface="Arial Narrow"/>
                <a:cs typeface="Arial Narrow"/>
              </a:rPr>
              <a:t>alakalı </a:t>
            </a:r>
            <a:r>
              <a:rPr dirty="0" sz="3300" spc="-80" b="1">
                <a:solidFill>
                  <a:srgbClr val="FFFFFF"/>
                </a:solidFill>
                <a:latin typeface="Arial Narrow"/>
                <a:cs typeface="Arial Narrow"/>
              </a:rPr>
              <a:t>üç </a:t>
            </a:r>
            <a:r>
              <a:rPr dirty="0" sz="3300" spc="-25" b="1">
                <a:solidFill>
                  <a:srgbClr val="FFFFFF"/>
                </a:solidFill>
                <a:latin typeface="Arial Narrow"/>
                <a:cs typeface="Arial Narrow"/>
              </a:rPr>
              <a:t>temel </a:t>
            </a:r>
            <a:r>
              <a:rPr dirty="0" sz="3300" spc="-65" b="1">
                <a:solidFill>
                  <a:srgbClr val="FFFFFF"/>
                </a:solidFill>
                <a:latin typeface="Arial Narrow"/>
                <a:cs typeface="Arial Narrow"/>
              </a:rPr>
              <a:t>alanı </a:t>
            </a:r>
            <a:r>
              <a:rPr dirty="0" sz="3300" spc="-95" b="1">
                <a:solidFill>
                  <a:srgbClr val="FFFFFF"/>
                </a:solidFill>
                <a:latin typeface="Arial Narrow"/>
                <a:cs typeface="Arial Narrow"/>
              </a:rPr>
              <a:t>nasıl</a:t>
            </a:r>
            <a:r>
              <a:rPr dirty="0" sz="3300" spc="1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300" spc="-40" b="1">
                <a:solidFill>
                  <a:srgbClr val="FFFFFF"/>
                </a:solidFill>
                <a:latin typeface="Arial Narrow"/>
                <a:cs typeface="Arial Narrow"/>
              </a:rPr>
              <a:t>etkiliyor?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87400" marR="5080">
              <a:lnSpc>
                <a:spcPct val="100299"/>
              </a:lnSpc>
              <a:spcBef>
                <a:spcPts val="95"/>
              </a:spcBef>
            </a:pPr>
            <a:r>
              <a:rPr dirty="0" spc="-515"/>
              <a:t>1- </a:t>
            </a:r>
            <a:r>
              <a:rPr dirty="0" spc="-480"/>
              <a:t>Toplumun </a:t>
            </a:r>
            <a:r>
              <a:rPr dirty="0" spc="-325"/>
              <a:t>yararlı </a:t>
            </a:r>
            <a:r>
              <a:rPr dirty="0" spc="-310"/>
              <a:t>bir </a:t>
            </a:r>
            <a:r>
              <a:rPr dirty="0" spc="-330"/>
              <a:t>üyesi </a:t>
            </a:r>
            <a:r>
              <a:rPr dirty="0" spc="-409"/>
              <a:t>olmaya hazırlanmasını,  </a:t>
            </a:r>
            <a:r>
              <a:rPr dirty="0" spc="-260"/>
              <a:t>2- </a:t>
            </a:r>
            <a:r>
              <a:rPr dirty="0" spc="-310"/>
              <a:t>Bireysel </a:t>
            </a:r>
            <a:r>
              <a:rPr dirty="0" spc="-345"/>
              <a:t>olarak </a:t>
            </a:r>
            <a:r>
              <a:rPr dirty="0" spc="-395"/>
              <a:t>kendi </a:t>
            </a:r>
            <a:r>
              <a:rPr dirty="0" spc="-385"/>
              <a:t>geleceğine </a:t>
            </a:r>
            <a:r>
              <a:rPr dirty="0" spc="-409"/>
              <a:t>hazırlanmasını,  </a:t>
            </a:r>
            <a:r>
              <a:rPr dirty="0" spc="-200"/>
              <a:t>3- </a:t>
            </a:r>
            <a:r>
              <a:rPr dirty="0" spc="-440"/>
              <a:t>Zamanını </a:t>
            </a:r>
            <a:r>
              <a:rPr dirty="0" spc="-409"/>
              <a:t>doğru</a:t>
            </a:r>
            <a:r>
              <a:rPr dirty="0" spc="65"/>
              <a:t> </a:t>
            </a:r>
            <a:r>
              <a:rPr dirty="0" spc="-385"/>
              <a:t>kullanmasını</a:t>
            </a:r>
          </a:p>
          <a:p>
            <a:pPr marL="787400">
              <a:lnSpc>
                <a:spcPct val="100000"/>
              </a:lnSpc>
              <a:spcBef>
                <a:spcPts val="15"/>
              </a:spcBef>
            </a:pPr>
            <a:r>
              <a:rPr dirty="0" spc="20" b="1">
                <a:latin typeface="Arial Narrow"/>
                <a:cs typeface="Arial Narrow"/>
              </a:rPr>
              <a:t>engelliyor </a:t>
            </a:r>
            <a:r>
              <a:rPr dirty="0" spc="5" b="1">
                <a:latin typeface="Arial Narrow"/>
                <a:cs typeface="Arial Narrow"/>
              </a:rPr>
              <a:t>mu, </a:t>
            </a:r>
            <a:r>
              <a:rPr dirty="0" spc="55" b="1">
                <a:latin typeface="Arial Narrow"/>
                <a:cs typeface="Arial Narrow"/>
              </a:rPr>
              <a:t>destekliyor</a:t>
            </a:r>
            <a:r>
              <a:rPr dirty="0" spc="-85" b="1">
                <a:latin typeface="Arial Narrow"/>
                <a:cs typeface="Arial Narrow"/>
              </a:rPr>
              <a:t> </a:t>
            </a:r>
            <a:r>
              <a:rPr dirty="0" spc="50" b="1">
                <a:latin typeface="Arial Narrow"/>
                <a:cs typeface="Arial Narrow"/>
              </a:rPr>
              <a:t>mu?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867029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Teknoloji </a:t>
            </a:r>
            <a:r>
              <a:rPr dirty="0" sz="3700" spc="-10" b="1">
                <a:solidFill>
                  <a:srgbClr val="FFFFFF"/>
                </a:solidFill>
                <a:latin typeface="Arial Narrow"/>
                <a:cs typeface="Arial Narrow"/>
              </a:rPr>
              <a:t>bağımlılığına doğru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adım</a:t>
            </a:r>
            <a:r>
              <a:rPr dirty="0" sz="3700" spc="20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20" b="1">
                <a:solidFill>
                  <a:srgbClr val="FFFFFF"/>
                </a:solidFill>
                <a:latin typeface="Arial Narrow"/>
                <a:cs typeface="Arial Narrow"/>
              </a:rPr>
              <a:t>adım...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İnsan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televizyon,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video,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cep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telefonu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özellikle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internet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kullanırken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bağımlılık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noktasına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anda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gelmez, adım adım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ilerler.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adımlar bağımlılığın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gelişmekte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olduğuna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dair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ciddi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</a:t>
            </a:r>
            <a:r>
              <a:rPr dirty="0" sz="3700" spc="-7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işaretlerdir.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B5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6911340" cy="680720"/>
          </a:xfrm>
          <a:prstGeom prst="rect">
            <a:avLst/>
          </a:prstGeom>
          <a:solidFill>
            <a:srgbClr val="00B5BE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Birinci </a:t>
            </a: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adım: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Deneysel</a:t>
            </a: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kullanım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Kişi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herhangi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internette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site,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oyun,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uygulama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duyar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merak 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eder.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merakını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gidermek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 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siteye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girer,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oyunu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oynar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uygulamayı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kullanır.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Birinci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adım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problem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teşkil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etmez,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denemiş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bitmiştir,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merak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giderilmiştir.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2020-01-07T05:52:31Z</dcterms:created>
  <dcterms:modified xsi:type="dcterms:W3CDTF">2020-01-07T05:52:31Z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2020-01-07T00:00:00Z</vt:filetime>
  </property>
</Properties>
</file>