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20104100" cy="11309350"/>
  <p:notesSz cx="20104100" cy="113093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937320" y="3905640"/>
            <a:ext cx="0" cy="304165"/>
          </a:xfrm>
          <a:custGeom>
            <a:avLst/>
            <a:gdLst/>
            <a:ahLst/>
            <a:cxnLst/>
            <a:rect l="l" t="t" r="r" b="b"/>
            <a:pathLst>
              <a:path w="0" h="304164">
                <a:moveTo>
                  <a:pt x="0" y="0"/>
                </a:moveTo>
                <a:lnTo>
                  <a:pt x="0" y="304043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937320" y="4890291"/>
            <a:ext cx="0" cy="2512695"/>
          </a:xfrm>
          <a:custGeom>
            <a:avLst/>
            <a:gdLst/>
            <a:ahLst/>
            <a:cxnLst/>
            <a:rect l="l" t="t" r="r" b="b"/>
            <a:pathLst>
              <a:path w="0" h="2512695">
                <a:moveTo>
                  <a:pt x="0" y="0"/>
                </a:moveTo>
                <a:lnTo>
                  <a:pt x="0" y="2512625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58490" y="4209683"/>
            <a:ext cx="10387118" cy="680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35297" y="3618288"/>
            <a:ext cx="17233504" cy="578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58107" y="4961598"/>
            <a:ext cx="13787885" cy="3952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858490" y="2488364"/>
          <a:ext cx="3896995" cy="4914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740"/>
                <a:gridCol w="2161540"/>
                <a:gridCol w="1655445"/>
              </a:tblGrid>
              <a:tr h="1826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871618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871618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80607">
                <a:tc gridSpan="2">
                  <a:txBody>
                    <a:bodyPr/>
                    <a:lstStyle/>
                    <a:p>
                      <a:pPr marL="5651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3700" spc="-405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Merak</a:t>
                      </a:r>
                      <a:endParaRPr sz="3700">
                        <a:latin typeface="Century Gothic"/>
                        <a:cs typeface="Century Gothic"/>
                      </a:endParaRPr>
                    </a:p>
                  </a:txBody>
                  <a:tcPr marL="0" marR="0" marB="0" marT="53975">
                    <a:solidFill>
                      <a:srgbClr val="87161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7852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871618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algn="just" marL="486409">
                        <a:lnSpc>
                          <a:spcPts val="4450"/>
                        </a:lnSpc>
                        <a:spcBef>
                          <a:spcPts val="910"/>
                        </a:spcBef>
                      </a:pPr>
                      <a:r>
                        <a:rPr dirty="0" sz="3700" spc="-33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Gençlerinsigarav  </a:t>
                      </a:r>
                      <a:r>
                        <a:rPr dirty="0" sz="3700" spc="-355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sebepleri </a:t>
                      </a:r>
                      <a:r>
                        <a:rPr dirty="0" sz="3700" spc="-37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arasınd  </a:t>
                      </a:r>
                      <a:r>
                        <a:rPr dirty="0" sz="3700" spc="-459" b="1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kereden </a:t>
                      </a:r>
                      <a:r>
                        <a:rPr dirty="0" sz="3700" spc="-190" b="1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bir </a:t>
                      </a:r>
                      <a:r>
                        <a:rPr dirty="0" sz="3700" spc="-305" b="1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şey</a:t>
                      </a:r>
                      <a:r>
                        <a:rPr dirty="0" sz="3700" spc="220" b="1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3700" spc="-580" b="1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o</a:t>
                      </a:r>
                      <a:endParaRPr sz="3700">
                        <a:latin typeface="Century Gothic"/>
                        <a:cs typeface="Century Gothic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871618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54800">
                <a:tc gridSpan="3">
                  <a:txBody>
                    <a:bodyPr/>
                    <a:lstStyle/>
                    <a:p>
                      <a:pPr marL="565150" marR="577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3700" spc="-37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Arkadaş</a:t>
                      </a:r>
                      <a:r>
                        <a:rPr dirty="0" sz="3700" spc="5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3700" spc="-315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ortamı</a:t>
                      </a:r>
                      <a:endParaRPr sz="3700">
                        <a:latin typeface="Century Gothic"/>
                        <a:cs typeface="Century Gothic"/>
                      </a:endParaRPr>
                    </a:p>
                  </a:txBody>
                  <a:tcPr marL="0" marR="0" marB="0" marT="8890">
                    <a:solidFill>
                      <a:srgbClr val="87161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85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871618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871618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411218" y="3435886"/>
            <a:ext cx="11537950" cy="6245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268345" marR="8255" indent="6985">
              <a:lnSpc>
                <a:spcPct val="100299"/>
              </a:lnSpc>
              <a:spcBef>
                <a:spcPts val="95"/>
              </a:spcBef>
            </a:pPr>
            <a:r>
              <a:rPr dirty="0" sz="3700" spc="-21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diğe</a:t>
            </a:r>
            <a:r>
              <a:rPr dirty="0" sz="3700" spc="-65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za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arl</a:t>
            </a:r>
            <a:r>
              <a:rPr dirty="0" sz="3700" spc="15">
                <a:solidFill>
                  <a:srgbClr val="231F20"/>
                </a:solidFill>
                <a:latin typeface="Verdana"/>
                <a:cs typeface="Verdana"/>
              </a:rPr>
              <a:t>ı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maddeler</a:t>
            </a:r>
            <a:r>
              <a:rPr dirty="0" sz="3700" spc="4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kullanmay</a:t>
            </a:r>
            <a:r>
              <a:rPr dirty="0" sz="3700" spc="-16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başlama 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a </a:t>
            </a:r>
            <a:r>
              <a:rPr dirty="0" sz="3700" spc="-254">
                <a:solidFill>
                  <a:srgbClr val="231F20"/>
                </a:solidFill>
                <a:latin typeface="Verdana"/>
                <a:cs typeface="Verdana"/>
              </a:rPr>
              <a:t>ilk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sırayı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merak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özenti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almaktadır. </a:t>
            </a:r>
            <a:r>
              <a:rPr dirty="0" sz="3700" spc="-40" b="1">
                <a:solidFill>
                  <a:srgbClr val="231F20"/>
                </a:solidFill>
                <a:latin typeface="Century Gothic"/>
                <a:cs typeface="Century Gothic"/>
              </a:rPr>
              <a:t>“Bir  </a:t>
            </a:r>
            <a:r>
              <a:rPr dirty="0" sz="3700" spc="-360" b="1">
                <a:solidFill>
                  <a:srgbClr val="231F20"/>
                </a:solidFill>
                <a:latin typeface="Century Gothic"/>
                <a:cs typeface="Century Gothic"/>
              </a:rPr>
              <a:t>lmaz”</a:t>
            </a:r>
            <a:r>
              <a:rPr dirty="0" sz="3700" spc="70" b="1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düşüncesi...</a:t>
            </a:r>
            <a:endParaRPr sz="3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85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299"/>
              </a:lnSpc>
            </a:pPr>
            <a:r>
              <a:rPr dirty="0" sz="3700" spc="-245">
                <a:solidFill>
                  <a:srgbClr val="231F20"/>
                </a:solidFill>
                <a:latin typeface="Verdana"/>
                <a:cs typeface="Verdana"/>
              </a:rPr>
              <a:t>Kişiyi</a:t>
            </a:r>
            <a:r>
              <a:rPr dirty="0" sz="3700" spc="-5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90">
                <a:solidFill>
                  <a:srgbClr val="231F20"/>
                </a:solidFill>
                <a:latin typeface="Verdana"/>
                <a:cs typeface="Verdana"/>
              </a:rPr>
              <a:t>madde</a:t>
            </a:r>
            <a:r>
              <a:rPr dirty="0" sz="3700" spc="-509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kullanımına</a:t>
            </a:r>
            <a:r>
              <a:rPr dirty="0" sz="3700" spc="-509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iten</a:t>
            </a:r>
            <a:r>
              <a:rPr dirty="0" sz="3700" spc="-509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dirty="0" sz="3700" spc="-509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önemli</a:t>
            </a:r>
            <a:r>
              <a:rPr dirty="0" sz="3700" spc="-509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270">
                <a:solidFill>
                  <a:srgbClr val="231F20"/>
                </a:solidFill>
                <a:latin typeface="Verdana"/>
                <a:cs typeface="Verdana"/>
              </a:rPr>
              <a:t>ikinci</a:t>
            </a:r>
            <a:r>
              <a:rPr dirty="0" sz="3700" spc="-509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sebep,</a:t>
            </a:r>
            <a:r>
              <a:rPr dirty="0" sz="3700" spc="-509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arkadaş  </a:t>
            </a:r>
            <a:r>
              <a:rPr dirty="0" sz="3700" spc="-290">
                <a:solidFill>
                  <a:srgbClr val="231F20"/>
                </a:solidFill>
                <a:latin typeface="Verdana"/>
                <a:cs typeface="Verdana"/>
              </a:rPr>
              <a:t>ilişkileridir.SevgiliPeygamberimizşöylebuyurur:</a:t>
            </a:r>
            <a:r>
              <a:rPr dirty="0" sz="3700" spc="-290" i="1">
                <a:solidFill>
                  <a:srgbClr val="231F20"/>
                </a:solidFill>
                <a:latin typeface="Arial"/>
                <a:cs typeface="Arial"/>
              </a:rPr>
              <a:t>“İyiarkadaşla  </a:t>
            </a:r>
            <a:r>
              <a:rPr dirty="0" sz="3700" spc="-65" i="1">
                <a:solidFill>
                  <a:srgbClr val="231F20"/>
                </a:solidFill>
                <a:latin typeface="Arial"/>
                <a:cs typeface="Arial"/>
              </a:rPr>
              <a:t>kötü </a:t>
            </a:r>
            <a:r>
              <a:rPr dirty="0" sz="3700" spc="-175" i="1">
                <a:solidFill>
                  <a:srgbClr val="231F20"/>
                </a:solidFill>
                <a:latin typeface="Arial"/>
                <a:cs typeface="Arial"/>
              </a:rPr>
              <a:t>arkadaşın </a:t>
            </a:r>
            <a:r>
              <a:rPr dirty="0" sz="3700" spc="-180" i="1">
                <a:solidFill>
                  <a:srgbClr val="231F20"/>
                </a:solidFill>
                <a:latin typeface="Arial"/>
                <a:cs typeface="Arial"/>
              </a:rPr>
              <a:t>örneği, </a:t>
            </a:r>
            <a:r>
              <a:rPr dirty="0" sz="3700" spc="-95" i="1">
                <a:solidFill>
                  <a:srgbClr val="231F20"/>
                </a:solidFill>
                <a:latin typeface="Arial"/>
                <a:cs typeface="Arial"/>
              </a:rPr>
              <a:t>misk </a:t>
            </a:r>
            <a:r>
              <a:rPr dirty="0" sz="3700" spc="-135" i="1">
                <a:solidFill>
                  <a:srgbClr val="231F20"/>
                </a:solidFill>
                <a:latin typeface="Arial"/>
                <a:cs typeface="Arial"/>
              </a:rPr>
              <a:t>taşıyan </a:t>
            </a:r>
            <a:r>
              <a:rPr dirty="0" sz="3700" spc="-140" i="1">
                <a:solidFill>
                  <a:srgbClr val="231F20"/>
                </a:solidFill>
                <a:latin typeface="Arial"/>
                <a:cs typeface="Arial"/>
              </a:rPr>
              <a:t>kimse </a:t>
            </a:r>
            <a:r>
              <a:rPr dirty="0" sz="3700" spc="-120" i="1">
                <a:solidFill>
                  <a:srgbClr val="231F20"/>
                </a:solidFill>
                <a:latin typeface="Arial"/>
                <a:cs typeface="Arial"/>
              </a:rPr>
              <a:t>ile </a:t>
            </a:r>
            <a:r>
              <a:rPr dirty="0" sz="3700" spc="-80" i="1">
                <a:solidFill>
                  <a:srgbClr val="231F20"/>
                </a:solidFill>
                <a:latin typeface="Arial"/>
                <a:cs typeface="Arial"/>
              </a:rPr>
              <a:t>körük </a:t>
            </a:r>
            <a:r>
              <a:rPr dirty="0" sz="3700" spc="-120" i="1">
                <a:solidFill>
                  <a:srgbClr val="231F20"/>
                </a:solidFill>
                <a:latin typeface="Arial"/>
                <a:cs typeface="Arial"/>
              </a:rPr>
              <a:t>üfleyen  </a:t>
            </a:r>
            <a:r>
              <a:rPr dirty="0" sz="3700" spc="-140" i="1">
                <a:solidFill>
                  <a:srgbClr val="231F20"/>
                </a:solidFill>
                <a:latin typeface="Arial"/>
                <a:cs typeface="Arial"/>
              </a:rPr>
              <a:t>kimse gibidir. </a:t>
            </a:r>
            <a:r>
              <a:rPr dirty="0" sz="3700" spc="-114" i="1">
                <a:solidFill>
                  <a:srgbClr val="231F20"/>
                </a:solidFill>
                <a:latin typeface="Arial"/>
                <a:cs typeface="Arial"/>
              </a:rPr>
              <a:t>Misk </a:t>
            </a:r>
            <a:r>
              <a:rPr dirty="0" sz="3700" spc="-135" i="1">
                <a:solidFill>
                  <a:srgbClr val="231F20"/>
                </a:solidFill>
                <a:latin typeface="Arial"/>
                <a:cs typeface="Arial"/>
              </a:rPr>
              <a:t>taşıyan </a:t>
            </a:r>
            <a:r>
              <a:rPr dirty="0" sz="3700" spc="-75" i="1">
                <a:solidFill>
                  <a:srgbClr val="231F20"/>
                </a:solidFill>
                <a:latin typeface="Arial"/>
                <a:cs typeface="Arial"/>
              </a:rPr>
              <a:t>ya </a:t>
            </a:r>
            <a:r>
              <a:rPr dirty="0" sz="3700" spc="-190" i="1">
                <a:solidFill>
                  <a:srgbClr val="231F20"/>
                </a:solidFill>
                <a:latin typeface="Arial"/>
                <a:cs typeface="Arial"/>
              </a:rPr>
              <a:t>sana </a:t>
            </a:r>
            <a:r>
              <a:rPr dirty="0" sz="3700" spc="-185" i="1">
                <a:solidFill>
                  <a:srgbClr val="231F20"/>
                </a:solidFill>
                <a:latin typeface="Arial"/>
                <a:cs typeface="Arial"/>
              </a:rPr>
              <a:t>onu </a:t>
            </a:r>
            <a:r>
              <a:rPr dirty="0" sz="3700" spc="-80" i="1">
                <a:solidFill>
                  <a:srgbClr val="231F20"/>
                </a:solidFill>
                <a:latin typeface="Arial"/>
                <a:cs typeface="Arial"/>
              </a:rPr>
              <a:t>ikram </a:t>
            </a:r>
            <a:r>
              <a:rPr dirty="0" sz="3700" spc="-285" i="1">
                <a:solidFill>
                  <a:srgbClr val="231F20"/>
                </a:solidFill>
                <a:latin typeface="Arial"/>
                <a:cs typeface="Arial"/>
              </a:rPr>
              <a:t>eder, </a:t>
            </a:r>
            <a:r>
              <a:rPr dirty="0" sz="3700" spc="-75" i="1">
                <a:solidFill>
                  <a:srgbClr val="231F20"/>
                </a:solidFill>
                <a:latin typeface="Arial"/>
                <a:cs typeface="Arial"/>
              </a:rPr>
              <a:t>ya </a:t>
            </a:r>
            <a:r>
              <a:rPr dirty="0" sz="3700" spc="-210" i="1">
                <a:solidFill>
                  <a:srgbClr val="231F20"/>
                </a:solidFill>
                <a:latin typeface="Arial"/>
                <a:cs typeface="Arial"/>
              </a:rPr>
              <a:t>sen  </a:t>
            </a:r>
            <a:r>
              <a:rPr dirty="0" sz="3700" spc="-190" i="1">
                <a:solidFill>
                  <a:srgbClr val="231F20"/>
                </a:solidFill>
                <a:latin typeface="Arial"/>
                <a:cs typeface="Arial"/>
              </a:rPr>
              <a:t>ondan </a:t>
            </a:r>
            <a:r>
              <a:rPr dirty="0" sz="3700" spc="-95" i="1">
                <a:solidFill>
                  <a:srgbClr val="231F20"/>
                </a:solidFill>
                <a:latin typeface="Arial"/>
                <a:cs typeface="Arial"/>
              </a:rPr>
              <a:t>misk </a:t>
            </a:r>
            <a:r>
              <a:rPr dirty="0" sz="3700" spc="-145" i="1">
                <a:solidFill>
                  <a:srgbClr val="231F20"/>
                </a:solidFill>
                <a:latin typeface="Arial"/>
                <a:cs typeface="Arial"/>
              </a:rPr>
              <a:t>satın </a:t>
            </a:r>
            <a:r>
              <a:rPr dirty="0" sz="3700" spc="-190" i="1">
                <a:solidFill>
                  <a:srgbClr val="231F20"/>
                </a:solidFill>
                <a:latin typeface="Arial"/>
                <a:cs typeface="Arial"/>
              </a:rPr>
              <a:t>alırsın </a:t>
            </a:r>
            <a:r>
              <a:rPr dirty="0" sz="3700" spc="-75" i="1">
                <a:solidFill>
                  <a:srgbClr val="231F20"/>
                </a:solidFill>
                <a:latin typeface="Arial"/>
                <a:cs typeface="Arial"/>
              </a:rPr>
              <a:t>ya </a:t>
            </a:r>
            <a:r>
              <a:rPr dirty="0" sz="3700" spc="-200" i="1">
                <a:solidFill>
                  <a:srgbClr val="231F20"/>
                </a:solidFill>
                <a:latin typeface="Arial"/>
                <a:cs typeface="Arial"/>
              </a:rPr>
              <a:t>da </a:t>
            </a:r>
            <a:r>
              <a:rPr dirty="0" sz="3700" spc="-190" i="1">
                <a:solidFill>
                  <a:srgbClr val="231F20"/>
                </a:solidFill>
                <a:latin typeface="Arial"/>
                <a:cs typeface="Arial"/>
              </a:rPr>
              <a:t>ondan güzel </a:t>
            </a:r>
            <a:r>
              <a:rPr dirty="0" sz="3700" spc="-114" i="1">
                <a:solidFill>
                  <a:srgbClr val="231F20"/>
                </a:solidFill>
                <a:latin typeface="Arial"/>
                <a:cs typeface="Arial"/>
              </a:rPr>
              <a:t>koku </a:t>
            </a:r>
            <a:r>
              <a:rPr dirty="0" sz="3700" spc="-180" i="1">
                <a:solidFill>
                  <a:srgbClr val="231F20"/>
                </a:solidFill>
                <a:latin typeface="Arial"/>
                <a:cs typeface="Arial"/>
              </a:rPr>
              <a:t>duyarsın.  </a:t>
            </a:r>
            <a:r>
              <a:rPr dirty="0" sz="3700" spc="-120" i="1">
                <a:solidFill>
                  <a:srgbClr val="231F20"/>
                </a:solidFill>
                <a:latin typeface="Arial"/>
                <a:cs typeface="Arial"/>
              </a:rPr>
              <a:t>Körük üfleyen </a:t>
            </a:r>
            <a:r>
              <a:rPr dirty="0" sz="3700" spc="-140" i="1">
                <a:solidFill>
                  <a:srgbClr val="231F20"/>
                </a:solidFill>
                <a:latin typeface="Arial"/>
                <a:cs typeface="Arial"/>
              </a:rPr>
              <a:t>kimse </a:t>
            </a:r>
            <a:r>
              <a:rPr dirty="0" sz="3700" spc="-165" i="1">
                <a:solidFill>
                  <a:srgbClr val="231F20"/>
                </a:solidFill>
                <a:latin typeface="Arial"/>
                <a:cs typeface="Arial"/>
              </a:rPr>
              <a:t>ise </a:t>
            </a:r>
            <a:r>
              <a:rPr dirty="0" sz="3700" spc="-75" i="1">
                <a:solidFill>
                  <a:srgbClr val="231F20"/>
                </a:solidFill>
                <a:latin typeface="Arial"/>
                <a:cs typeface="Arial"/>
              </a:rPr>
              <a:t>ya </a:t>
            </a:r>
            <a:r>
              <a:rPr dirty="0" sz="3700" spc="-150" i="1">
                <a:solidFill>
                  <a:srgbClr val="231F20"/>
                </a:solidFill>
                <a:latin typeface="Arial"/>
                <a:cs typeface="Arial"/>
              </a:rPr>
              <a:t>elbiseni </a:t>
            </a:r>
            <a:r>
              <a:rPr dirty="0" sz="3700" spc="-75" i="1">
                <a:solidFill>
                  <a:srgbClr val="231F20"/>
                </a:solidFill>
                <a:latin typeface="Arial"/>
                <a:cs typeface="Arial"/>
              </a:rPr>
              <a:t>yakar ya </a:t>
            </a:r>
            <a:r>
              <a:rPr dirty="0" sz="3700" spc="-200" i="1">
                <a:solidFill>
                  <a:srgbClr val="231F20"/>
                </a:solidFill>
                <a:latin typeface="Arial"/>
                <a:cs typeface="Arial"/>
              </a:rPr>
              <a:t>da </a:t>
            </a:r>
            <a:r>
              <a:rPr dirty="0" sz="3700" spc="-190" i="1">
                <a:solidFill>
                  <a:srgbClr val="231F20"/>
                </a:solidFill>
                <a:latin typeface="Arial"/>
                <a:cs typeface="Arial"/>
              </a:rPr>
              <a:t>ondan </a:t>
            </a:r>
            <a:r>
              <a:rPr dirty="0" sz="3700" spc="-65" i="1">
                <a:solidFill>
                  <a:srgbClr val="231F20"/>
                </a:solidFill>
                <a:latin typeface="Arial"/>
                <a:cs typeface="Arial"/>
              </a:rPr>
              <a:t>kötü  </a:t>
            </a:r>
            <a:r>
              <a:rPr dirty="0" sz="3700" spc="-114" i="1">
                <a:solidFill>
                  <a:srgbClr val="231F20"/>
                </a:solidFill>
                <a:latin typeface="Arial"/>
                <a:cs typeface="Arial"/>
              </a:rPr>
              <a:t>koku </a:t>
            </a:r>
            <a:r>
              <a:rPr dirty="0" sz="3700" spc="-195" i="1">
                <a:solidFill>
                  <a:srgbClr val="231F20"/>
                </a:solidFill>
                <a:latin typeface="Arial"/>
                <a:cs typeface="Arial"/>
              </a:rPr>
              <a:t>alırsın!” </a:t>
            </a:r>
            <a:r>
              <a:rPr dirty="0" sz="2450" spc="-310">
                <a:solidFill>
                  <a:srgbClr val="231F20"/>
                </a:solidFill>
                <a:latin typeface="Verdana"/>
                <a:cs typeface="Verdana"/>
              </a:rPr>
              <a:t>(Müslim, </a:t>
            </a:r>
            <a:r>
              <a:rPr dirty="0" sz="2450" spc="-175">
                <a:solidFill>
                  <a:srgbClr val="231F20"/>
                </a:solidFill>
                <a:latin typeface="Verdana"/>
                <a:cs typeface="Verdana"/>
              </a:rPr>
              <a:t>Birr </a:t>
            </a:r>
            <a:r>
              <a:rPr dirty="0" sz="2450" spc="-305">
                <a:solidFill>
                  <a:srgbClr val="231F20"/>
                </a:solidFill>
                <a:latin typeface="Verdana"/>
                <a:cs typeface="Verdana"/>
              </a:rPr>
              <a:t>ve</a:t>
            </a:r>
            <a:r>
              <a:rPr dirty="0" sz="2450" spc="-6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50" spc="-280">
                <a:solidFill>
                  <a:srgbClr val="231F20"/>
                </a:solidFill>
                <a:latin typeface="Verdana"/>
                <a:cs typeface="Verdana"/>
              </a:rPr>
              <a:t>Sıla, </a:t>
            </a:r>
            <a:r>
              <a:rPr dirty="0" sz="2450" spc="-415">
                <a:solidFill>
                  <a:srgbClr val="231F20"/>
                </a:solidFill>
                <a:latin typeface="Verdana"/>
                <a:cs typeface="Verdana"/>
              </a:rPr>
              <a:t>146)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6021471"/>
            <a:ext cx="0" cy="1381760"/>
          </a:xfrm>
          <a:custGeom>
            <a:avLst/>
            <a:gdLst/>
            <a:ahLst/>
            <a:cxnLst/>
            <a:rect l="l" t="t" r="r" b="b"/>
            <a:pathLst>
              <a:path w="0" h="1381759">
                <a:moveTo>
                  <a:pt x="0" y="0"/>
                </a:moveTo>
                <a:lnTo>
                  <a:pt x="0" y="1381444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58490" y="4135476"/>
            <a:ext cx="8659495" cy="606425"/>
          </a:xfrm>
          <a:prstGeom prst="rect">
            <a:avLst/>
          </a:prstGeom>
          <a:solidFill>
            <a:srgbClr val="871618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ts val="4350"/>
              </a:lnSpc>
              <a:spcBef>
                <a:spcPts val="425"/>
              </a:spcBef>
            </a:pPr>
            <a:r>
              <a:rPr dirty="0" sz="3700" spc="-385" b="1">
                <a:solidFill>
                  <a:srgbClr val="FFFFFF"/>
                </a:solidFill>
                <a:latin typeface="Century Gothic"/>
                <a:cs typeface="Century Gothic"/>
              </a:rPr>
              <a:t>Çocukların </a:t>
            </a:r>
            <a:r>
              <a:rPr dirty="0" sz="3700" spc="-310" b="1">
                <a:solidFill>
                  <a:srgbClr val="FFFFFF"/>
                </a:solidFill>
                <a:latin typeface="Century Gothic"/>
                <a:cs typeface="Century Gothic"/>
              </a:rPr>
              <a:t>sigara, </a:t>
            </a:r>
            <a:r>
              <a:rPr dirty="0" sz="3700" spc="-345" b="1">
                <a:solidFill>
                  <a:srgbClr val="FFFFFF"/>
                </a:solidFill>
                <a:latin typeface="Century Gothic"/>
                <a:cs typeface="Century Gothic"/>
              </a:rPr>
              <a:t>alkol </a:t>
            </a:r>
            <a:r>
              <a:rPr dirty="0" sz="3700" spc="-475" b="1">
                <a:solidFill>
                  <a:srgbClr val="FFFFFF"/>
                </a:solidFill>
                <a:latin typeface="Century Gothic"/>
                <a:cs typeface="Century Gothic"/>
              </a:rPr>
              <a:t>ve</a:t>
            </a:r>
            <a:r>
              <a:rPr dirty="0" sz="3700" spc="-2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700" spc="-285" b="1">
                <a:solidFill>
                  <a:srgbClr val="FFFFFF"/>
                </a:solidFill>
                <a:latin typeface="Century Gothic"/>
                <a:cs typeface="Century Gothic"/>
              </a:rPr>
              <a:t>uyuşturucuyla</a:t>
            </a:r>
            <a:endParaRPr sz="37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58490" y="4741876"/>
            <a:ext cx="11508105" cy="680720"/>
          </a:xfrm>
          <a:prstGeom prst="rect">
            <a:avLst/>
          </a:prstGeom>
          <a:solidFill>
            <a:srgbClr val="871618"/>
          </a:solidFill>
        </p:spPr>
        <p:txBody>
          <a:bodyPr wrap="square" lIns="0" tIns="12700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100"/>
              </a:spcBef>
            </a:pPr>
            <a:r>
              <a:rPr dirty="0" sz="3700" spc="-320" b="1">
                <a:solidFill>
                  <a:srgbClr val="FFFFFF"/>
                </a:solidFill>
                <a:latin typeface="Century Gothic"/>
                <a:cs typeface="Century Gothic"/>
              </a:rPr>
              <a:t>tanışmalarına </a:t>
            </a:r>
            <a:r>
              <a:rPr dirty="0" sz="3700" spc="-370" b="1">
                <a:solidFill>
                  <a:srgbClr val="FFFFFF"/>
                </a:solidFill>
                <a:latin typeface="Century Gothic"/>
                <a:cs typeface="Century Gothic"/>
              </a:rPr>
              <a:t>zemin </a:t>
            </a:r>
            <a:r>
              <a:rPr dirty="0" sz="3700" spc="-320" b="1">
                <a:solidFill>
                  <a:srgbClr val="FFFFFF"/>
                </a:solidFill>
                <a:latin typeface="Century Gothic"/>
                <a:cs typeface="Century Gothic"/>
              </a:rPr>
              <a:t>hazırlayan </a:t>
            </a:r>
            <a:r>
              <a:rPr dirty="0" sz="3700" spc="-130" b="1">
                <a:solidFill>
                  <a:srgbClr val="FFFFFF"/>
                </a:solidFill>
                <a:latin typeface="Century Gothic"/>
                <a:cs typeface="Century Gothic"/>
              </a:rPr>
              <a:t>teklif </a:t>
            </a:r>
            <a:r>
              <a:rPr dirty="0" sz="3700" spc="-475" b="1">
                <a:solidFill>
                  <a:srgbClr val="FFFFFF"/>
                </a:solidFill>
                <a:latin typeface="Century Gothic"/>
                <a:cs typeface="Century Gothic"/>
              </a:rPr>
              <a:t>ve </a:t>
            </a:r>
            <a:r>
              <a:rPr dirty="0" sz="3700" spc="-275" b="1">
                <a:solidFill>
                  <a:srgbClr val="FFFFFF"/>
                </a:solidFill>
                <a:latin typeface="Century Gothic"/>
                <a:cs typeface="Century Gothic"/>
              </a:rPr>
              <a:t>tehditlere</a:t>
            </a:r>
            <a:r>
              <a:rPr dirty="0" sz="3700" spc="-6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700" spc="-210" b="1">
                <a:solidFill>
                  <a:srgbClr val="FFFFFF"/>
                </a:solidFill>
                <a:latin typeface="Century Gothic"/>
                <a:cs typeface="Century Gothic"/>
              </a:rPr>
              <a:t>karşı</a:t>
            </a:r>
            <a:endParaRPr sz="37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58490" y="5422484"/>
            <a:ext cx="6534150" cy="599440"/>
          </a:xfrm>
          <a:prstGeom prst="rect">
            <a:avLst/>
          </a:prstGeom>
          <a:solidFill>
            <a:srgbClr val="871618"/>
          </a:solidFill>
        </p:spPr>
        <p:txBody>
          <a:bodyPr wrap="square" lIns="0" tIns="0" rIns="0" bIns="0" rtlCol="0" vert="horz">
            <a:spAutoFit/>
          </a:bodyPr>
          <a:lstStyle/>
          <a:p>
            <a:pPr marL="565150">
              <a:lnSpc>
                <a:spcPts val="3635"/>
              </a:lnSpc>
            </a:pPr>
            <a:r>
              <a:rPr dirty="0" sz="3700" spc="-335" b="1">
                <a:solidFill>
                  <a:srgbClr val="FFFFFF"/>
                </a:solidFill>
                <a:latin typeface="Century Gothic"/>
                <a:cs typeface="Century Gothic"/>
              </a:rPr>
              <a:t>uyanık </a:t>
            </a:r>
            <a:r>
              <a:rPr dirty="0" sz="3700" spc="-325" b="1">
                <a:solidFill>
                  <a:srgbClr val="FFFFFF"/>
                </a:solidFill>
                <a:latin typeface="Century Gothic"/>
                <a:cs typeface="Century Gothic"/>
              </a:rPr>
              <a:t>olmalarını</a:t>
            </a:r>
            <a:r>
              <a:rPr dirty="0" sz="3700" spc="-24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700" spc="-355" b="1">
                <a:solidFill>
                  <a:srgbClr val="FFFFFF"/>
                </a:solidFill>
                <a:latin typeface="Century Gothic"/>
                <a:cs typeface="Century Gothic"/>
              </a:rPr>
              <a:t>sağlayalım!</a:t>
            </a:r>
            <a:endParaRPr sz="37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11218" y="6291767"/>
            <a:ext cx="7181215" cy="285305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9255" indent="-376555">
              <a:lnSpc>
                <a:spcPct val="100000"/>
              </a:lnSpc>
              <a:spcBef>
                <a:spcPts val="110"/>
              </a:spcBef>
              <a:buFont typeface="Courier New"/>
              <a:buChar char="•"/>
              <a:tabLst>
                <a:tab pos="389890" algn="l"/>
              </a:tabLst>
            </a:pP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“Bir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kereden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hiçbir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şey</a:t>
            </a:r>
            <a:r>
              <a:rPr dirty="0" sz="3700" spc="2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90">
                <a:solidFill>
                  <a:srgbClr val="231F20"/>
                </a:solidFill>
                <a:latin typeface="Verdana"/>
                <a:cs typeface="Verdana"/>
              </a:rPr>
              <a:t>olmaz!”</a:t>
            </a:r>
            <a:endParaRPr sz="3700">
              <a:latin typeface="Verdana"/>
              <a:cs typeface="Verdana"/>
            </a:endParaRPr>
          </a:p>
          <a:p>
            <a:pPr marL="389255" indent="-376555">
              <a:lnSpc>
                <a:spcPct val="100000"/>
              </a:lnSpc>
              <a:spcBef>
                <a:spcPts val="10"/>
              </a:spcBef>
              <a:buFont typeface="Courier New"/>
              <a:buChar char="•"/>
              <a:tabLst>
                <a:tab pos="389890" algn="l"/>
              </a:tabLst>
            </a:pPr>
            <a:r>
              <a:rPr dirty="0" sz="3700" spc="-260" b="1">
                <a:solidFill>
                  <a:srgbClr val="231F20"/>
                </a:solidFill>
                <a:latin typeface="Century Gothic"/>
                <a:cs typeface="Century Gothic"/>
              </a:rPr>
              <a:t>“Bağımlılık </a:t>
            </a:r>
            <a:r>
              <a:rPr dirty="0" sz="3700" spc="-465" b="1">
                <a:solidFill>
                  <a:srgbClr val="231F20"/>
                </a:solidFill>
                <a:latin typeface="Century Gothic"/>
                <a:cs typeface="Century Gothic"/>
              </a:rPr>
              <a:t>yapmaz, </a:t>
            </a:r>
            <a:r>
              <a:rPr dirty="0" sz="3700" spc="-365" b="1">
                <a:solidFill>
                  <a:srgbClr val="231F20"/>
                </a:solidFill>
                <a:latin typeface="Century Gothic"/>
                <a:cs typeface="Century Gothic"/>
              </a:rPr>
              <a:t>al</a:t>
            </a:r>
            <a:r>
              <a:rPr dirty="0" sz="3700" spc="-409" b="1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dirty="0" sz="3700" spc="-325" b="1">
                <a:solidFill>
                  <a:srgbClr val="231F20"/>
                </a:solidFill>
                <a:latin typeface="Century Gothic"/>
                <a:cs typeface="Century Gothic"/>
              </a:rPr>
              <a:t>iç.”</a:t>
            </a:r>
            <a:endParaRPr sz="3700">
              <a:latin typeface="Century Gothic"/>
              <a:cs typeface="Century Gothic"/>
            </a:endParaRPr>
          </a:p>
          <a:p>
            <a:pPr marL="389255" indent="-376555">
              <a:lnSpc>
                <a:spcPct val="100000"/>
              </a:lnSpc>
              <a:spcBef>
                <a:spcPts val="15"/>
              </a:spcBef>
              <a:buFont typeface="Courier New"/>
              <a:buChar char="•"/>
              <a:tabLst>
                <a:tab pos="389890" algn="l"/>
              </a:tabLst>
            </a:pP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“Denemekle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şey</a:t>
            </a:r>
            <a:r>
              <a:rPr dirty="0" sz="3700" spc="-6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kaybetmezsin.”</a:t>
            </a:r>
            <a:endParaRPr sz="3700">
              <a:latin typeface="Verdana"/>
              <a:cs typeface="Verdana"/>
            </a:endParaRPr>
          </a:p>
          <a:p>
            <a:pPr marL="389255" indent="-376555">
              <a:lnSpc>
                <a:spcPct val="100000"/>
              </a:lnSpc>
              <a:spcBef>
                <a:spcPts val="10"/>
              </a:spcBef>
              <a:buFont typeface="Courier New"/>
              <a:buChar char="•"/>
              <a:tabLst>
                <a:tab pos="389890" algn="l"/>
              </a:tabLst>
            </a:pPr>
            <a:r>
              <a:rPr dirty="0" sz="3700" spc="-195" b="1">
                <a:solidFill>
                  <a:srgbClr val="231F20"/>
                </a:solidFill>
                <a:latin typeface="Century Gothic"/>
                <a:cs typeface="Century Gothic"/>
              </a:rPr>
              <a:t>“Lütfen, </a:t>
            </a:r>
            <a:r>
              <a:rPr dirty="0" sz="3700" spc="-250" b="1">
                <a:solidFill>
                  <a:srgbClr val="231F20"/>
                </a:solidFill>
                <a:latin typeface="Century Gothic"/>
                <a:cs typeface="Century Gothic"/>
              </a:rPr>
              <a:t>hatırım </a:t>
            </a:r>
            <a:r>
              <a:rPr dirty="0" sz="3700" spc="-285" b="1">
                <a:solidFill>
                  <a:srgbClr val="231F20"/>
                </a:solidFill>
                <a:latin typeface="Century Gothic"/>
                <a:cs typeface="Century Gothic"/>
              </a:rPr>
              <a:t>için </a:t>
            </a:r>
            <a:r>
              <a:rPr dirty="0" sz="3700" spc="-190" b="1">
                <a:solidFill>
                  <a:srgbClr val="231F20"/>
                </a:solidFill>
                <a:latin typeface="Century Gothic"/>
                <a:cs typeface="Century Gothic"/>
              </a:rPr>
              <a:t>bir</a:t>
            </a:r>
            <a:r>
              <a:rPr dirty="0" sz="3700" spc="-525" b="1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dirty="0" sz="3700" spc="-380" b="1">
                <a:solidFill>
                  <a:srgbClr val="231F20"/>
                </a:solidFill>
                <a:latin typeface="Century Gothic"/>
                <a:cs typeface="Century Gothic"/>
              </a:rPr>
              <a:t>defa!”</a:t>
            </a:r>
            <a:endParaRPr sz="3700">
              <a:latin typeface="Century Gothic"/>
              <a:cs typeface="Century Gothic"/>
            </a:endParaRPr>
          </a:p>
          <a:p>
            <a:pPr marL="389255" indent="-376555">
              <a:lnSpc>
                <a:spcPct val="100000"/>
              </a:lnSpc>
              <a:spcBef>
                <a:spcPts val="10"/>
              </a:spcBef>
              <a:buFont typeface="Courier New"/>
              <a:buChar char="•"/>
              <a:tabLst>
                <a:tab pos="389890" algn="l"/>
              </a:tabLst>
            </a:pP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“Ana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kuzusu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sen</a:t>
            </a:r>
            <a:r>
              <a:rPr dirty="0" sz="3700" spc="1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565">
                <a:solidFill>
                  <a:srgbClr val="231F20"/>
                </a:solidFill>
                <a:latin typeface="Verdana"/>
                <a:cs typeface="Verdana"/>
              </a:rPr>
              <a:t>de…”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4223295"/>
            <a:ext cx="10821670" cy="285305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9255" indent="-376555">
              <a:lnSpc>
                <a:spcPct val="100000"/>
              </a:lnSpc>
              <a:spcBef>
                <a:spcPts val="110"/>
              </a:spcBef>
              <a:buFont typeface="Courier New"/>
              <a:buChar char="•"/>
              <a:tabLst>
                <a:tab pos="389890" algn="l"/>
              </a:tabLst>
            </a:pPr>
            <a:r>
              <a:rPr dirty="0" sz="3700" spc="-265" b="1">
                <a:solidFill>
                  <a:srgbClr val="231F20"/>
                </a:solidFill>
                <a:latin typeface="Century Gothic"/>
                <a:cs typeface="Century Gothic"/>
              </a:rPr>
              <a:t>“Bunu </a:t>
            </a:r>
            <a:r>
              <a:rPr dirty="0" sz="3700" spc="-400" b="1">
                <a:solidFill>
                  <a:srgbClr val="231F20"/>
                </a:solidFill>
                <a:latin typeface="Century Gothic"/>
                <a:cs typeface="Century Gothic"/>
              </a:rPr>
              <a:t>denersen </a:t>
            </a:r>
            <a:r>
              <a:rPr dirty="0" sz="3700" spc="-254" b="1">
                <a:solidFill>
                  <a:srgbClr val="231F20"/>
                </a:solidFill>
                <a:latin typeface="Century Gothic"/>
                <a:cs typeface="Century Gothic"/>
              </a:rPr>
              <a:t>seni </a:t>
            </a:r>
            <a:r>
              <a:rPr dirty="0" sz="3700" spc="-250" b="1">
                <a:solidFill>
                  <a:srgbClr val="231F20"/>
                </a:solidFill>
                <a:latin typeface="Century Gothic"/>
                <a:cs typeface="Century Gothic"/>
              </a:rPr>
              <a:t>istediğin </a:t>
            </a:r>
            <a:r>
              <a:rPr dirty="0" sz="3700" spc="-475" b="1">
                <a:solidFill>
                  <a:srgbClr val="231F20"/>
                </a:solidFill>
                <a:latin typeface="Century Gothic"/>
                <a:cs typeface="Century Gothic"/>
              </a:rPr>
              <a:t>çocukla</a:t>
            </a:r>
            <a:r>
              <a:rPr dirty="0" sz="3700" spc="-395" b="1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dirty="0" sz="3700" spc="-315" b="1">
                <a:solidFill>
                  <a:srgbClr val="231F20"/>
                </a:solidFill>
                <a:latin typeface="Century Gothic"/>
                <a:cs typeface="Century Gothic"/>
              </a:rPr>
              <a:t>tanıştıracağım.”</a:t>
            </a:r>
            <a:endParaRPr sz="3700">
              <a:latin typeface="Century Gothic"/>
              <a:cs typeface="Century Gothic"/>
            </a:endParaRPr>
          </a:p>
          <a:p>
            <a:pPr marL="389255" indent="-376555">
              <a:lnSpc>
                <a:spcPct val="100000"/>
              </a:lnSpc>
              <a:spcBef>
                <a:spcPts val="10"/>
              </a:spcBef>
              <a:buFont typeface="Courier New"/>
              <a:buChar char="•"/>
              <a:tabLst>
                <a:tab pos="389890" algn="l"/>
              </a:tabLst>
            </a:pP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“Sen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gidince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buranın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tadı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kaçar.”</a:t>
            </a:r>
            <a:endParaRPr sz="3700">
              <a:latin typeface="Verdana"/>
              <a:cs typeface="Verdana"/>
            </a:endParaRPr>
          </a:p>
          <a:p>
            <a:pPr marL="389255" indent="-376555">
              <a:lnSpc>
                <a:spcPct val="100000"/>
              </a:lnSpc>
              <a:spcBef>
                <a:spcPts val="15"/>
              </a:spcBef>
              <a:buFont typeface="Courier New"/>
              <a:buChar char="•"/>
              <a:tabLst>
                <a:tab pos="389890" algn="l"/>
              </a:tabLst>
            </a:pPr>
            <a:r>
              <a:rPr dirty="0" sz="3700" spc="-365" b="1">
                <a:solidFill>
                  <a:srgbClr val="231F20"/>
                </a:solidFill>
                <a:latin typeface="Century Gothic"/>
                <a:cs typeface="Century Gothic"/>
              </a:rPr>
              <a:t>“Gidersen </a:t>
            </a:r>
            <a:r>
              <a:rPr dirty="0" sz="3700" spc="-190" b="1">
                <a:solidFill>
                  <a:srgbClr val="231F20"/>
                </a:solidFill>
                <a:latin typeface="Century Gothic"/>
                <a:cs typeface="Century Gothic"/>
              </a:rPr>
              <a:t>bir </a:t>
            </a:r>
            <a:r>
              <a:rPr dirty="0" sz="3700" spc="-565" b="1">
                <a:solidFill>
                  <a:srgbClr val="231F20"/>
                </a:solidFill>
                <a:latin typeface="Century Gothic"/>
                <a:cs typeface="Century Gothic"/>
              </a:rPr>
              <a:t>daha </a:t>
            </a:r>
            <a:r>
              <a:rPr dirty="0" sz="3700" spc="-365" b="1">
                <a:solidFill>
                  <a:srgbClr val="231F20"/>
                </a:solidFill>
                <a:latin typeface="Century Gothic"/>
                <a:cs typeface="Century Gothic"/>
              </a:rPr>
              <a:t>yüzüne</a:t>
            </a:r>
            <a:r>
              <a:rPr dirty="0" sz="3700" spc="270" b="1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dirty="0" sz="3700" spc="-500" b="1">
                <a:solidFill>
                  <a:srgbClr val="231F20"/>
                </a:solidFill>
                <a:latin typeface="Century Gothic"/>
                <a:cs typeface="Century Gothic"/>
              </a:rPr>
              <a:t>bakmam.”</a:t>
            </a:r>
            <a:endParaRPr sz="3700">
              <a:latin typeface="Century Gothic"/>
              <a:cs typeface="Century Gothic"/>
            </a:endParaRPr>
          </a:p>
          <a:p>
            <a:pPr marL="389255" indent="-376555">
              <a:lnSpc>
                <a:spcPct val="100000"/>
              </a:lnSpc>
              <a:spcBef>
                <a:spcPts val="10"/>
              </a:spcBef>
              <a:buFont typeface="Courier New"/>
              <a:buChar char="•"/>
              <a:tabLst>
                <a:tab pos="389890" algn="l"/>
              </a:tabLst>
            </a:pP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“Sana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bizden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kurtuluş</a:t>
            </a:r>
            <a:r>
              <a:rPr dirty="0" sz="3700" spc="2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70">
                <a:solidFill>
                  <a:srgbClr val="231F20"/>
                </a:solidFill>
                <a:latin typeface="Verdana"/>
                <a:cs typeface="Verdana"/>
              </a:rPr>
              <a:t>yok!”</a:t>
            </a:r>
            <a:endParaRPr sz="3700">
              <a:latin typeface="Verdana"/>
              <a:cs typeface="Verdana"/>
            </a:endParaRPr>
          </a:p>
          <a:p>
            <a:pPr marL="389255" indent="-376555">
              <a:lnSpc>
                <a:spcPct val="100000"/>
              </a:lnSpc>
              <a:spcBef>
                <a:spcPts val="10"/>
              </a:spcBef>
              <a:buFont typeface="Courier New"/>
              <a:buChar char="•"/>
              <a:tabLst>
                <a:tab pos="389890" algn="l"/>
              </a:tabLst>
            </a:pPr>
            <a:r>
              <a:rPr dirty="0" sz="3700" spc="-390" b="1">
                <a:solidFill>
                  <a:srgbClr val="231F20"/>
                </a:solidFill>
                <a:latin typeface="Century Gothic"/>
                <a:cs typeface="Century Gothic"/>
              </a:rPr>
              <a:t>“İçmezsen </a:t>
            </a:r>
            <a:r>
              <a:rPr dirty="0" sz="3700" spc="-285" b="1">
                <a:solidFill>
                  <a:srgbClr val="231F20"/>
                </a:solidFill>
                <a:latin typeface="Century Gothic"/>
                <a:cs typeface="Century Gothic"/>
              </a:rPr>
              <a:t>hatalarını </a:t>
            </a:r>
            <a:r>
              <a:rPr dirty="0" sz="3700" spc="-590" b="1">
                <a:solidFill>
                  <a:srgbClr val="231F20"/>
                </a:solidFill>
                <a:latin typeface="Century Gothic"/>
                <a:cs typeface="Century Gothic"/>
              </a:rPr>
              <a:t>babana</a:t>
            </a:r>
            <a:r>
              <a:rPr dirty="0" sz="3700" spc="-500" b="1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dirty="0" sz="3700" spc="-215" b="1">
                <a:solidFill>
                  <a:srgbClr val="231F20"/>
                </a:solidFill>
                <a:latin typeface="Century Gothic"/>
                <a:cs typeface="Century Gothic"/>
              </a:rPr>
              <a:t>anlatırız!”</a:t>
            </a:r>
            <a:endParaRPr sz="37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58490" y="4135476"/>
            <a:ext cx="5340350" cy="680720"/>
          </a:xfrm>
          <a:prstGeom prst="rect">
            <a:avLst/>
          </a:prstGeom>
          <a:solidFill>
            <a:srgbClr val="871618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-285" b="1">
                <a:solidFill>
                  <a:srgbClr val="FFFFFF"/>
                </a:solidFill>
                <a:latin typeface="Century Gothic"/>
                <a:cs typeface="Century Gothic"/>
              </a:rPr>
              <a:t>Aile </a:t>
            </a:r>
            <a:r>
              <a:rPr dirty="0" sz="3700" spc="-275" b="1">
                <a:solidFill>
                  <a:srgbClr val="FFFFFF"/>
                </a:solidFill>
                <a:latin typeface="Century Gothic"/>
                <a:cs typeface="Century Gothic"/>
              </a:rPr>
              <a:t>üyelerinin</a:t>
            </a:r>
            <a:r>
              <a:rPr dirty="0" sz="3700" spc="-33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700" spc="-275" b="1">
                <a:solidFill>
                  <a:srgbClr val="FFFFFF"/>
                </a:solidFill>
                <a:latin typeface="Century Gothic"/>
                <a:cs typeface="Century Gothic"/>
              </a:rPr>
              <a:t>örnekliği</a:t>
            </a:r>
            <a:endParaRPr sz="37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1218" y="4961598"/>
            <a:ext cx="11534775" cy="3983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290">
                <a:solidFill>
                  <a:srgbClr val="231F20"/>
                </a:solidFill>
                <a:latin typeface="Verdana"/>
                <a:cs typeface="Verdana"/>
              </a:rPr>
              <a:t>Aile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fertlerinden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herhangi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birinin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sigara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kullanıcısı,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alkol</a:t>
            </a:r>
            <a:r>
              <a:rPr dirty="0" sz="3700" spc="-6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veya  </a:t>
            </a:r>
            <a:r>
              <a:rPr dirty="0" sz="3700" spc="-490">
                <a:solidFill>
                  <a:srgbClr val="231F20"/>
                </a:solidFill>
                <a:latin typeface="Verdana"/>
                <a:cs typeface="Verdana"/>
              </a:rPr>
              <a:t>madde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bağımlısı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olması,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çocukların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onu </a:t>
            </a: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model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alması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gibi 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istenmeyen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sonuca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neden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olabilir.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Anne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babanın</a:t>
            </a:r>
            <a:r>
              <a:rPr dirty="0" sz="3700" spc="-4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olumsuz 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davranış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modelleri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sergilemesi,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sözlü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uyarılarından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çok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daha 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etkin</a:t>
            </a:r>
            <a:r>
              <a:rPr dirty="0" sz="3700" spc="-7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80">
                <a:solidFill>
                  <a:srgbClr val="231F20"/>
                </a:solidFill>
                <a:latin typeface="Verdana"/>
                <a:cs typeface="Verdana"/>
              </a:rPr>
              <a:t>olmakta;</a:t>
            </a:r>
            <a:r>
              <a:rPr dirty="0" sz="3700" spc="-7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bağımlılık</a:t>
            </a:r>
            <a:r>
              <a:rPr dirty="0" sz="3700" spc="-7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yapan</a:t>
            </a:r>
            <a:r>
              <a:rPr dirty="0" sz="3700" spc="-7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maddeler</a:t>
            </a:r>
            <a:r>
              <a:rPr dirty="0" sz="3700" spc="-7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konusunda</a:t>
            </a:r>
            <a:r>
              <a:rPr dirty="0" sz="3700" spc="-7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ne</a:t>
            </a:r>
            <a:r>
              <a:rPr dirty="0" sz="3700" spc="-7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kadar 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uyarsalar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çocukları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onların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dediklerini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değil,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yaptıklarını 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uygulamaktadır.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58490" y="4135476"/>
            <a:ext cx="4760595" cy="680720"/>
          </a:xfrm>
          <a:prstGeom prst="rect">
            <a:avLst/>
          </a:prstGeom>
          <a:solidFill>
            <a:srgbClr val="871618"/>
          </a:solidFill>
        </p:spPr>
        <p:txBody>
          <a:bodyPr wrap="square" lIns="0" tIns="53975" rIns="0" bIns="0" rtlCol="0" vert="horz">
            <a:spAutoFit/>
          </a:bodyPr>
          <a:lstStyle/>
          <a:p>
            <a:pPr marL="454025">
              <a:lnSpc>
                <a:spcPct val="100000"/>
              </a:lnSpc>
              <a:spcBef>
                <a:spcPts val="425"/>
              </a:spcBef>
            </a:pPr>
            <a:r>
              <a:rPr dirty="0" sz="3700" spc="-180" b="1">
                <a:solidFill>
                  <a:srgbClr val="FFFFFF"/>
                </a:solidFill>
                <a:latin typeface="Century Gothic"/>
                <a:cs typeface="Century Gothic"/>
              </a:rPr>
              <a:t>Psikolojik</a:t>
            </a:r>
            <a:r>
              <a:rPr dirty="0" sz="3700" spc="5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700" spc="-375" b="1">
                <a:solidFill>
                  <a:srgbClr val="FFFFFF"/>
                </a:solidFill>
                <a:latin typeface="Century Gothic"/>
                <a:cs typeface="Century Gothic"/>
              </a:rPr>
              <a:t>problemler</a:t>
            </a:r>
            <a:endParaRPr sz="37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99914" y="5013900"/>
            <a:ext cx="11645900" cy="28530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Genç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üzüntülü,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sıkıntılı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öfkeli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olduğu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zamanlarda,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aile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okula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dair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problemleriyle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başa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çıkamadığı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durumlarda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çareyi 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maddekullanımındaarayabilir.</a:t>
            </a:r>
            <a:r>
              <a:rPr dirty="0" sz="3700" spc="-8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Oysahayatındaoluşansorunlar  </a:t>
            </a:r>
            <a:r>
              <a:rPr dirty="0" sz="3700" spc="-484">
                <a:solidFill>
                  <a:srgbClr val="231F20"/>
                </a:solidFill>
                <a:latin typeface="Verdana"/>
                <a:cs typeface="Verdana"/>
              </a:rPr>
              <a:t>yumağı,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zararlı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maddenin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tutsağı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olmasıyla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daha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büyür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 </a:t>
            </a:r>
            <a:r>
              <a:rPr dirty="0" sz="3700" spc="-290">
                <a:solidFill>
                  <a:srgbClr val="231F20"/>
                </a:solidFill>
                <a:latin typeface="Verdana"/>
                <a:cs typeface="Verdana"/>
              </a:rPr>
              <a:t>çetrefil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hâl</a:t>
            </a:r>
            <a:r>
              <a:rPr dirty="0" sz="3700" spc="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alır.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8582" y="3146501"/>
            <a:ext cx="4052570" cy="5015865"/>
          </a:xfrm>
          <a:custGeom>
            <a:avLst/>
            <a:gdLst/>
            <a:ahLst/>
            <a:cxnLst/>
            <a:rect l="l" t="t" r="r" b="b"/>
            <a:pathLst>
              <a:path w="4052570" h="5015865">
                <a:moveTo>
                  <a:pt x="0" y="5015554"/>
                </a:moveTo>
                <a:lnTo>
                  <a:pt x="4052232" y="5015554"/>
                </a:lnTo>
                <a:lnTo>
                  <a:pt x="4052232" y="0"/>
                </a:lnTo>
                <a:lnTo>
                  <a:pt x="0" y="0"/>
                </a:lnTo>
                <a:lnTo>
                  <a:pt x="0" y="5015554"/>
                </a:lnTo>
                <a:close/>
              </a:path>
            </a:pathLst>
          </a:custGeom>
          <a:ln w="10470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63762" y="3256455"/>
            <a:ext cx="3821873" cy="4795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135877" y="3575807"/>
            <a:ext cx="5046980" cy="680720"/>
          </a:xfrm>
          <a:custGeom>
            <a:avLst/>
            <a:gdLst/>
            <a:ahLst/>
            <a:cxnLst/>
            <a:rect l="l" t="t" r="r" b="b"/>
            <a:pathLst>
              <a:path w="5046980" h="680720">
                <a:moveTo>
                  <a:pt x="0" y="680607"/>
                </a:moveTo>
                <a:lnTo>
                  <a:pt x="5046966" y="680607"/>
                </a:lnTo>
                <a:lnTo>
                  <a:pt x="5046966" y="0"/>
                </a:lnTo>
                <a:lnTo>
                  <a:pt x="0" y="0"/>
                </a:lnTo>
                <a:lnTo>
                  <a:pt x="0" y="680607"/>
                </a:lnTo>
                <a:close/>
              </a:path>
            </a:pathLst>
          </a:custGeom>
          <a:solidFill>
            <a:srgbClr val="8716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306050" y="3575807"/>
            <a:ext cx="4876800" cy="680720"/>
          </a:xfrm>
          <a:prstGeom prst="rect">
            <a:avLst/>
          </a:prstGeom>
          <a:solidFill>
            <a:srgbClr val="871618"/>
          </a:solidFill>
        </p:spPr>
        <p:txBody>
          <a:bodyPr wrap="square" lIns="0" tIns="53975" rIns="0" bIns="0" rtlCol="0" vert="horz">
            <a:spAutoFit/>
          </a:bodyPr>
          <a:lstStyle/>
          <a:p>
            <a:pPr marL="394970">
              <a:lnSpc>
                <a:spcPct val="100000"/>
              </a:lnSpc>
              <a:spcBef>
                <a:spcPts val="425"/>
              </a:spcBef>
            </a:pPr>
            <a:r>
              <a:rPr dirty="0" sz="3700" spc="-235" b="1">
                <a:solidFill>
                  <a:srgbClr val="FFFFFF"/>
                </a:solidFill>
                <a:latin typeface="Century Gothic"/>
                <a:cs typeface="Century Gothic"/>
              </a:rPr>
              <a:t>Sosyal </a:t>
            </a:r>
            <a:r>
              <a:rPr dirty="0" sz="3700" spc="-370" b="1">
                <a:solidFill>
                  <a:srgbClr val="FFFFFF"/>
                </a:solidFill>
                <a:latin typeface="Century Gothic"/>
                <a:cs typeface="Century Gothic"/>
              </a:rPr>
              <a:t>çevrenin</a:t>
            </a:r>
            <a:r>
              <a:rPr dirty="0" sz="3700" spc="-434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700" spc="-135" b="1">
                <a:solidFill>
                  <a:srgbClr val="FFFFFF"/>
                </a:solidFill>
                <a:latin typeface="Century Gothic"/>
                <a:cs typeface="Century Gothic"/>
              </a:rPr>
              <a:t>etkisi</a:t>
            </a:r>
            <a:endParaRPr sz="37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88606" y="4401928"/>
            <a:ext cx="8871585" cy="4549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Toplumsal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doku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çevre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şartları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insanların  eğilimini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etkilemektedir.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Mesela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uyuşturucu 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maddelerin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en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kolay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satılabileceği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yerler,  </a:t>
            </a:r>
            <a:r>
              <a:rPr dirty="0" sz="3700" spc="-490">
                <a:solidFill>
                  <a:srgbClr val="231F20"/>
                </a:solidFill>
                <a:latin typeface="Verdana"/>
                <a:cs typeface="Verdana"/>
              </a:rPr>
              <a:t>madde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kullanımının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yaygın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olduğu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bölgelerdir. 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Sonrasında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yeni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müşteri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çekebilecek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yerler 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de </a:t>
            </a:r>
            <a:r>
              <a:rPr dirty="0" sz="3700" spc="-490">
                <a:solidFill>
                  <a:srgbClr val="231F20"/>
                </a:solidFill>
                <a:latin typeface="Verdana"/>
                <a:cs typeface="Verdana"/>
              </a:rPr>
              <a:t>madde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alışkanlığına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göz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yumabilen,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belki 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de </a:t>
            </a:r>
            <a:r>
              <a:rPr dirty="0" sz="3700" spc="-300">
                <a:solidFill>
                  <a:srgbClr val="231F20"/>
                </a:solidFill>
                <a:latin typeface="Verdana"/>
                <a:cs typeface="Verdana"/>
              </a:rPr>
              <a:t>satış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yapılmasına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direnç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gösteremeyen 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toplulukların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yaşadığı</a:t>
            </a:r>
            <a:r>
              <a:rPr dirty="0" sz="37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mahallelerdir.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58490" y="4135476"/>
            <a:ext cx="6366510" cy="680720"/>
          </a:xfrm>
          <a:prstGeom prst="rect">
            <a:avLst/>
          </a:prstGeom>
          <a:solidFill>
            <a:srgbClr val="871618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-409" b="1">
                <a:solidFill>
                  <a:srgbClr val="FFFFFF"/>
                </a:solidFill>
                <a:latin typeface="Century Gothic"/>
                <a:cs typeface="Century Gothic"/>
              </a:rPr>
              <a:t>Nelerden</a:t>
            </a:r>
            <a:r>
              <a:rPr dirty="0" sz="3700" spc="6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700" spc="-275" b="1">
                <a:solidFill>
                  <a:srgbClr val="FFFFFF"/>
                </a:solidFill>
                <a:latin typeface="Century Gothic"/>
                <a:cs typeface="Century Gothic"/>
              </a:rPr>
              <a:t>Şüphelenmelisiniz?</a:t>
            </a:r>
            <a:endParaRPr sz="37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1218" y="4961598"/>
            <a:ext cx="11532870" cy="398399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9255" indent="-376555">
              <a:lnSpc>
                <a:spcPct val="100000"/>
              </a:lnSpc>
              <a:spcBef>
                <a:spcPts val="110"/>
              </a:spcBef>
              <a:buFont typeface="Symbol"/>
              <a:buChar char=""/>
              <a:tabLst>
                <a:tab pos="389890" algn="l"/>
              </a:tabLst>
            </a:pPr>
            <a:r>
              <a:rPr dirty="0" sz="3700" spc="-110" b="1">
                <a:solidFill>
                  <a:srgbClr val="231F20"/>
                </a:solidFill>
                <a:latin typeface="Century Gothic"/>
                <a:cs typeface="Century Gothic"/>
              </a:rPr>
              <a:t>Fiziksel</a:t>
            </a:r>
            <a:r>
              <a:rPr dirty="0" sz="3700" spc="70" b="1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dirty="0" sz="3700" spc="-185" b="1">
                <a:solidFill>
                  <a:srgbClr val="231F20"/>
                </a:solidFill>
                <a:latin typeface="Century Gothic"/>
                <a:cs typeface="Century Gothic"/>
              </a:rPr>
              <a:t>belirtiler</a:t>
            </a:r>
            <a:endParaRPr sz="3700">
              <a:latin typeface="Century Gothic"/>
              <a:cs typeface="Century Gothic"/>
            </a:endParaRPr>
          </a:p>
          <a:p>
            <a:pPr algn="just" marL="12700" marR="5080">
              <a:lnSpc>
                <a:spcPts val="4450"/>
              </a:lnSpc>
              <a:spcBef>
                <a:spcPts val="150"/>
              </a:spcBef>
            </a:pP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Elbiselerinde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yanık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yırtıkların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olması,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vücudunda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yara 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veya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kesi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izlerinin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bulunması,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beslenme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alışkanlığındaki 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değişiklikler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aşırı </a:t>
            </a:r>
            <a:r>
              <a:rPr dirty="0" sz="3700" spc="-295">
                <a:solidFill>
                  <a:srgbClr val="231F20"/>
                </a:solidFill>
                <a:latin typeface="Verdana"/>
                <a:cs typeface="Verdana"/>
              </a:rPr>
              <a:t>kilo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kaybı, konuşmada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güçlük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çekmesi 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ya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konuşmanın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peltekleşmesi,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donuk bakışlar,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odaklanma 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algılama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problemleri,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aşırı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hareketlilik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enerji</a:t>
            </a:r>
            <a:r>
              <a:rPr dirty="0" sz="3700" spc="-7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patlamaları 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gibi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belirtiler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gencin </a:t>
            </a:r>
            <a:r>
              <a:rPr dirty="0" sz="3700" spc="-490">
                <a:solidFill>
                  <a:srgbClr val="231F20"/>
                </a:solidFill>
                <a:latin typeface="Verdana"/>
                <a:cs typeface="Verdana"/>
              </a:rPr>
              <a:t>madde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kullandığı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anlamına</a:t>
            </a:r>
            <a:r>
              <a:rPr dirty="0" sz="3700" spc="-1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gelebilir.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58490" y="4135476"/>
            <a:ext cx="5046980" cy="680720"/>
          </a:xfrm>
          <a:prstGeom prst="rect">
            <a:avLst/>
          </a:prstGeom>
          <a:solidFill>
            <a:srgbClr val="871618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-295" b="1">
                <a:solidFill>
                  <a:srgbClr val="FFFFFF"/>
                </a:solidFill>
                <a:latin typeface="Century Gothic"/>
                <a:cs typeface="Century Gothic"/>
              </a:rPr>
              <a:t>Davranış</a:t>
            </a:r>
            <a:r>
              <a:rPr dirty="0" sz="3700" spc="7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700" spc="-225" b="1">
                <a:solidFill>
                  <a:srgbClr val="FFFFFF"/>
                </a:solidFill>
                <a:latin typeface="Century Gothic"/>
                <a:cs typeface="Century Gothic"/>
              </a:rPr>
              <a:t>değişiklikleri</a:t>
            </a:r>
            <a:endParaRPr sz="37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1218" y="4961598"/>
            <a:ext cx="11533505" cy="3983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8890">
              <a:lnSpc>
                <a:spcPct val="100299"/>
              </a:lnSpc>
              <a:spcBef>
                <a:spcPts val="95"/>
              </a:spcBef>
            </a:pPr>
            <a:r>
              <a:rPr dirty="0" sz="3700" spc="-29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gencin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tutarsız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sözler </a:t>
            </a:r>
            <a:r>
              <a:rPr dirty="0" sz="3700" spc="-49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kararsız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davranışlar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sergilemesi, 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tepkisel </a:t>
            </a:r>
            <a:r>
              <a:rPr dirty="0" sz="3700" spc="-49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gergin </a:t>
            </a:r>
            <a:r>
              <a:rPr dirty="0" sz="3700" spc="-484">
                <a:solidFill>
                  <a:srgbClr val="231F20"/>
                </a:solidFill>
                <a:latin typeface="Verdana"/>
                <a:cs typeface="Verdana"/>
              </a:rPr>
              <a:t>olması,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aile </a:t>
            </a:r>
            <a:r>
              <a:rPr dirty="0" sz="3700" spc="-49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okul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çevresinden </a:t>
            </a:r>
            <a:r>
              <a:rPr dirty="0" sz="3700" spc="-484">
                <a:solidFill>
                  <a:srgbClr val="231F20"/>
                </a:solidFill>
                <a:latin typeface="Verdana"/>
                <a:cs typeface="Verdana"/>
              </a:rPr>
              <a:t>kaçması, 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geleceğe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dönük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hayal </a:t>
            </a:r>
            <a:r>
              <a:rPr dirty="0" sz="3700" spc="-49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planlarının </a:t>
            </a:r>
            <a:r>
              <a:rPr dirty="0" sz="3700" spc="-505">
                <a:solidFill>
                  <a:srgbClr val="231F20"/>
                </a:solidFill>
                <a:latin typeface="Verdana"/>
                <a:cs typeface="Verdana"/>
              </a:rPr>
              <a:t>bulunmaması,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yalan 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söylemeye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başlaması </a:t>
            </a:r>
            <a:r>
              <a:rPr dirty="0" sz="3700" spc="-465">
                <a:solidFill>
                  <a:srgbClr val="231F20"/>
                </a:solidFill>
                <a:latin typeface="Verdana"/>
                <a:cs typeface="Verdana"/>
              </a:rPr>
              <a:t>onun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zararlı </a:t>
            </a:r>
            <a:r>
              <a:rPr dirty="0" sz="3700" spc="-520">
                <a:solidFill>
                  <a:srgbClr val="231F20"/>
                </a:solidFill>
                <a:latin typeface="Verdana"/>
                <a:cs typeface="Verdana"/>
              </a:rPr>
              <a:t>madde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bağımlısı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olduğu 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anlamına</a:t>
            </a:r>
            <a:r>
              <a:rPr dirty="0" sz="3700" spc="-2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gelebilir.</a:t>
            </a:r>
            <a:endParaRPr sz="3700">
              <a:latin typeface="Verdana"/>
              <a:cs typeface="Verdana"/>
            </a:endParaRPr>
          </a:p>
          <a:p>
            <a:pPr algn="just" marL="12700" marR="5080">
              <a:lnSpc>
                <a:spcPts val="4450"/>
              </a:lnSpc>
              <a:spcBef>
                <a:spcPts val="155"/>
              </a:spcBef>
            </a:pP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Bütün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bunlara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ilave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olarak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gencin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uyuşturucu </a:t>
            </a:r>
            <a:r>
              <a:rPr dirty="0" sz="3700" spc="-520">
                <a:solidFill>
                  <a:srgbClr val="231F20"/>
                </a:solidFill>
                <a:latin typeface="Verdana"/>
                <a:cs typeface="Verdana"/>
              </a:rPr>
              <a:t>madde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kullanıp 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kullanmadığını</a:t>
            </a:r>
            <a:r>
              <a:rPr dirty="0" sz="3700" spc="-7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anlamanın</a:t>
            </a:r>
            <a:r>
              <a:rPr dirty="0" sz="3700" spc="-7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dirty="0" sz="3700" spc="-7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kesin</a:t>
            </a:r>
            <a:r>
              <a:rPr dirty="0" sz="3700" spc="-7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yolu</a:t>
            </a:r>
            <a:r>
              <a:rPr dirty="0" sz="3700" spc="-7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saç,</a:t>
            </a:r>
            <a:r>
              <a:rPr dirty="0" sz="3700" spc="-7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idrar</a:t>
            </a:r>
            <a:r>
              <a:rPr dirty="0" sz="3700" spc="-7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95">
                <a:solidFill>
                  <a:srgbClr val="231F20"/>
                </a:solidFill>
                <a:latin typeface="Verdana"/>
                <a:cs typeface="Verdana"/>
              </a:rPr>
              <a:t>ve</a:t>
            </a:r>
            <a:r>
              <a:rPr dirty="0" sz="3700" spc="-7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kan</a:t>
            </a:r>
            <a:r>
              <a:rPr dirty="0" sz="3700" spc="-7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testidir.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58490" y="4135476"/>
            <a:ext cx="8293100" cy="680720"/>
          </a:xfrm>
          <a:prstGeom prst="rect">
            <a:avLst/>
          </a:prstGeom>
          <a:solidFill>
            <a:srgbClr val="871618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-615" b="1">
                <a:solidFill>
                  <a:srgbClr val="FFFFFF"/>
                </a:solidFill>
                <a:latin typeface="Century Gothic"/>
                <a:cs typeface="Century Gothic"/>
              </a:rPr>
              <a:t>Madde </a:t>
            </a:r>
            <a:r>
              <a:rPr dirty="0" sz="3700" spc="-340" b="1">
                <a:solidFill>
                  <a:srgbClr val="FFFFFF"/>
                </a:solidFill>
                <a:latin typeface="Century Gothic"/>
                <a:cs typeface="Century Gothic"/>
              </a:rPr>
              <a:t>Bağımlılığında </a:t>
            </a:r>
            <a:r>
              <a:rPr dirty="0" sz="3700" spc="-370" b="1">
                <a:solidFill>
                  <a:srgbClr val="FFFFFF"/>
                </a:solidFill>
                <a:latin typeface="Century Gothic"/>
                <a:cs typeface="Century Gothic"/>
              </a:rPr>
              <a:t>Aile-Genç </a:t>
            </a:r>
            <a:r>
              <a:rPr dirty="0" sz="3700" spc="-50" b="1">
                <a:solidFill>
                  <a:srgbClr val="FFFFFF"/>
                </a:solidFill>
                <a:latin typeface="Century Gothic"/>
                <a:cs typeface="Century Gothic"/>
              </a:rPr>
              <a:t>İlişkisi</a:t>
            </a:r>
            <a:endParaRPr sz="37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1218" y="4961598"/>
            <a:ext cx="11534140" cy="3983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Annebabaolmak,iyibirinsanyetiştirmekonusundasorumluluk 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almak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demektir.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Peygamber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Efendimiz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bu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sorumluluğu 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bize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şöyle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anlatır: </a:t>
            </a:r>
            <a:r>
              <a:rPr dirty="0" sz="3700" spc="-155" i="1">
                <a:solidFill>
                  <a:srgbClr val="231F20"/>
                </a:solidFill>
                <a:latin typeface="Arial"/>
                <a:cs typeface="Arial"/>
              </a:rPr>
              <a:t>“Hepiniz </a:t>
            </a:r>
            <a:r>
              <a:rPr dirty="0" sz="3700" spc="-80" i="1">
                <a:solidFill>
                  <a:srgbClr val="231F20"/>
                </a:solidFill>
                <a:latin typeface="Arial"/>
                <a:cs typeface="Arial"/>
              </a:rPr>
              <a:t>birer </a:t>
            </a:r>
            <a:r>
              <a:rPr dirty="0" sz="3700" spc="-165" i="1">
                <a:solidFill>
                  <a:srgbClr val="231F20"/>
                </a:solidFill>
                <a:latin typeface="Arial"/>
                <a:cs typeface="Arial"/>
              </a:rPr>
              <a:t>çobansınız/sorumlusunuz  </a:t>
            </a:r>
            <a:r>
              <a:rPr dirty="0" sz="3700" spc="-229" i="1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dirty="0" sz="3700" spc="-145" i="1">
                <a:solidFill>
                  <a:srgbClr val="231F20"/>
                </a:solidFill>
                <a:latin typeface="Arial"/>
                <a:cs typeface="Arial"/>
              </a:rPr>
              <a:t>hepiniz </a:t>
            </a:r>
            <a:r>
              <a:rPr dirty="0" sz="3700" spc="-85" i="1">
                <a:solidFill>
                  <a:srgbClr val="231F20"/>
                </a:solidFill>
                <a:latin typeface="Arial"/>
                <a:cs typeface="Arial"/>
              </a:rPr>
              <a:t>yönettiklerinizden </a:t>
            </a:r>
            <a:r>
              <a:rPr dirty="0" sz="3700" spc="-204" i="1">
                <a:solidFill>
                  <a:srgbClr val="231F20"/>
                </a:solidFill>
                <a:latin typeface="Arial"/>
                <a:cs typeface="Arial"/>
              </a:rPr>
              <a:t>mesulsünüz. </a:t>
            </a:r>
            <a:r>
              <a:rPr dirty="0" sz="3700" spc="-150" i="1">
                <a:solidFill>
                  <a:srgbClr val="231F20"/>
                </a:solidFill>
                <a:latin typeface="Arial"/>
                <a:cs typeface="Arial"/>
              </a:rPr>
              <a:t>Devlet </a:t>
            </a:r>
            <a:r>
              <a:rPr dirty="0" sz="3700" spc="-200" i="1">
                <a:solidFill>
                  <a:srgbClr val="231F20"/>
                </a:solidFill>
                <a:latin typeface="Arial"/>
                <a:cs typeface="Arial"/>
              </a:rPr>
              <a:t>başkanı  </a:t>
            </a:r>
            <a:r>
              <a:rPr dirty="0" sz="3700" spc="-50" i="1">
                <a:solidFill>
                  <a:srgbClr val="231F20"/>
                </a:solidFill>
                <a:latin typeface="Arial"/>
                <a:cs typeface="Arial"/>
              </a:rPr>
              <a:t>bir </a:t>
            </a:r>
            <a:r>
              <a:rPr dirty="0" sz="3700" spc="-130" i="1">
                <a:solidFill>
                  <a:srgbClr val="231F20"/>
                </a:solidFill>
                <a:latin typeface="Arial"/>
                <a:cs typeface="Arial"/>
              </a:rPr>
              <a:t>sorumludur </a:t>
            </a:r>
            <a:r>
              <a:rPr dirty="0" sz="3700" spc="-229" i="1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dirty="0" sz="3700" spc="-80" i="1">
                <a:solidFill>
                  <a:srgbClr val="231F20"/>
                </a:solidFill>
                <a:latin typeface="Arial"/>
                <a:cs typeface="Arial"/>
              </a:rPr>
              <a:t>yönettiklerinden </a:t>
            </a:r>
            <a:r>
              <a:rPr dirty="0" sz="3700" spc="-204" i="1">
                <a:solidFill>
                  <a:srgbClr val="231F20"/>
                </a:solidFill>
                <a:latin typeface="Arial"/>
                <a:cs typeface="Arial"/>
              </a:rPr>
              <a:t>mesuldür. </a:t>
            </a:r>
            <a:r>
              <a:rPr dirty="0" sz="3700" spc="-155" i="1">
                <a:solidFill>
                  <a:srgbClr val="231F20"/>
                </a:solidFill>
                <a:latin typeface="Arial"/>
                <a:cs typeface="Arial"/>
              </a:rPr>
              <a:t>Evin </a:t>
            </a:r>
            <a:r>
              <a:rPr dirty="0" sz="3700" spc="-110" i="1">
                <a:solidFill>
                  <a:srgbClr val="231F20"/>
                </a:solidFill>
                <a:latin typeface="Arial"/>
                <a:cs typeface="Arial"/>
              </a:rPr>
              <a:t>beyi </a:t>
            </a:r>
            <a:r>
              <a:rPr dirty="0" sz="3700" spc="-50" i="1">
                <a:solidFill>
                  <a:srgbClr val="231F20"/>
                </a:solidFill>
                <a:latin typeface="Arial"/>
                <a:cs typeface="Arial"/>
              </a:rPr>
              <a:t>bir  </a:t>
            </a:r>
            <a:r>
              <a:rPr dirty="0" sz="3700" spc="-130" i="1">
                <a:solidFill>
                  <a:srgbClr val="231F20"/>
                </a:solidFill>
                <a:latin typeface="Arial"/>
                <a:cs typeface="Arial"/>
              </a:rPr>
              <a:t>sorumludur </a:t>
            </a:r>
            <a:r>
              <a:rPr dirty="0" sz="3700" spc="-229" i="1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dirty="0" sz="3700" spc="-80" i="1">
                <a:solidFill>
                  <a:srgbClr val="231F20"/>
                </a:solidFill>
                <a:latin typeface="Arial"/>
                <a:cs typeface="Arial"/>
              </a:rPr>
              <a:t>yönettiklerinden </a:t>
            </a:r>
            <a:r>
              <a:rPr dirty="0" sz="3700" spc="-204" i="1">
                <a:solidFill>
                  <a:srgbClr val="231F20"/>
                </a:solidFill>
                <a:latin typeface="Arial"/>
                <a:cs typeface="Arial"/>
              </a:rPr>
              <a:t>mesuldür. </a:t>
            </a:r>
            <a:r>
              <a:rPr dirty="0" sz="3700" spc="-155" i="1">
                <a:solidFill>
                  <a:srgbClr val="231F20"/>
                </a:solidFill>
                <a:latin typeface="Arial"/>
                <a:cs typeface="Arial"/>
              </a:rPr>
              <a:t>Evin </a:t>
            </a:r>
            <a:r>
              <a:rPr dirty="0" sz="3700" spc="-250" i="1">
                <a:solidFill>
                  <a:srgbClr val="231F20"/>
                </a:solidFill>
                <a:latin typeface="Arial"/>
                <a:cs typeface="Arial"/>
              </a:rPr>
              <a:t>hanımı </a:t>
            </a:r>
            <a:r>
              <a:rPr dirty="0" sz="3700" spc="-200" i="1">
                <a:solidFill>
                  <a:srgbClr val="231F20"/>
                </a:solidFill>
                <a:latin typeface="Arial"/>
                <a:cs typeface="Arial"/>
              </a:rPr>
              <a:t>da </a:t>
            </a:r>
            <a:r>
              <a:rPr dirty="0" sz="3700" spc="-50" i="1">
                <a:solidFill>
                  <a:srgbClr val="231F20"/>
                </a:solidFill>
                <a:latin typeface="Arial"/>
                <a:cs typeface="Arial"/>
              </a:rPr>
              <a:t>bir  </a:t>
            </a:r>
            <a:r>
              <a:rPr dirty="0" sz="3700" spc="-130" i="1">
                <a:solidFill>
                  <a:srgbClr val="231F20"/>
                </a:solidFill>
                <a:latin typeface="Arial"/>
                <a:cs typeface="Arial"/>
              </a:rPr>
              <a:t>sorumludur </a:t>
            </a:r>
            <a:r>
              <a:rPr dirty="0" sz="3700" spc="-229" i="1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dirty="0" sz="3700" spc="-80" i="1">
                <a:solidFill>
                  <a:srgbClr val="231F20"/>
                </a:solidFill>
                <a:latin typeface="Arial"/>
                <a:cs typeface="Arial"/>
              </a:rPr>
              <a:t>yönettiklerinden </a:t>
            </a:r>
            <a:r>
              <a:rPr dirty="0" sz="3700" spc="-245" i="1">
                <a:solidFill>
                  <a:srgbClr val="231F20"/>
                </a:solidFill>
                <a:latin typeface="Arial"/>
                <a:cs typeface="Arial"/>
              </a:rPr>
              <a:t>mesuldür.”</a:t>
            </a:r>
            <a:r>
              <a:rPr dirty="0" sz="2450" spc="-245">
                <a:solidFill>
                  <a:srgbClr val="231F20"/>
                </a:solidFill>
                <a:latin typeface="Verdana"/>
                <a:cs typeface="Verdana"/>
              </a:rPr>
              <a:t>(Buhârî, İstikrâz,</a:t>
            </a:r>
            <a:r>
              <a:rPr dirty="0" sz="245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50" spc="-350">
                <a:solidFill>
                  <a:srgbClr val="231F20"/>
                </a:solidFill>
                <a:latin typeface="Verdana"/>
                <a:cs typeface="Verdana"/>
              </a:rPr>
              <a:t>20)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375153"/>
            <a:ext cx="11534775" cy="4549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20" b="1">
                <a:solidFill>
                  <a:srgbClr val="231F20"/>
                </a:solidFill>
                <a:latin typeface="Century Gothic"/>
                <a:cs typeface="Century Gothic"/>
              </a:rPr>
              <a:t>“Benim </a:t>
            </a:r>
            <a:r>
              <a:rPr dirty="0" sz="3700" spc="-590" b="1">
                <a:solidFill>
                  <a:srgbClr val="231F20"/>
                </a:solidFill>
                <a:latin typeface="Century Gothic"/>
                <a:cs typeface="Century Gothic"/>
              </a:rPr>
              <a:t>çocuğuma </a:t>
            </a:r>
            <a:r>
              <a:rPr dirty="0" sz="3700" spc="-190" b="1">
                <a:solidFill>
                  <a:srgbClr val="231F20"/>
                </a:solidFill>
                <a:latin typeface="Century Gothic"/>
                <a:cs typeface="Century Gothic"/>
              </a:rPr>
              <a:t>bir </a:t>
            </a:r>
            <a:r>
              <a:rPr dirty="0" sz="3700" spc="-305" b="1">
                <a:solidFill>
                  <a:srgbClr val="231F20"/>
                </a:solidFill>
                <a:latin typeface="Century Gothic"/>
                <a:cs typeface="Century Gothic"/>
              </a:rPr>
              <a:t>şey </a:t>
            </a:r>
            <a:r>
              <a:rPr dirty="0" sz="3700" spc="-400" b="1">
                <a:solidFill>
                  <a:srgbClr val="231F20"/>
                </a:solidFill>
                <a:latin typeface="Century Gothic"/>
                <a:cs typeface="Century Gothic"/>
              </a:rPr>
              <a:t>olmaz. </a:t>
            </a:r>
            <a:r>
              <a:rPr dirty="0" sz="3700" spc="-260" b="1">
                <a:solidFill>
                  <a:srgbClr val="231F20"/>
                </a:solidFill>
                <a:latin typeface="Century Gothic"/>
                <a:cs typeface="Century Gothic"/>
              </a:rPr>
              <a:t>Bağımlılık </a:t>
            </a:r>
            <a:r>
              <a:rPr dirty="0" sz="3700" spc="-420" b="1">
                <a:solidFill>
                  <a:srgbClr val="231F20"/>
                </a:solidFill>
                <a:latin typeface="Century Gothic"/>
                <a:cs typeface="Century Gothic"/>
              </a:rPr>
              <a:t>yapıcı </a:t>
            </a:r>
            <a:r>
              <a:rPr dirty="0" sz="3700" spc="-480" b="1">
                <a:solidFill>
                  <a:srgbClr val="231F20"/>
                </a:solidFill>
                <a:latin typeface="Century Gothic"/>
                <a:cs typeface="Century Gothic"/>
              </a:rPr>
              <a:t>maddeler  </a:t>
            </a:r>
            <a:r>
              <a:rPr dirty="0" sz="3700" spc="-290" b="1">
                <a:solidFill>
                  <a:srgbClr val="231F20"/>
                </a:solidFill>
                <a:latin typeface="Century Gothic"/>
                <a:cs typeface="Century Gothic"/>
              </a:rPr>
              <a:t>bizimailemiziilgilendirmiyor;bubaşkalarınınsorunu.”</a:t>
            </a:r>
            <a:r>
              <a:rPr dirty="0" sz="3700" spc="-290">
                <a:solidFill>
                  <a:srgbClr val="231F20"/>
                </a:solidFill>
                <a:latin typeface="Verdana"/>
                <a:cs typeface="Verdana"/>
              </a:rPr>
              <a:t>demeyin! 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Unutmayın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ki,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uyuşturucu </a:t>
            </a:r>
            <a:r>
              <a:rPr dirty="0" sz="3700" spc="-490">
                <a:solidFill>
                  <a:srgbClr val="231F20"/>
                </a:solidFill>
                <a:latin typeface="Verdana"/>
                <a:cs typeface="Verdana"/>
              </a:rPr>
              <a:t>madde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bağımlıları,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uyuşturucudan 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ya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sigara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alkolün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sebep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olduğu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hastalıklardan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hayatını 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kaybeden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insanlar,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zannedildiği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gibi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aykırı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çılgın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tipler 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değildir.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Her </a:t>
            </a:r>
            <a:r>
              <a:rPr dirty="0" sz="3700" spc="-280">
                <a:solidFill>
                  <a:srgbClr val="231F20"/>
                </a:solidFill>
                <a:latin typeface="Verdana"/>
                <a:cs typeface="Verdana"/>
              </a:rPr>
              <a:t>çeşit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aileden </a:t>
            </a: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gelen,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her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alanda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meslek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statü  sahibi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nice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insan, </a:t>
            </a:r>
            <a:r>
              <a:rPr dirty="0" sz="3700" spc="-225" b="1">
                <a:solidFill>
                  <a:srgbClr val="231F20"/>
                </a:solidFill>
                <a:latin typeface="Century Gothic"/>
                <a:cs typeface="Century Gothic"/>
              </a:rPr>
              <a:t>“Hayır!”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diyemediği </a:t>
            </a:r>
            <a:r>
              <a:rPr dirty="0" sz="3700" spc="-280">
                <a:solidFill>
                  <a:srgbClr val="231F20"/>
                </a:solidFill>
                <a:latin typeface="Verdana"/>
                <a:cs typeface="Verdana"/>
              </a:rPr>
              <a:t>için </a:t>
            </a:r>
            <a:r>
              <a:rPr dirty="0" sz="3700" spc="-490">
                <a:solidFill>
                  <a:srgbClr val="231F20"/>
                </a:solidFill>
                <a:latin typeface="Verdana"/>
                <a:cs typeface="Verdana"/>
              </a:rPr>
              <a:t>madde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bağımlısı 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olmaktadır.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58490" y="4209683"/>
            <a:ext cx="6624320" cy="680720"/>
          </a:xfrm>
          <a:prstGeom prst="rect">
            <a:avLst/>
          </a:prstGeom>
          <a:solidFill>
            <a:srgbClr val="871618"/>
          </a:solidFill>
        </p:spPr>
        <p:txBody>
          <a:bodyPr wrap="square" lIns="0" tIns="53975" rIns="0" bIns="0" rtlCol="0" vert="horz">
            <a:spAutoFit/>
          </a:bodyPr>
          <a:lstStyle/>
          <a:p>
            <a:pPr marL="454025">
              <a:lnSpc>
                <a:spcPct val="100000"/>
              </a:lnSpc>
              <a:spcBef>
                <a:spcPts val="425"/>
              </a:spcBef>
            </a:pPr>
            <a:r>
              <a:rPr dirty="0" sz="3700" spc="-434" b="1">
                <a:solidFill>
                  <a:srgbClr val="FFFFFF"/>
                </a:solidFill>
                <a:latin typeface="Century Gothic"/>
                <a:cs typeface="Century Gothic"/>
              </a:rPr>
              <a:t>Peygamber </a:t>
            </a:r>
            <a:r>
              <a:rPr dirty="0" sz="3700" spc="-250" b="1">
                <a:solidFill>
                  <a:srgbClr val="FFFFFF"/>
                </a:solidFill>
                <a:latin typeface="Century Gothic"/>
                <a:cs typeface="Century Gothic"/>
              </a:rPr>
              <a:t>Efendimiz </a:t>
            </a:r>
            <a:r>
              <a:rPr dirty="0" sz="3700" spc="-290" b="1">
                <a:solidFill>
                  <a:srgbClr val="FFFFFF"/>
                </a:solidFill>
                <a:latin typeface="Century Gothic"/>
                <a:cs typeface="Century Gothic"/>
              </a:rPr>
              <a:t>diyor</a:t>
            </a:r>
            <a:r>
              <a:rPr dirty="0" sz="3700" spc="-50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700" spc="-170" b="1">
                <a:solidFill>
                  <a:srgbClr val="FFFFFF"/>
                </a:solidFill>
                <a:latin typeface="Century Gothic"/>
                <a:cs typeface="Century Gothic"/>
              </a:rPr>
              <a:t>ki,</a:t>
            </a:r>
            <a:endParaRPr sz="37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11115" y="4961354"/>
            <a:ext cx="11283950" cy="11569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40" i="1">
                <a:solidFill>
                  <a:srgbClr val="231F20"/>
                </a:solidFill>
                <a:latin typeface="Arial"/>
                <a:cs typeface="Arial"/>
              </a:rPr>
              <a:t>“İki </a:t>
            </a:r>
            <a:r>
              <a:rPr dirty="0" sz="3700" spc="-95" i="1">
                <a:solidFill>
                  <a:srgbClr val="231F20"/>
                </a:solidFill>
                <a:latin typeface="Arial"/>
                <a:cs typeface="Arial"/>
              </a:rPr>
              <a:t>nimet </a:t>
            </a:r>
            <a:r>
              <a:rPr dirty="0" sz="3700" spc="-140" i="1">
                <a:solidFill>
                  <a:srgbClr val="231F20"/>
                </a:solidFill>
                <a:latin typeface="Arial"/>
                <a:cs typeface="Arial"/>
              </a:rPr>
              <a:t>vardır </a:t>
            </a:r>
            <a:r>
              <a:rPr dirty="0" sz="3700" spc="-130" i="1">
                <a:solidFill>
                  <a:srgbClr val="231F20"/>
                </a:solidFill>
                <a:latin typeface="Arial"/>
                <a:cs typeface="Arial"/>
              </a:rPr>
              <a:t>ki, </a:t>
            </a:r>
            <a:r>
              <a:rPr dirty="0" sz="3700" spc="-145" i="1">
                <a:solidFill>
                  <a:srgbClr val="231F20"/>
                </a:solidFill>
                <a:latin typeface="Arial"/>
                <a:cs typeface="Arial"/>
              </a:rPr>
              <a:t>insanların </a:t>
            </a:r>
            <a:r>
              <a:rPr dirty="0" sz="3700" spc="-150" i="1">
                <a:solidFill>
                  <a:srgbClr val="231F20"/>
                </a:solidFill>
                <a:latin typeface="Arial"/>
                <a:cs typeface="Arial"/>
              </a:rPr>
              <a:t>pek </a:t>
            </a:r>
            <a:r>
              <a:rPr dirty="0" sz="3700" spc="-200" i="1">
                <a:solidFill>
                  <a:srgbClr val="231F20"/>
                </a:solidFill>
                <a:latin typeface="Arial"/>
                <a:cs typeface="Arial"/>
              </a:rPr>
              <a:t>çoğu </a:t>
            </a:r>
            <a:r>
              <a:rPr dirty="0" sz="3700" spc="-160" i="1">
                <a:solidFill>
                  <a:srgbClr val="231F20"/>
                </a:solidFill>
                <a:latin typeface="Arial"/>
                <a:cs typeface="Arial"/>
              </a:rPr>
              <a:t>bunların </a:t>
            </a:r>
            <a:r>
              <a:rPr dirty="0" sz="3700" spc="-90" i="1">
                <a:solidFill>
                  <a:srgbClr val="231F20"/>
                </a:solidFill>
                <a:latin typeface="Arial"/>
                <a:cs typeface="Arial"/>
              </a:rPr>
              <a:t>kıymetini  </a:t>
            </a:r>
            <a:r>
              <a:rPr dirty="0" sz="3700" spc="-125" i="1">
                <a:solidFill>
                  <a:srgbClr val="231F20"/>
                </a:solidFill>
                <a:latin typeface="Arial"/>
                <a:cs typeface="Arial"/>
              </a:rPr>
              <a:t>bilmeyerek </a:t>
            </a:r>
            <a:r>
              <a:rPr dirty="0" sz="3700" spc="-160" i="1">
                <a:solidFill>
                  <a:srgbClr val="231F20"/>
                </a:solidFill>
                <a:latin typeface="Arial"/>
                <a:cs typeface="Arial"/>
              </a:rPr>
              <a:t>aldanmaktadır: </a:t>
            </a:r>
            <a:r>
              <a:rPr dirty="0" sz="3700" spc="-195" i="1">
                <a:solidFill>
                  <a:srgbClr val="231F20"/>
                </a:solidFill>
                <a:latin typeface="Arial"/>
                <a:cs typeface="Arial"/>
              </a:rPr>
              <a:t>Sağlık </a:t>
            </a:r>
            <a:r>
              <a:rPr dirty="0" sz="3700" spc="-229" i="1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dirty="0" sz="3700" spc="-204" i="1">
                <a:solidFill>
                  <a:srgbClr val="231F20"/>
                </a:solidFill>
                <a:latin typeface="Arial"/>
                <a:cs typeface="Arial"/>
              </a:rPr>
              <a:t>boş </a:t>
            </a:r>
            <a:r>
              <a:rPr dirty="0" sz="3700" spc="-90" i="1">
                <a:solidFill>
                  <a:srgbClr val="231F20"/>
                </a:solidFill>
                <a:latin typeface="Arial"/>
                <a:cs typeface="Arial"/>
              </a:rPr>
              <a:t>vakit.”</a:t>
            </a:r>
            <a:r>
              <a:rPr dirty="0" sz="3700" spc="-7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450" spc="-310">
                <a:solidFill>
                  <a:srgbClr val="231F20"/>
                </a:solidFill>
                <a:latin typeface="Verdana"/>
                <a:cs typeface="Verdana"/>
              </a:rPr>
              <a:t>(Buhârî, </a:t>
            </a:r>
            <a:r>
              <a:rPr dirty="0" sz="2450" spc="-345">
                <a:solidFill>
                  <a:srgbClr val="231F20"/>
                </a:solidFill>
                <a:latin typeface="Verdana"/>
                <a:cs typeface="Verdana"/>
              </a:rPr>
              <a:t>Rikâk,1)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8582" y="2659604"/>
            <a:ext cx="4052570" cy="5989955"/>
          </a:xfrm>
          <a:custGeom>
            <a:avLst/>
            <a:gdLst/>
            <a:ahLst/>
            <a:cxnLst/>
            <a:rect l="l" t="t" r="r" b="b"/>
            <a:pathLst>
              <a:path w="4052570" h="5989955">
                <a:moveTo>
                  <a:pt x="0" y="5989346"/>
                </a:moveTo>
                <a:lnTo>
                  <a:pt x="4052232" y="5989346"/>
                </a:lnTo>
                <a:lnTo>
                  <a:pt x="4052232" y="0"/>
                </a:lnTo>
                <a:lnTo>
                  <a:pt x="0" y="0"/>
                </a:lnTo>
                <a:lnTo>
                  <a:pt x="0" y="5989346"/>
                </a:lnTo>
                <a:close/>
              </a:path>
            </a:pathLst>
          </a:custGeom>
          <a:ln w="10470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63762" y="2764313"/>
            <a:ext cx="3821873" cy="5779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44544" y="3575807"/>
            <a:ext cx="10708005" cy="680720"/>
          </a:xfrm>
          <a:custGeom>
            <a:avLst/>
            <a:gdLst/>
            <a:ahLst/>
            <a:cxnLst/>
            <a:rect l="l" t="t" r="r" b="b"/>
            <a:pathLst>
              <a:path w="10708005" h="680720">
                <a:moveTo>
                  <a:pt x="0" y="680607"/>
                </a:moveTo>
                <a:lnTo>
                  <a:pt x="10707757" y="680607"/>
                </a:lnTo>
                <a:lnTo>
                  <a:pt x="10707757" y="0"/>
                </a:lnTo>
                <a:lnTo>
                  <a:pt x="0" y="0"/>
                </a:lnTo>
                <a:lnTo>
                  <a:pt x="0" y="680607"/>
                </a:lnTo>
                <a:close/>
              </a:path>
            </a:pathLst>
          </a:custGeom>
          <a:solidFill>
            <a:srgbClr val="8716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7263130">
              <a:lnSpc>
                <a:spcPct val="100000"/>
              </a:lnSpc>
              <a:spcBef>
                <a:spcPts val="125"/>
              </a:spcBef>
            </a:pPr>
            <a:r>
              <a:rPr dirty="0" spc="-585"/>
              <a:t>Madde </a:t>
            </a:r>
            <a:r>
              <a:rPr dirty="0" spc="-270"/>
              <a:t>Bağımlılığı </a:t>
            </a:r>
            <a:r>
              <a:rPr dirty="0" spc="-360"/>
              <a:t>Konusunda </a:t>
            </a:r>
            <a:r>
              <a:rPr dirty="0" spc="-420"/>
              <a:t>Anne </a:t>
            </a:r>
            <a:r>
              <a:rPr dirty="0" spc="-380"/>
              <a:t>Babalara</a:t>
            </a:r>
            <a:r>
              <a:rPr dirty="0" spc="-75"/>
              <a:t> </a:t>
            </a:r>
            <a:r>
              <a:rPr dirty="0" spc="-290"/>
              <a:t>Öneriler</a:t>
            </a:r>
          </a:p>
        </p:txBody>
      </p:sp>
      <p:sp>
        <p:nvSpPr>
          <p:cNvPr id="6" name="object 6"/>
          <p:cNvSpPr/>
          <p:nvPr/>
        </p:nvSpPr>
        <p:spPr>
          <a:xfrm>
            <a:off x="8698666" y="4570541"/>
            <a:ext cx="8848090" cy="471805"/>
          </a:xfrm>
          <a:custGeom>
            <a:avLst/>
            <a:gdLst/>
            <a:ahLst/>
            <a:cxnLst/>
            <a:rect l="l" t="t" r="r" b="b"/>
            <a:pathLst>
              <a:path w="8848090" h="471804">
                <a:moveTo>
                  <a:pt x="0" y="471179"/>
                </a:moveTo>
                <a:lnTo>
                  <a:pt x="8847898" y="471179"/>
                </a:lnTo>
                <a:lnTo>
                  <a:pt x="8847898" y="0"/>
                </a:lnTo>
                <a:lnTo>
                  <a:pt x="0" y="0"/>
                </a:lnTo>
                <a:lnTo>
                  <a:pt x="0" y="471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685967" y="4454179"/>
            <a:ext cx="8874760" cy="34182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45110" indent="-232410">
              <a:lnSpc>
                <a:spcPct val="100000"/>
              </a:lnSpc>
              <a:spcBef>
                <a:spcPts val="110"/>
              </a:spcBef>
              <a:buFont typeface="Symbol"/>
              <a:buChar char=""/>
              <a:tabLst>
                <a:tab pos="245745" algn="l"/>
              </a:tabLst>
            </a:pPr>
            <a:r>
              <a:rPr dirty="0" sz="3700" spc="-120" b="1">
                <a:solidFill>
                  <a:srgbClr val="231F20"/>
                </a:solidFill>
                <a:latin typeface="Century Gothic"/>
                <a:cs typeface="Century Gothic"/>
              </a:rPr>
              <a:t>İyi </a:t>
            </a:r>
            <a:r>
              <a:rPr dirty="0" sz="3700" spc="-345" b="1">
                <a:solidFill>
                  <a:srgbClr val="231F20"/>
                </a:solidFill>
                <a:latin typeface="Century Gothic"/>
                <a:cs typeface="Century Gothic"/>
              </a:rPr>
              <a:t>örnek</a:t>
            </a:r>
            <a:r>
              <a:rPr dirty="0" sz="3700" spc="265" b="1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dirty="0" sz="3700" spc="-335" b="1">
                <a:solidFill>
                  <a:srgbClr val="231F20"/>
                </a:solidFill>
                <a:latin typeface="Century Gothic"/>
                <a:cs typeface="Century Gothic"/>
              </a:rPr>
              <a:t>olun.</a:t>
            </a:r>
            <a:endParaRPr sz="3700">
              <a:latin typeface="Century Gothic"/>
              <a:cs typeface="Century Gothic"/>
            </a:endParaRPr>
          </a:p>
          <a:p>
            <a:pPr algn="just" marL="12700" marR="5080">
              <a:lnSpc>
                <a:spcPts val="4450"/>
              </a:lnSpc>
              <a:spcBef>
                <a:spcPts val="150"/>
              </a:spcBef>
            </a:pP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Söz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davranışlarınız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birbirine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uyumlu  </a:t>
            </a:r>
            <a:r>
              <a:rPr dirty="0" sz="3700" spc="-480">
                <a:solidFill>
                  <a:srgbClr val="231F20"/>
                </a:solidFill>
                <a:latin typeface="Verdana"/>
                <a:cs typeface="Verdana"/>
              </a:rPr>
              <a:t>mu?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Öğütlerinizin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ya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kurallarınızın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kendi 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hayatınızda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geçerliliği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var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mı?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Çocuk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gençlerin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nasihat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öğütten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ziyade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izleyerek 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250">
                <a:solidFill>
                  <a:srgbClr val="231F20"/>
                </a:solidFill>
                <a:latin typeface="Verdana"/>
                <a:cs typeface="Verdana"/>
              </a:rPr>
              <a:t>sizi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örnek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alarak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öğrendiklerini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unutmayın.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58490" y="4135476"/>
            <a:ext cx="5685790" cy="680720"/>
          </a:xfrm>
          <a:prstGeom prst="rect">
            <a:avLst/>
          </a:prstGeom>
          <a:solidFill>
            <a:srgbClr val="871618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-180" b="1">
                <a:solidFill>
                  <a:srgbClr val="FFFFFF"/>
                </a:solidFill>
                <a:latin typeface="Century Gothic"/>
                <a:cs typeface="Century Gothic"/>
              </a:rPr>
              <a:t>Kaliteli </a:t>
            </a:r>
            <a:r>
              <a:rPr dirty="0" sz="3700" spc="-190" b="1">
                <a:solidFill>
                  <a:srgbClr val="FFFFFF"/>
                </a:solidFill>
                <a:latin typeface="Century Gothic"/>
                <a:cs typeface="Century Gothic"/>
              </a:rPr>
              <a:t>bir </a:t>
            </a:r>
            <a:r>
              <a:rPr dirty="0" sz="3700" spc="-60" b="1">
                <a:solidFill>
                  <a:srgbClr val="FFFFFF"/>
                </a:solidFill>
                <a:latin typeface="Century Gothic"/>
                <a:cs typeface="Century Gothic"/>
              </a:rPr>
              <a:t>ilişki</a:t>
            </a:r>
            <a:r>
              <a:rPr dirty="0" sz="3700" spc="-26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700" spc="-170" b="1">
                <a:solidFill>
                  <a:srgbClr val="FFFFFF"/>
                </a:solidFill>
                <a:latin typeface="Century Gothic"/>
                <a:cs typeface="Century Gothic"/>
              </a:rPr>
              <a:t>geliştirin.</a:t>
            </a:r>
            <a:endParaRPr sz="37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1218" y="4961598"/>
            <a:ext cx="11534775" cy="3983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Çocuğunuzu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tanıyor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musunuz?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Zevklerini,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hayallerini, 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planlarını, kaygılarını,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dertlerini </a:t>
            </a:r>
            <a:r>
              <a:rPr dirty="0" sz="3700" spc="-300">
                <a:solidFill>
                  <a:srgbClr val="231F20"/>
                </a:solidFill>
                <a:latin typeface="Verdana"/>
                <a:cs typeface="Verdana"/>
              </a:rPr>
              <a:t>biliyor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musunuz?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Anne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baba 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olarak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çocukla </a:t>
            </a:r>
            <a:r>
              <a:rPr dirty="0" sz="3700" spc="-300">
                <a:solidFill>
                  <a:srgbClr val="231F20"/>
                </a:solidFill>
                <a:latin typeface="Verdana"/>
                <a:cs typeface="Verdana"/>
              </a:rPr>
              <a:t>kaliteli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235">
                <a:solidFill>
                  <a:srgbClr val="231F20"/>
                </a:solidFill>
                <a:latin typeface="Verdana"/>
                <a:cs typeface="Verdana"/>
              </a:rPr>
              <a:t>ilişki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geliştirmek,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onu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kötülükten 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korumada</a:t>
            </a:r>
            <a:r>
              <a:rPr dirty="0" sz="3700" spc="-5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dirty="0" sz="3700" spc="-5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270">
                <a:solidFill>
                  <a:srgbClr val="231F20"/>
                </a:solidFill>
                <a:latin typeface="Verdana"/>
                <a:cs typeface="Verdana"/>
              </a:rPr>
              <a:t>etkili</a:t>
            </a:r>
            <a:r>
              <a:rPr dirty="0" sz="3700" spc="-5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yoldur.</a:t>
            </a:r>
            <a:r>
              <a:rPr dirty="0" sz="3700" spc="-5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Yavrunuzu</a:t>
            </a:r>
            <a:r>
              <a:rPr dirty="0" sz="3700" spc="-5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tanımaya</a:t>
            </a:r>
            <a:r>
              <a:rPr dirty="0" sz="3700" spc="-5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zaman</a:t>
            </a:r>
            <a:r>
              <a:rPr dirty="0" sz="3700" spc="-5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ayırın,  </a:t>
            </a:r>
            <a:r>
              <a:rPr dirty="0" sz="3700" spc="-300">
                <a:solidFill>
                  <a:srgbClr val="231F20"/>
                </a:solidFill>
                <a:latin typeface="Verdana"/>
                <a:cs typeface="Verdana"/>
              </a:rPr>
              <a:t>birlikte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vakit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geçirin. Takdir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etmekten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ona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olan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sevginizi 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göstermekten</a:t>
            </a:r>
            <a:r>
              <a:rPr dirty="0" sz="3700" spc="-1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çekinmeyin.</a:t>
            </a:r>
            <a:endParaRPr sz="37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15"/>
              </a:spcBef>
            </a:pPr>
            <a:r>
              <a:rPr dirty="0" sz="3700" spc="-160" b="1">
                <a:solidFill>
                  <a:srgbClr val="231F20"/>
                </a:solidFill>
                <a:latin typeface="Century Gothic"/>
                <a:cs typeface="Century Gothic"/>
              </a:rPr>
              <a:t>“İyi </a:t>
            </a:r>
            <a:r>
              <a:rPr dirty="0" sz="3700" spc="-190" b="1">
                <a:solidFill>
                  <a:srgbClr val="231F20"/>
                </a:solidFill>
                <a:latin typeface="Century Gothic"/>
                <a:cs typeface="Century Gothic"/>
              </a:rPr>
              <a:t>bir </a:t>
            </a:r>
            <a:r>
              <a:rPr dirty="0" sz="3700" spc="-305" b="1">
                <a:solidFill>
                  <a:srgbClr val="231F20"/>
                </a:solidFill>
                <a:latin typeface="Century Gothic"/>
                <a:cs typeface="Century Gothic"/>
              </a:rPr>
              <a:t>dinleyici”</a:t>
            </a:r>
            <a:r>
              <a:rPr dirty="0" sz="3700" spc="-275" b="1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olun.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58490" y="4135476"/>
            <a:ext cx="9340215" cy="680720"/>
          </a:xfrm>
          <a:prstGeom prst="rect">
            <a:avLst/>
          </a:prstGeom>
          <a:solidFill>
            <a:srgbClr val="871618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-290" b="1">
                <a:solidFill>
                  <a:srgbClr val="FFFFFF"/>
                </a:solidFill>
                <a:latin typeface="Century Gothic"/>
                <a:cs typeface="Century Gothic"/>
              </a:rPr>
              <a:t>Değerlerini öğretin, </a:t>
            </a:r>
            <a:r>
              <a:rPr dirty="0" sz="3700" spc="-340" b="1">
                <a:solidFill>
                  <a:srgbClr val="FFFFFF"/>
                </a:solidFill>
                <a:latin typeface="Century Gothic"/>
                <a:cs typeface="Century Gothic"/>
              </a:rPr>
              <a:t>maneviyatını</a:t>
            </a:r>
            <a:r>
              <a:rPr dirty="0" sz="3700" spc="-70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700" spc="-335" b="1">
                <a:solidFill>
                  <a:srgbClr val="FFFFFF"/>
                </a:solidFill>
                <a:latin typeface="Century Gothic"/>
                <a:cs typeface="Century Gothic"/>
              </a:rPr>
              <a:t>güçlendirin.</a:t>
            </a:r>
            <a:endParaRPr sz="37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1218" y="4961598"/>
            <a:ext cx="11534775" cy="34182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  <a:tabLst>
                <a:tab pos="857885" algn="l"/>
                <a:tab pos="2411730" algn="l"/>
                <a:tab pos="4244340" algn="l"/>
                <a:tab pos="5202555" algn="l"/>
                <a:tab pos="5935345" algn="l"/>
                <a:tab pos="7360920" algn="l"/>
                <a:tab pos="10102215" algn="l"/>
              </a:tabLst>
            </a:pPr>
            <a:r>
              <a:rPr dirty="0" sz="3700" spc="-265">
                <a:solidFill>
                  <a:srgbClr val="231F20"/>
                </a:solidFill>
                <a:latin typeface="Verdana"/>
                <a:cs typeface="Verdana"/>
              </a:rPr>
              <a:t>Bir</a:t>
            </a:r>
            <a:r>
              <a:rPr dirty="0" sz="3700" spc="-265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gencin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kültürel,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dinî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495">
                <a:solidFill>
                  <a:srgbClr val="231F20"/>
                </a:solidFill>
                <a:latin typeface="Verdana"/>
                <a:cs typeface="Verdana"/>
              </a:rPr>
              <a:t>v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ahlâkî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değerlerimizi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bilmesi, 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bağımlılık</a:t>
            </a:r>
            <a:r>
              <a:rPr dirty="0" sz="3700" spc="-7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yapan</a:t>
            </a:r>
            <a:r>
              <a:rPr dirty="0" sz="3700" spc="-7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maddelere</a:t>
            </a:r>
            <a:r>
              <a:rPr dirty="0" sz="3700" spc="-7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hayır</a:t>
            </a:r>
            <a:r>
              <a:rPr dirty="0" sz="3700" spc="-7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demesi</a:t>
            </a:r>
            <a:r>
              <a:rPr dirty="0" sz="3700" spc="-7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280">
                <a:solidFill>
                  <a:srgbClr val="231F20"/>
                </a:solidFill>
                <a:latin typeface="Verdana"/>
                <a:cs typeface="Verdana"/>
              </a:rPr>
              <a:t>için</a:t>
            </a:r>
            <a:r>
              <a:rPr dirty="0" sz="3700" spc="-7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mantıklı</a:t>
            </a:r>
            <a:r>
              <a:rPr dirty="0" sz="3700" spc="-7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sebepler 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üretmesini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kolaylaştırır.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Dürüstlük,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sadakat, </a:t>
            </a: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vefa,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sorumluluk 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gibi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erdemler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hakkında çocuğunuzla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konuşun,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ona </a:t>
            </a:r>
            <a:r>
              <a:rPr dirty="0" sz="3700" spc="-285">
                <a:solidFill>
                  <a:srgbClr val="231F20"/>
                </a:solidFill>
                <a:latin typeface="Verdana"/>
                <a:cs typeface="Verdana"/>
              </a:rPr>
              <a:t>helal- 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haram </a:t>
            </a:r>
            <a:r>
              <a:rPr dirty="0" sz="3700" spc="-285">
                <a:solidFill>
                  <a:srgbClr val="231F20"/>
                </a:solidFill>
                <a:latin typeface="Verdana"/>
                <a:cs typeface="Verdana"/>
              </a:rPr>
              <a:t>bilinci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aşılayın.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Peygamberimiz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buyurduğu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gibi,  </a:t>
            </a:r>
            <a:r>
              <a:rPr dirty="0" sz="3700" spc="-160" i="1">
                <a:solidFill>
                  <a:srgbClr val="231F20"/>
                </a:solidFill>
                <a:latin typeface="Arial"/>
                <a:cs typeface="Arial"/>
              </a:rPr>
              <a:t>“Bedeninin senin </a:t>
            </a:r>
            <a:r>
              <a:rPr dirty="0" sz="3700" spc="-165" i="1">
                <a:solidFill>
                  <a:srgbClr val="231F20"/>
                </a:solidFill>
                <a:latin typeface="Arial"/>
                <a:cs typeface="Arial"/>
              </a:rPr>
              <a:t>üzerinde </a:t>
            </a:r>
            <a:r>
              <a:rPr dirty="0" sz="3700" spc="-135" i="1">
                <a:solidFill>
                  <a:srgbClr val="231F20"/>
                </a:solidFill>
                <a:latin typeface="Arial"/>
                <a:cs typeface="Arial"/>
              </a:rPr>
              <a:t>hakkı </a:t>
            </a:r>
            <a:r>
              <a:rPr dirty="0" sz="3700" spc="-145" i="1">
                <a:solidFill>
                  <a:srgbClr val="231F20"/>
                </a:solidFill>
                <a:latin typeface="Arial"/>
                <a:cs typeface="Arial"/>
              </a:rPr>
              <a:t>var!”</a:t>
            </a:r>
            <a:r>
              <a:rPr dirty="0" sz="3700" spc="34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450" spc="-310">
                <a:solidFill>
                  <a:srgbClr val="231F20"/>
                </a:solidFill>
                <a:latin typeface="Verdana"/>
                <a:cs typeface="Verdana"/>
              </a:rPr>
              <a:t>(Müslim, </a:t>
            </a:r>
            <a:r>
              <a:rPr dirty="0" sz="2450" spc="-315">
                <a:solidFill>
                  <a:srgbClr val="231F20"/>
                </a:solidFill>
                <a:latin typeface="Verdana"/>
                <a:cs typeface="Verdana"/>
              </a:rPr>
              <a:t>Sıyâm, </a:t>
            </a:r>
            <a:r>
              <a:rPr dirty="0" sz="2450" spc="-445">
                <a:solidFill>
                  <a:srgbClr val="231F20"/>
                </a:solidFill>
                <a:latin typeface="Verdana"/>
                <a:cs typeface="Verdana"/>
              </a:rPr>
              <a:t>182)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58490" y="4135476"/>
            <a:ext cx="4670425" cy="680720"/>
          </a:xfrm>
          <a:prstGeom prst="rect">
            <a:avLst/>
          </a:prstGeom>
          <a:solidFill>
            <a:srgbClr val="871618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-285" b="1">
                <a:solidFill>
                  <a:srgbClr val="FFFFFF"/>
                </a:solidFill>
                <a:latin typeface="Century Gothic"/>
                <a:cs typeface="Century Gothic"/>
              </a:rPr>
              <a:t>Aile </a:t>
            </a:r>
            <a:r>
              <a:rPr dirty="0" sz="3700" spc="-229" b="1">
                <a:solidFill>
                  <a:srgbClr val="FFFFFF"/>
                </a:solidFill>
                <a:latin typeface="Century Gothic"/>
                <a:cs typeface="Century Gothic"/>
              </a:rPr>
              <a:t>kuralları</a:t>
            </a:r>
            <a:r>
              <a:rPr dirty="0" sz="3700" spc="-34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700" spc="-370" b="1">
                <a:solidFill>
                  <a:srgbClr val="FFFFFF"/>
                </a:solidFill>
                <a:latin typeface="Century Gothic"/>
                <a:cs typeface="Century Gothic"/>
              </a:rPr>
              <a:t>koyun.</a:t>
            </a:r>
            <a:endParaRPr sz="37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1218" y="4961598"/>
            <a:ext cx="11534775" cy="34182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Ebeveyn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olarak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net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kurallar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belirleyin;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sigara,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alkol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uyuşturucunun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karşısında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yer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aldığınızı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çocuklarınıza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açık 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şekilde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söyleyin.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Evde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kesinlikle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sigara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diğerlerinin 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kullanımına </a:t>
            </a:r>
            <a:r>
              <a:rPr dirty="0" sz="3700" spc="-295">
                <a:solidFill>
                  <a:srgbClr val="231F20"/>
                </a:solidFill>
                <a:latin typeface="Verdana"/>
                <a:cs typeface="Verdana"/>
              </a:rPr>
              <a:t>izin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vermeyin, </a:t>
            </a:r>
            <a:r>
              <a:rPr dirty="0" sz="3700" spc="-265">
                <a:solidFill>
                  <a:srgbClr val="231F20"/>
                </a:solidFill>
                <a:latin typeface="Verdana"/>
                <a:cs typeface="Verdana"/>
              </a:rPr>
              <a:t>siz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de bu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kurala </a:t>
            </a:r>
            <a:r>
              <a:rPr dirty="0" sz="3700" spc="-470">
                <a:solidFill>
                  <a:srgbClr val="231F20"/>
                </a:solidFill>
                <a:latin typeface="Verdana"/>
                <a:cs typeface="Verdana"/>
              </a:rPr>
              <a:t>uyun.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Gerçekçi 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olmayan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tehditler,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şiddet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hakaret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içeren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tepkiler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yerine 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soğukkanlı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akıllıca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adımlar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atın.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58490" y="4135476"/>
            <a:ext cx="11727815" cy="680720"/>
          </a:xfrm>
          <a:prstGeom prst="rect">
            <a:avLst/>
          </a:prstGeom>
          <a:solidFill>
            <a:srgbClr val="871618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-615" b="1">
                <a:solidFill>
                  <a:srgbClr val="FFFFFF"/>
                </a:solidFill>
                <a:latin typeface="Century Gothic"/>
                <a:cs typeface="Century Gothic"/>
              </a:rPr>
              <a:t>Madde </a:t>
            </a:r>
            <a:r>
              <a:rPr dirty="0" sz="3700" spc="-350" b="1">
                <a:solidFill>
                  <a:srgbClr val="FFFFFF"/>
                </a:solidFill>
                <a:latin typeface="Century Gothic"/>
                <a:cs typeface="Century Gothic"/>
              </a:rPr>
              <a:t>bağımlılığı </a:t>
            </a:r>
            <a:r>
              <a:rPr dirty="0" sz="3700" spc="-395" b="1">
                <a:solidFill>
                  <a:srgbClr val="FFFFFF"/>
                </a:solidFill>
                <a:latin typeface="Century Gothic"/>
                <a:cs typeface="Century Gothic"/>
              </a:rPr>
              <a:t>hakkında </a:t>
            </a:r>
            <a:r>
              <a:rPr dirty="0" sz="3700" spc="-505" b="1">
                <a:solidFill>
                  <a:srgbClr val="FFFFFF"/>
                </a:solidFill>
                <a:latin typeface="Century Gothic"/>
                <a:cs typeface="Century Gothic"/>
              </a:rPr>
              <a:t>çocuğunuzda </a:t>
            </a:r>
            <a:r>
              <a:rPr dirty="0" sz="3700" spc="-305" b="1">
                <a:solidFill>
                  <a:srgbClr val="FFFFFF"/>
                </a:solidFill>
                <a:latin typeface="Century Gothic"/>
                <a:cs typeface="Century Gothic"/>
              </a:rPr>
              <a:t>bilinç</a:t>
            </a:r>
            <a:r>
              <a:rPr dirty="0" sz="3700" spc="-40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700" spc="-310" b="1">
                <a:solidFill>
                  <a:srgbClr val="FFFFFF"/>
                </a:solidFill>
                <a:latin typeface="Century Gothic"/>
                <a:cs typeface="Century Gothic"/>
              </a:rPr>
              <a:t>uyandırın.</a:t>
            </a:r>
            <a:endParaRPr sz="37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1218" y="4961598"/>
            <a:ext cx="11533505" cy="28530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Bağımlılık yapan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maddelerin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ruh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beden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sağlığına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verdiği 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zararları</a:t>
            </a:r>
            <a:r>
              <a:rPr dirty="0" sz="3700" spc="-5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çocuğunuza</a:t>
            </a:r>
            <a:r>
              <a:rPr dirty="0" sz="3700" spc="-5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anlatın;</a:t>
            </a:r>
            <a:r>
              <a:rPr dirty="0" sz="3700" spc="-5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aile</a:t>
            </a:r>
            <a:r>
              <a:rPr dirty="0" sz="3700" spc="-5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bağları</a:t>
            </a:r>
            <a:r>
              <a:rPr dirty="0" sz="3700" spc="-5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</a:t>
            </a:r>
            <a:r>
              <a:rPr dirty="0" sz="3700" spc="-5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toplumsal</a:t>
            </a:r>
            <a:r>
              <a:rPr dirty="0" sz="3700" spc="-5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270">
                <a:solidFill>
                  <a:srgbClr val="231F20"/>
                </a:solidFill>
                <a:latin typeface="Verdana"/>
                <a:cs typeface="Verdana"/>
              </a:rPr>
              <a:t>ilişkiler 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açısından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olumsuz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sonuçlarını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fark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etmesini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sağlayın.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Madde 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tekliflerine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nasıl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hayır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diyeceğine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dair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yöntemler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00">
                <a:solidFill>
                  <a:srgbClr val="231F20"/>
                </a:solidFill>
                <a:latin typeface="Verdana"/>
                <a:cs typeface="Verdana"/>
              </a:rPr>
              <a:t>taktikler 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hakkında</a:t>
            </a:r>
            <a:r>
              <a:rPr dirty="0" sz="3700" spc="-1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konuşun.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8582" y="2659604"/>
            <a:ext cx="4052570" cy="5989955"/>
          </a:xfrm>
          <a:custGeom>
            <a:avLst/>
            <a:gdLst/>
            <a:ahLst/>
            <a:cxnLst/>
            <a:rect l="l" t="t" r="r" b="b"/>
            <a:pathLst>
              <a:path w="4052570" h="5989955">
                <a:moveTo>
                  <a:pt x="0" y="5989346"/>
                </a:moveTo>
                <a:lnTo>
                  <a:pt x="4052232" y="5989346"/>
                </a:lnTo>
                <a:lnTo>
                  <a:pt x="4052232" y="0"/>
                </a:lnTo>
                <a:lnTo>
                  <a:pt x="0" y="0"/>
                </a:lnTo>
                <a:lnTo>
                  <a:pt x="0" y="5989346"/>
                </a:lnTo>
                <a:close/>
              </a:path>
            </a:pathLst>
          </a:custGeom>
          <a:ln w="10470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63762" y="2764303"/>
            <a:ext cx="3821872" cy="5779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306050" y="3575807"/>
            <a:ext cx="5097145" cy="680720"/>
          </a:xfrm>
          <a:prstGeom prst="rect">
            <a:avLst/>
          </a:prstGeom>
          <a:solidFill>
            <a:srgbClr val="871618"/>
          </a:solidFill>
        </p:spPr>
        <p:txBody>
          <a:bodyPr wrap="square" lIns="0" tIns="53975" rIns="0" bIns="0" rtlCol="0" vert="horz">
            <a:spAutoFit/>
          </a:bodyPr>
          <a:lstStyle/>
          <a:p>
            <a:pPr marL="392430">
              <a:lnSpc>
                <a:spcPct val="100000"/>
              </a:lnSpc>
              <a:spcBef>
                <a:spcPts val="425"/>
              </a:spcBef>
            </a:pPr>
            <a:r>
              <a:rPr dirty="0" sz="3700" spc="-330" b="1">
                <a:solidFill>
                  <a:srgbClr val="FFFFFF"/>
                </a:solidFill>
                <a:latin typeface="Century Gothic"/>
                <a:cs typeface="Century Gothic"/>
              </a:rPr>
              <a:t>Merakını</a:t>
            </a:r>
            <a:r>
              <a:rPr dirty="0" sz="3700" spc="5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700" spc="-340" b="1">
                <a:solidFill>
                  <a:srgbClr val="FFFFFF"/>
                </a:solidFill>
                <a:latin typeface="Century Gothic"/>
                <a:cs typeface="Century Gothic"/>
              </a:rPr>
              <a:t>körüklemeyin.</a:t>
            </a:r>
            <a:endParaRPr sz="37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85967" y="4454231"/>
            <a:ext cx="8874125" cy="3983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Çocuk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gençlerin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yanında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bağımlılık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yapan 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maddelerinhazvericietkilerinedairkonuşmalar 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kesinlikle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yapılmamalıdır.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Çevresindekilerden 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özendirici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anlatımlar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dinlemesi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veya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basından 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reklâm </a:t>
            </a:r>
            <a:r>
              <a:rPr dirty="0" sz="3700" spc="-275">
                <a:solidFill>
                  <a:srgbClr val="231F20"/>
                </a:solidFill>
                <a:latin typeface="Verdana"/>
                <a:cs typeface="Verdana"/>
              </a:rPr>
              <a:t>etkisi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yapan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sahneler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izlemesi 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durumunda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merakı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uyanan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genci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doğruya 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yönlendirmek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ise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öncelikle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ailesine</a:t>
            </a:r>
            <a:r>
              <a:rPr dirty="0" sz="3700" spc="2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65">
                <a:solidFill>
                  <a:srgbClr val="231F20"/>
                </a:solidFill>
                <a:latin typeface="Verdana"/>
                <a:cs typeface="Verdana"/>
              </a:rPr>
              <a:t>düşer.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58490" y="4135476"/>
            <a:ext cx="4806315" cy="680720"/>
          </a:xfrm>
          <a:prstGeom prst="rect">
            <a:avLst/>
          </a:prstGeom>
          <a:solidFill>
            <a:srgbClr val="871618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-300" b="1">
                <a:solidFill>
                  <a:srgbClr val="FFFFFF"/>
                </a:solidFill>
                <a:latin typeface="Century Gothic"/>
                <a:cs typeface="Century Gothic"/>
              </a:rPr>
              <a:t>Arkadaşlarını</a:t>
            </a:r>
            <a:r>
              <a:rPr dirty="0" sz="3700" spc="6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700" spc="-265" b="1">
                <a:solidFill>
                  <a:srgbClr val="FFFFFF"/>
                </a:solidFill>
                <a:latin typeface="Century Gothic"/>
                <a:cs typeface="Century Gothic"/>
              </a:rPr>
              <a:t>tanıyın.</a:t>
            </a:r>
            <a:endParaRPr sz="37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1218" y="4961598"/>
            <a:ext cx="11534775" cy="3983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Maddebağımlısıherikiçocuktanbirininuyuşturucuyaarkadaşı 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aracılığıyla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başladığını </a:t>
            </a:r>
            <a:r>
              <a:rPr dirty="0" sz="3700" spc="-300">
                <a:solidFill>
                  <a:srgbClr val="231F20"/>
                </a:solidFill>
                <a:latin typeface="Verdana"/>
                <a:cs typeface="Verdana"/>
              </a:rPr>
              <a:t>biliyor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musunuz?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Aynı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şekilde, her </a:t>
            </a:r>
            <a:r>
              <a:rPr dirty="0" sz="3700" spc="-240">
                <a:solidFill>
                  <a:srgbClr val="231F20"/>
                </a:solidFill>
                <a:latin typeface="Verdana"/>
                <a:cs typeface="Verdana"/>
              </a:rPr>
              <a:t>iki 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gençten </a:t>
            </a:r>
            <a:r>
              <a:rPr dirty="0" sz="3700" spc="-285">
                <a:solidFill>
                  <a:srgbClr val="231F20"/>
                </a:solidFill>
                <a:latin typeface="Verdana"/>
                <a:cs typeface="Verdana"/>
              </a:rPr>
              <a:t>biri </a:t>
            </a:r>
            <a:r>
              <a:rPr dirty="0" sz="3700" spc="-670">
                <a:solidFill>
                  <a:srgbClr val="231F20"/>
                </a:solidFill>
                <a:latin typeface="Verdana"/>
                <a:cs typeface="Verdana"/>
              </a:rPr>
              <a:t>18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yaşın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altında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sigaraya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başlıyor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başlama 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sebebi</a:t>
            </a:r>
            <a:r>
              <a:rPr dirty="0" sz="3700" spc="-58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olarak</a:t>
            </a:r>
            <a:r>
              <a:rPr dirty="0" sz="3700" spc="-58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arkadaş</a:t>
            </a:r>
            <a:r>
              <a:rPr dirty="0" sz="3700" spc="-58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çevresini</a:t>
            </a:r>
            <a:r>
              <a:rPr dirty="0" sz="3700" spc="-58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gösteriyor.</a:t>
            </a:r>
            <a:r>
              <a:rPr dirty="0" sz="3700" spc="-58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Araştırma</a:t>
            </a:r>
            <a:r>
              <a:rPr dirty="0" sz="3700" spc="-5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verileri,  Peygamberimizin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şu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sözünü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hatırlatıyor: </a:t>
            </a:r>
            <a:r>
              <a:rPr dirty="0" sz="3700" spc="-100" i="1">
                <a:solidFill>
                  <a:srgbClr val="231F20"/>
                </a:solidFill>
                <a:latin typeface="Arial"/>
                <a:cs typeface="Arial"/>
              </a:rPr>
              <a:t>“Kişi </a:t>
            </a:r>
            <a:r>
              <a:rPr dirty="0" sz="3700" spc="-130" i="1">
                <a:solidFill>
                  <a:srgbClr val="231F20"/>
                </a:solidFill>
                <a:latin typeface="Arial"/>
                <a:cs typeface="Arial"/>
              </a:rPr>
              <a:t>dostunun </a:t>
            </a:r>
            <a:r>
              <a:rPr dirty="0" sz="3700" spc="-90" i="1">
                <a:solidFill>
                  <a:srgbClr val="231F20"/>
                </a:solidFill>
                <a:latin typeface="Arial"/>
                <a:cs typeface="Arial"/>
              </a:rPr>
              <a:t>dini  </a:t>
            </a:r>
            <a:r>
              <a:rPr dirty="0" sz="3700" spc="-190" i="1">
                <a:solidFill>
                  <a:srgbClr val="231F20"/>
                </a:solidFill>
                <a:latin typeface="Arial"/>
                <a:cs typeface="Arial"/>
              </a:rPr>
              <a:t>üzeredir. </a:t>
            </a:r>
            <a:r>
              <a:rPr dirty="0" sz="3700" spc="-200" i="1">
                <a:solidFill>
                  <a:srgbClr val="231F20"/>
                </a:solidFill>
                <a:latin typeface="Arial"/>
                <a:cs typeface="Arial"/>
              </a:rPr>
              <a:t>Bu </a:t>
            </a:r>
            <a:r>
              <a:rPr dirty="0" sz="3700" spc="-165" i="1">
                <a:solidFill>
                  <a:srgbClr val="231F20"/>
                </a:solidFill>
                <a:latin typeface="Arial"/>
                <a:cs typeface="Arial"/>
              </a:rPr>
              <a:t>yüzden </a:t>
            </a:r>
            <a:r>
              <a:rPr dirty="0" sz="3700" spc="-180" i="1">
                <a:solidFill>
                  <a:srgbClr val="231F20"/>
                </a:solidFill>
                <a:latin typeface="Arial"/>
                <a:cs typeface="Arial"/>
              </a:rPr>
              <a:t>sizden </a:t>
            </a:r>
            <a:r>
              <a:rPr dirty="0" sz="3700" spc="-40" i="1">
                <a:solidFill>
                  <a:srgbClr val="231F20"/>
                </a:solidFill>
                <a:latin typeface="Arial"/>
                <a:cs typeface="Arial"/>
              </a:rPr>
              <a:t>biri </a:t>
            </a:r>
            <a:r>
              <a:rPr dirty="0" sz="3700" spc="-105" i="1">
                <a:solidFill>
                  <a:srgbClr val="231F20"/>
                </a:solidFill>
                <a:latin typeface="Arial"/>
                <a:cs typeface="Arial"/>
              </a:rPr>
              <a:t>kiminle </a:t>
            </a:r>
            <a:r>
              <a:rPr dirty="0" sz="3700" spc="-85" i="1">
                <a:solidFill>
                  <a:srgbClr val="231F20"/>
                </a:solidFill>
                <a:latin typeface="Arial"/>
                <a:cs typeface="Arial"/>
              </a:rPr>
              <a:t>dostluk </a:t>
            </a:r>
            <a:r>
              <a:rPr dirty="0" sz="3700" spc="-170" i="1">
                <a:solidFill>
                  <a:srgbClr val="231F20"/>
                </a:solidFill>
                <a:latin typeface="Arial"/>
                <a:cs typeface="Arial"/>
              </a:rPr>
              <a:t>kuracağına  </a:t>
            </a:r>
            <a:r>
              <a:rPr dirty="0" sz="3700" spc="-40" i="1">
                <a:solidFill>
                  <a:srgbClr val="231F20"/>
                </a:solidFill>
                <a:latin typeface="Arial"/>
                <a:cs typeface="Arial"/>
              </a:rPr>
              <a:t>dikkat </a:t>
            </a:r>
            <a:r>
              <a:rPr dirty="0" sz="3700" spc="-135" i="1">
                <a:solidFill>
                  <a:srgbClr val="231F20"/>
                </a:solidFill>
                <a:latin typeface="Arial"/>
                <a:cs typeface="Arial"/>
              </a:rPr>
              <a:t>etsin.” </a:t>
            </a:r>
            <a:r>
              <a:rPr dirty="0" sz="2450" spc="-320">
                <a:solidFill>
                  <a:srgbClr val="231F20"/>
                </a:solidFill>
                <a:latin typeface="Verdana"/>
                <a:cs typeface="Verdana"/>
              </a:rPr>
              <a:t>(Ebû </a:t>
            </a:r>
            <a:r>
              <a:rPr dirty="0" sz="2450" spc="-325">
                <a:solidFill>
                  <a:srgbClr val="231F20"/>
                </a:solidFill>
                <a:latin typeface="Verdana"/>
                <a:cs typeface="Verdana"/>
              </a:rPr>
              <a:t>Dâvûd, </a:t>
            </a:r>
            <a:r>
              <a:rPr dirty="0" sz="2450" spc="-300">
                <a:solidFill>
                  <a:srgbClr val="231F20"/>
                </a:solidFill>
                <a:latin typeface="Verdana"/>
                <a:cs typeface="Verdana"/>
              </a:rPr>
              <a:t>Edeb,</a:t>
            </a:r>
            <a:r>
              <a:rPr dirty="0" sz="2450" spc="-4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50" spc="-465">
                <a:solidFill>
                  <a:srgbClr val="231F20"/>
                </a:solidFill>
                <a:latin typeface="Verdana"/>
                <a:cs typeface="Verdana"/>
              </a:rPr>
              <a:t>16)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58490" y="4135476"/>
            <a:ext cx="3047365" cy="680720"/>
          </a:xfrm>
          <a:prstGeom prst="rect">
            <a:avLst/>
          </a:prstGeom>
          <a:solidFill>
            <a:srgbClr val="871618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-290" b="1">
                <a:solidFill>
                  <a:srgbClr val="FFFFFF"/>
                </a:solidFill>
                <a:latin typeface="Century Gothic"/>
                <a:cs typeface="Century Gothic"/>
              </a:rPr>
              <a:t>Unutmayın!</a:t>
            </a:r>
            <a:endParaRPr sz="37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1218" y="4961598"/>
            <a:ext cx="11534775" cy="22872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Uyuşturucu </a:t>
            </a:r>
            <a:r>
              <a:rPr dirty="0" sz="3700" spc="-280">
                <a:solidFill>
                  <a:srgbClr val="231F20"/>
                </a:solidFill>
                <a:latin typeface="Verdana"/>
                <a:cs typeface="Verdana"/>
              </a:rPr>
              <a:t>ticareti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gibi </a:t>
            </a:r>
            <a:r>
              <a:rPr dirty="0" sz="3700" spc="-250">
                <a:solidFill>
                  <a:srgbClr val="231F20"/>
                </a:solidFill>
                <a:latin typeface="Verdana"/>
                <a:cs typeface="Verdana"/>
              </a:rPr>
              <a:t>kirli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işten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para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kazananlar </a:t>
            </a:r>
            <a:r>
              <a:rPr dirty="0" sz="3700" spc="-280">
                <a:solidFill>
                  <a:srgbClr val="231F20"/>
                </a:solidFill>
                <a:latin typeface="Verdana"/>
                <a:cs typeface="Verdana"/>
              </a:rPr>
              <a:t>için 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en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önemli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başarı,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gençleri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kere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bile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olsa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bu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maddeler </a:t>
            </a:r>
            <a:r>
              <a:rPr dirty="0" sz="3700" spc="-300">
                <a:solidFill>
                  <a:srgbClr val="231F20"/>
                </a:solidFill>
                <a:latin typeface="Verdana"/>
                <a:cs typeface="Verdana"/>
              </a:rPr>
              <a:t>ile 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tanıştırmaktır.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Uyuşturucu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maddeler </a:t>
            </a:r>
            <a:r>
              <a:rPr dirty="0" sz="3700" spc="-254">
                <a:solidFill>
                  <a:srgbClr val="231F20"/>
                </a:solidFill>
                <a:latin typeface="Verdana"/>
                <a:cs typeface="Verdana"/>
              </a:rPr>
              <a:t>ilk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defasında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genelde  </a:t>
            </a:r>
            <a:r>
              <a:rPr dirty="0" sz="3700" spc="-465">
                <a:solidFill>
                  <a:srgbClr val="231F20"/>
                </a:solidFill>
                <a:latin typeface="Verdana"/>
                <a:cs typeface="Verdana"/>
              </a:rPr>
              <a:t>“bedava”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“arkadaş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eliyle”</a:t>
            </a:r>
            <a:r>
              <a:rPr dirty="0" sz="3700" spc="5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verilir.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58490" y="4135476"/>
            <a:ext cx="7089140" cy="680720"/>
          </a:xfrm>
          <a:prstGeom prst="rect"/>
          <a:solidFill>
            <a:srgbClr val="871618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-385"/>
              <a:t>İç </a:t>
            </a:r>
            <a:r>
              <a:rPr dirty="0" sz="3700" spc="-215"/>
              <a:t>disiplin </a:t>
            </a:r>
            <a:r>
              <a:rPr dirty="0" sz="3700" spc="-210"/>
              <a:t>geliştirmesini</a:t>
            </a:r>
            <a:r>
              <a:rPr dirty="0" sz="3700" spc="-670"/>
              <a:t> </a:t>
            </a:r>
            <a:r>
              <a:rPr dirty="0" sz="3700" spc="-335"/>
              <a:t>sağlayın.</a:t>
            </a:r>
            <a:endParaRPr sz="3700"/>
          </a:p>
        </p:txBody>
      </p:sp>
      <p:sp>
        <p:nvSpPr>
          <p:cNvPr id="6" name="object 6"/>
          <p:cNvSpPr txBox="1"/>
          <p:nvPr/>
        </p:nvSpPr>
        <p:spPr>
          <a:xfrm>
            <a:off x="5411217" y="4961598"/>
            <a:ext cx="11534775" cy="3952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265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genci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günün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yirmi dört </a:t>
            </a:r>
            <a:r>
              <a:rPr dirty="0" sz="3700" spc="-285">
                <a:solidFill>
                  <a:srgbClr val="231F20"/>
                </a:solidFill>
                <a:latin typeface="Verdana"/>
                <a:cs typeface="Verdana"/>
              </a:rPr>
              <a:t>saati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dış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disiplinle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kontrol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altında 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tutmak</a:t>
            </a:r>
            <a:r>
              <a:rPr dirty="0" sz="3700" spc="-6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525">
                <a:solidFill>
                  <a:srgbClr val="231F20"/>
                </a:solidFill>
                <a:latin typeface="Verdana"/>
                <a:cs typeface="Verdana"/>
              </a:rPr>
              <a:t>mümkün</a:t>
            </a:r>
            <a:r>
              <a:rPr dirty="0" sz="3700" spc="-6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olmadığına</a:t>
            </a:r>
            <a:r>
              <a:rPr dirty="0" sz="3700" spc="-6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70">
                <a:solidFill>
                  <a:srgbClr val="231F20"/>
                </a:solidFill>
                <a:latin typeface="Verdana"/>
                <a:cs typeface="Verdana"/>
              </a:rPr>
              <a:t>göre,</a:t>
            </a:r>
            <a:r>
              <a:rPr dirty="0" sz="3700" spc="-6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gençlere</a:t>
            </a:r>
            <a:r>
              <a:rPr dirty="0" sz="3700" spc="-6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kendilerini</a:t>
            </a:r>
            <a:r>
              <a:rPr dirty="0" sz="3700" spc="-6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kontrol 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etmenin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yani </a:t>
            </a:r>
            <a:r>
              <a:rPr dirty="0" sz="3700" spc="-240">
                <a:solidFill>
                  <a:srgbClr val="231F20"/>
                </a:solidFill>
                <a:latin typeface="Verdana"/>
                <a:cs typeface="Verdana"/>
              </a:rPr>
              <a:t>iç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disiplinin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yollarını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öğretin.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Tıpkı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Peygamber 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Efendimizin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dediği </a:t>
            </a:r>
            <a:r>
              <a:rPr dirty="0" sz="3700" spc="-470">
                <a:solidFill>
                  <a:srgbClr val="231F20"/>
                </a:solidFill>
                <a:latin typeface="Verdana"/>
                <a:cs typeface="Verdana"/>
              </a:rPr>
              <a:t>gibi: </a:t>
            </a:r>
            <a:r>
              <a:rPr dirty="0" sz="3700" spc="-75" i="1">
                <a:solidFill>
                  <a:srgbClr val="231F20"/>
                </a:solidFill>
                <a:latin typeface="Arial"/>
                <a:cs typeface="Arial"/>
              </a:rPr>
              <a:t>“İyilik, </a:t>
            </a:r>
            <a:r>
              <a:rPr dirty="0" sz="3700" spc="-160" i="1">
                <a:solidFill>
                  <a:srgbClr val="231F20"/>
                </a:solidFill>
                <a:latin typeface="Arial"/>
                <a:cs typeface="Arial"/>
              </a:rPr>
              <a:t>gönlünü </a:t>
            </a:r>
            <a:r>
              <a:rPr dirty="0" sz="3700" spc="-150" i="1">
                <a:solidFill>
                  <a:srgbClr val="231F20"/>
                </a:solidFill>
                <a:latin typeface="Arial"/>
                <a:cs typeface="Arial"/>
              </a:rPr>
              <a:t>huzura </a:t>
            </a:r>
            <a:r>
              <a:rPr dirty="0" sz="3700" spc="-110" i="1">
                <a:solidFill>
                  <a:srgbClr val="231F20"/>
                </a:solidFill>
                <a:latin typeface="Arial"/>
                <a:cs typeface="Arial"/>
              </a:rPr>
              <a:t>kavuşturan</a:t>
            </a:r>
            <a:r>
              <a:rPr dirty="0" sz="3700" spc="-19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3700" spc="-229" i="1">
                <a:solidFill>
                  <a:srgbClr val="231F20"/>
                </a:solidFill>
                <a:latin typeface="Arial"/>
                <a:cs typeface="Arial"/>
              </a:rPr>
              <a:t>ve  </a:t>
            </a:r>
            <a:r>
              <a:rPr dirty="0" sz="3700" spc="-135" i="1">
                <a:solidFill>
                  <a:srgbClr val="231F20"/>
                </a:solidFill>
                <a:latin typeface="Arial"/>
                <a:cs typeface="Arial"/>
              </a:rPr>
              <a:t>içine</a:t>
            </a:r>
            <a:r>
              <a:rPr dirty="0" sz="3700" spc="-24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3700" spc="-160" i="1">
                <a:solidFill>
                  <a:srgbClr val="231F20"/>
                </a:solidFill>
                <a:latin typeface="Arial"/>
                <a:cs typeface="Arial"/>
              </a:rPr>
              <a:t>sinen</a:t>
            </a:r>
            <a:r>
              <a:rPr dirty="0" sz="3700" spc="-24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3700" spc="-140" i="1">
                <a:solidFill>
                  <a:srgbClr val="231F20"/>
                </a:solidFill>
                <a:latin typeface="Arial"/>
                <a:cs typeface="Arial"/>
              </a:rPr>
              <a:t>şeydir;</a:t>
            </a:r>
            <a:r>
              <a:rPr dirty="0" sz="3700" spc="-24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3700" spc="-65" i="1">
                <a:solidFill>
                  <a:srgbClr val="231F20"/>
                </a:solidFill>
                <a:latin typeface="Arial"/>
                <a:cs typeface="Arial"/>
              </a:rPr>
              <a:t>kötülük</a:t>
            </a:r>
            <a:r>
              <a:rPr dirty="0" sz="3700" spc="-24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3700" spc="-165" i="1">
                <a:solidFill>
                  <a:srgbClr val="231F20"/>
                </a:solidFill>
                <a:latin typeface="Arial"/>
                <a:cs typeface="Arial"/>
              </a:rPr>
              <a:t>ise</a:t>
            </a:r>
            <a:r>
              <a:rPr dirty="0" sz="3700" spc="-24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3700" spc="-114" i="1">
                <a:solidFill>
                  <a:srgbClr val="231F20"/>
                </a:solidFill>
                <a:latin typeface="Arial"/>
                <a:cs typeface="Arial"/>
              </a:rPr>
              <a:t>insanlar</a:t>
            </a:r>
            <a:r>
              <a:rPr dirty="0" sz="3700" spc="-24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3700" spc="-200" i="1">
                <a:solidFill>
                  <a:srgbClr val="231F20"/>
                </a:solidFill>
                <a:latin typeface="Arial"/>
                <a:cs typeface="Arial"/>
              </a:rPr>
              <a:t>ona</a:t>
            </a:r>
            <a:r>
              <a:rPr dirty="0" sz="3700" spc="-24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3700" spc="-75" i="1">
                <a:solidFill>
                  <a:srgbClr val="231F20"/>
                </a:solidFill>
                <a:latin typeface="Arial"/>
                <a:cs typeface="Arial"/>
              </a:rPr>
              <a:t>fetva</a:t>
            </a:r>
            <a:r>
              <a:rPr dirty="0" sz="3700" spc="-24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3700" spc="-150" i="1">
                <a:solidFill>
                  <a:srgbClr val="231F20"/>
                </a:solidFill>
                <a:latin typeface="Arial"/>
                <a:cs typeface="Arial"/>
              </a:rPr>
              <a:t>verseler</a:t>
            </a:r>
            <a:r>
              <a:rPr dirty="0" sz="3700" spc="-24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3700" spc="-195" i="1">
                <a:solidFill>
                  <a:srgbClr val="231F20"/>
                </a:solidFill>
                <a:latin typeface="Arial"/>
                <a:cs typeface="Arial"/>
              </a:rPr>
              <a:t>bile,  </a:t>
            </a:r>
            <a:r>
              <a:rPr dirty="0" sz="3700" spc="-160" i="1">
                <a:solidFill>
                  <a:srgbClr val="231F20"/>
                </a:solidFill>
                <a:latin typeface="Arial"/>
                <a:cs typeface="Arial"/>
              </a:rPr>
              <a:t>gönlünü </a:t>
            </a:r>
            <a:r>
              <a:rPr dirty="0" sz="3700" spc="-155" i="1">
                <a:solidFill>
                  <a:srgbClr val="231F20"/>
                </a:solidFill>
                <a:latin typeface="Arial"/>
                <a:cs typeface="Arial"/>
              </a:rPr>
              <a:t>huzursuz </a:t>
            </a:r>
            <a:r>
              <a:rPr dirty="0" sz="3700" spc="-240" i="1">
                <a:solidFill>
                  <a:srgbClr val="231F20"/>
                </a:solidFill>
                <a:latin typeface="Arial"/>
                <a:cs typeface="Arial"/>
              </a:rPr>
              <a:t>eden </a:t>
            </a:r>
            <a:r>
              <a:rPr dirty="0" sz="3700" spc="-229" i="1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dirty="0" sz="3700" spc="-145" i="1">
                <a:solidFill>
                  <a:srgbClr val="231F20"/>
                </a:solidFill>
                <a:latin typeface="Arial"/>
                <a:cs typeface="Arial"/>
              </a:rPr>
              <a:t>içinde </a:t>
            </a:r>
            <a:r>
              <a:rPr dirty="0" sz="3700" spc="-50" i="1">
                <a:solidFill>
                  <a:srgbClr val="231F20"/>
                </a:solidFill>
                <a:latin typeface="Arial"/>
                <a:cs typeface="Arial"/>
              </a:rPr>
              <a:t>bir </a:t>
            </a:r>
            <a:r>
              <a:rPr dirty="0" sz="3700" spc="-90" i="1">
                <a:solidFill>
                  <a:srgbClr val="231F20"/>
                </a:solidFill>
                <a:latin typeface="Arial"/>
                <a:cs typeface="Arial"/>
              </a:rPr>
              <a:t>kuşku </a:t>
            </a:r>
            <a:r>
              <a:rPr dirty="0" sz="3700" spc="-175" i="1">
                <a:solidFill>
                  <a:srgbClr val="231F20"/>
                </a:solidFill>
                <a:latin typeface="Arial"/>
                <a:cs typeface="Arial"/>
              </a:rPr>
              <a:t>bırakan</a:t>
            </a:r>
            <a:r>
              <a:rPr dirty="0" sz="3700" spc="35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3700" spc="-155" i="1">
                <a:solidFill>
                  <a:srgbClr val="231F20"/>
                </a:solidFill>
                <a:latin typeface="Arial"/>
                <a:cs typeface="Arial"/>
              </a:rPr>
              <a:t>şeydir.”</a:t>
            </a:r>
            <a:endParaRPr sz="37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260"/>
              </a:spcBef>
            </a:pPr>
            <a:r>
              <a:rPr dirty="0" sz="2450" spc="-330">
                <a:solidFill>
                  <a:srgbClr val="231F20"/>
                </a:solidFill>
                <a:latin typeface="Verdana"/>
                <a:cs typeface="Verdana"/>
              </a:rPr>
              <a:t>(Dârimî, </a:t>
            </a:r>
            <a:r>
              <a:rPr dirty="0" sz="2450" spc="-275">
                <a:solidFill>
                  <a:srgbClr val="231F20"/>
                </a:solidFill>
                <a:latin typeface="Verdana"/>
                <a:cs typeface="Verdana"/>
              </a:rPr>
              <a:t>Büyû’,</a:t>
            </a:r>
            <a:r>
              <a:rPr dirty="0" sz="2450" spc="-4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50" spc="-455">
                <a:solidFill>
                  <a:srgbClr val="231F20"/>
                </a:solidFill>
                <a:latin typeface="Verdana"/>
                <a:cs typeface="Verdana"/>
              </a:rPr>
              <a:t>2)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58490" y="4135476"/>
            <a:ext cx="8617585" cy="680720"/>
          </a:xfrm>
          <a:prstGeom prst="rect">
            <a:avLst/>
          </a:prstGeom>
          <a:solidFill>
            <a:srgbClr val="871618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-330" b="1">
                <a:solidFill>
                  <a:srgbClr val="FFFFFF"/>
                </a:solidFill>
                <a:latin typeface="Century Gothic"/>
                <a:cs typeface="Century Gothic"/>
              </a:rPr>
              <a:t>Sebepleri </a:t>
            </a:r>
            <a:r>
              <a:rPr dirty="0" sz="3700" spc="-320" b="1">
                <a:solidFill>
                  <a:srgbClr val="FFFFFF"/>
                </a:solidFill>
                <a:latin typeface="Century Gothic"/>
                <a:cs typeface="Century Gothic"/>
              </a:rPr>
              <a:t>keşfedin </a:t>
            </a:r>
            <a:r>
              <a:rPr dirty="0" sz="3700" spc="-475" b="1">
                <a:solidFill>
                  <a:srgbClr val="FFFFFF"/>
                </a:solidFill>
                <a:latin typeface="Century Gothic"/>
                <a:cs typeface="Century Gothic"/>
              </a:rPr>
              <a:t>ve </a:t>
            </a:r>
            <a:r>
              <a:rPr dirty="0" sz="3700" spc="-210" b="1">
                <a:solidFill>
                  <a:srgbClr val="FFFFFF"/>
                </a:solidFill>
                <a:latin typeface="Century Gothic"/>
                <a:cs typeface="Century Gothic"/>
              </a:rPr>
              <a:t>alternatifler</a:t>
            </a:r>
            <a:r>
              <a:rPr dirty="0" sz="3700" spc="-59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700" spc="-215" b="1">
                <a:solidFill>
                  <a:srgbClr val="FFFFFF"/>
                </a:solidFill>
                <a:latin typeface="Century Gothic"/>
                <a:cs typeface="Century Gothic"/>
              </a:rPr>
              <a:t>üretin.</a:t>
            </a:r>
            <a:endParaRPr sz="37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1218" y="4961598"/>
            <a:ext cx="11534140" cy="28530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Çocuğunuzunhayatınadairayrıntılaraönemverinvebağımlılık 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yapan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maddelere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sığınmasına sebep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olabilecek </a:t>
            </a:r>
            <a:r>
              <a:rPr dirty="0" sz="3700" spc="-245">
                <a:solidFill>
                  <a:srgbClr val="231F20"/>
                </a:solidFill>
                <a:latin typeface="Verdana"/>
                <a:cs typeface="Verdana"/>
              </a:rPr>
              <a:t>kişi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veya 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durumları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gözden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kaçırmayın. </a:t>
            </a:r>
            <a:r>
              <a:rPr dirty="0" sz="3700" spc="-505">
                <a:solidFill>
                  <a:srgbClr val="231F20"/>
                </a:solidFill>
                <a:latin typeface="Verdana"/>
                <a:cs typeface="Verdana"/>
              </a:rPr>
              <a:t>Spor,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bilim,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kültür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sanat  </a:t>
            </a:r>
            <a:r>
              <a:rPr dirty="0" sz="3700" spc="-300">
                <a:solidFill>
                  <a:srgbClr val="231F20"/>
                </a:solidFill>
                <a:latin typeface="Verdana"/>
                <a:cs typeface="Verdana"/>
              </a:rPr>
              <a:t>faaliyetleri</a:t>
            </a:r>
            <a:r>
              <a:rPr dirty="0" sz="3700" spc="-8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gibi</a:t>
            </a:r>
            <a:r>
              <a:rPr dirty="0" sz="3700" spc="-8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alternatifler</a:t>
            </a:r>
            <a:r>
              <a:rPr dirty="0" sz="3700" spc="-8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üreterek</a:t>
            </a:r>
            <a:r>
              <a:rPr dirty="0" sz="3700" spc="-8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vaktini</a:t>
            </a:r>
            <a:r>
              <a:rPr dirty="0" sz="3700" spc="-8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sağlıklı</a:t>
            </a:r>
            <a:r>
              <a:rPr dirty="0" sz="3700" spc="-8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uğraşılarla 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geçirebilmesini</a:t>
            </a:r>
            <a:r>
              <a:rPr dirty="0" sz="3700" spc="-1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kolaylaştırın.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1217" y="4506009"/>
            <a:ext cx="10492740" cy="228727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409" b="0">
                <a:solidFill>
                  <a:srgbClr val="231F20"/>
                </a:solidFill>
                <a:latin typeface="Verdana"/>
                <a:cs typeface="Verdana"/>
              </a:rPr>
              <a:t>Madde </a:t>
            </a:r>
            <a:r>
              <a:rPr dirty="0" sz="3700" spc="-434" b="0">
                <a:solidFill>
                  <a:srgbClr val="231F20"/>
                </a:solidFill>
                <a:latin typeface="Verdana"/>
                <a:cs typeface="Verdana"/>
              </a:rPr>
              <a:t>bağımlılığı, </a:t>
            </a:r>
            <a:r>
              <a:rPr dirty="0" sz="3700" spc="-375" b="0">
                <a:solidFill>
                  <a:srgbClr val="231F20"/>
                </a:solidFill>
                <a:latin typeface="Verdana"/>
                <a:cs typeface="Verdana"/>
              </a:rPr>
              <a:t>hangi </a:t>
            </a:r>
            <a:r>
              <a:rPr dirty="0" sz="3700" spc="-315" b="0">
                <a:solidFill>
                  <a:srgbClr val="231F20"/>
                </a:solidFill>
                <a:latin typeface="Verdana"/>
                <a:cs typeface="Verdana"/>
              </a:rPr>
              <a:t>yaşta </a:t>
            </a:r>
            <a:r>
              <a:rPr dirty="0" sz="3700" spc="-340" b="0">
                <a:solidFill>
                  <a:srgbClr val="231F20"/>
                </a:solidFill>
                <a:latin typeface="Verdana"/>
                <a:cs typeface="Verdana"/>
              </a:rPr>
              <a:t>olursa </a:t>
            </a:r>
            <a:r>
              <a:rPr dirty="0" sz="3700" spc="-425" b="0">
                <a:solidFill>
                  <a:srgbClr val="231F20"/>
                </a:solidFill>
                <a:latin typeface="Verdana"/>
                <a:cs typeface="Verdana"/>
              </a:rPr>
              <a:t>olsun, </a:t>
            </a:r>
            <a:r>
              <a:rPr dirty="0" sz="3700" spc="-310" b="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60" b="0">
                <a:solidFill>
                  <a:srgbClr val="231F20"/>
                </a:solidFill>
                <a:latin typeface="Verdana"/>
                <a:cs typeface="Verdana"/>
              </a:rPr>
              <a:t>insanın  </a:t>
            </a:r>
            <a:r>
              <a:rPr dirty="0" sz="3700" spc="-450" b="0">
                <a:solidFill>
                  <a:srgbClr val="231F20"/>
                </a:solidFill>
                <a:latin typeface="Verdana"/>
                <a:cs typeface="Verdana"/>
              </a:rPr>
              <a:t>esrar, </a:t>
            </a:r>
            <a:r>
              <a:rPr dirty="0" sz="3700" spc="-425" b="0">
                <a:solidFill>
                  <a:srgbClr val="231F20"/>
                </a:solidFill>
                <a:latin typeface="Verdana"/>
                <a:cs typeface="Verdana"/>
              </a:rPr>
              <a:t>eroin, </a:t>
            </a:r>
            <a:r>
              <a:rPr dirty="0" sz="3700" spc="-360" b="0">
                <a:solidFill>
                  <a:srgbClr val="231F20"/>
                </a:solidFill>
                <a:latin typeface="Verdana"/>
                <a:cs typeface="Verdana"/>
              </a:rPr>
              <a:t>uyuşturucu </a:t>
            </a:r>
            <a:r>
              <a:rPr dirty="0" sz="3700" spc="-484" b="0">
                <a:solidFill>
                  <a:srgbClr val="231F20"/>
                </a:solidFill>
                <a:latin typeface="Verdana"/>
                <a:cs typeface="Verdana"/>
              </a:rPr>
              <a:t>hap, </a:t>
            </a:r>
            <a:r>
              <a:rPr dirty="0" sz="3700" spc="-434" b="0">
                <a:solidFill>
                  <a:srgbClr val="231F20"/>
                </a:solidFill>
                <a:latin typeface="Verdana"/>
                <a:cs typeface="Verdana"/>
              </a:rPr>
              <a:t>tiner, </a:t>
            </a:r>
            <a:r>
              <a:rPr dirty="0" sz="3700" spc="-385" b="0">
                <a:solidFill>
                  <a:srgbClr val="231F20"/>
                </a:solidFill>
                <a:latin typeface="Verdana"/>
                <a:cs typeface="Verdana"/>
              </a:rPr>
              <a:t>sigara, </a:t>
            </a:r>
            <a:r>
              <a:rPr dirty="0" sz="3700" spc="-340" b="0">
                <a:solidFill>
                  <a:srgbClr val="231F20"/>
                </a:solidFill>
                <a:latin typeface="Verdana"/>
                <a:cs typeface="Verdana"/>
              </a:rPr>
              <a:t>alkol </a:t>
            </a:r>
            <a:r>
              <a:rPr dirty="0" sz="3700" spc="-320" b="0">
                <a:solidFill>
                  <a:srgbClr val="231F20"/>
                </a:solidFill>
                <a:latin typeface="Verdana"/>
                <a:cs typeface="Verdana"/>
              </a:rPr>
              <a:t>gibi  </a:t>
            </a:r>
            <a:r>
              <a:rPr dirty="0" sz="3700" spc="-405" b="0">
                <a:solidFill>
                  <a:srgbClr val="231F20"/>
                </a:solidFill>
                <a:latin typeface="Verdana"/>
                <a:cs typeface="Verdana"/>
              </a:rPr>
              <a:t>maddeleri </a:t>
            </a:r>
            <a:r>
              <a:rPr dirty="0" sz="3700" spc="-315" b="0">
                <a:solidFill>
                  <a:srgbClr val="231F20"/>
                </a:solidFill>
                <a:latin typeface="Verdana"/>
                <a:cs typeface="Verdana"/>
              </a:rPr>
              <a:t>sık </a:t>
            </a:r>
            <a:r>
              <a:rPr dirty="0" sz="3700" spc="-400" b="0">
                <a:solidFill>
                  <a:srgbClr val="231F20"/>
                </a:solidFill>
                <a:latin typeface="Verdana"/>
                <a:cs typeface="Verdana"/>
              </a:rPr>
              <a:t>kullanımına </a:t>
            </a:r>
            <a:r>
              <a:rPr dirty="0" sz="3700" spc="-375" b="0">
                <a:solidFill>
                  <a:srgbClr val="231F20"/>
                </a:solidFill>
                <a:latin typeface="Verdana"/>
                <a:cs typeface="Verdana"/>
              </a:rPr>
              <a:t>bağlı </a:t>
            </a:r>
            <a:r>
              <a:rPr dirty="0" sz="3700" spc="-345" b="0">
                <a:solidFill>
                  <a:srgbClr val="231F20"/>
                </a:solidFill>
                <a:latin typeface="Verdana"/>
                <a:cs typeface="Verdana"/>
              </a:rPr>
              <a:t>olarak </a:t>
            </a:r>
            <a:r>
              <a:rPr dirty="0" sz="3700" spc="-355" b="0">
                <a:solidFill>
                  <a:srgbClr val="231F20"/>
                </a:solidFill>
                <a:latin typeface="Verdana"/>
                <a:cs typeface="Verdana"/>
              </a:rPr>
              <a:t>gelişen </a:t>
            </a:r>
            <a:r>
              <a:rPr dirty="0" sz="3700" spc="-330" b="0">
                <a:solidFill>
                  <a:srgbClr val="231F20"/>
                </a:solidFill>
                <a:latin typeface="Verdana"/>
                <a:cs typeface="Verdana"/>
              </a:rPr>
              <a:t>hastalık  </a:t>
            </a:r>
            <a:r>
              <a:rPr dirty="0" sz="3700" spc="-490" b="0">
                <a:solidFill>
                  <a:srgbClr val="231F20"/>
                </a:solidFill>
                <a:latin typeface="Verdana"/>
                <a:cs typeface="Verdana"/>
              </a:rPr>
              <a:t>durumudur.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58490" y="4135476"/>
            <a:ext cx="7518400" cy="680720"/>
          </a:xfrm>
          <a:prstGeom prst="rect">
            <a:avLst/>
          </a:prstGeom>
          <a:solidFill>
            <a:srgbClr val="871618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-615" b="1">
                <a:solidFill>
                  <a:srgbClr val="FFFFFF"/>
                </a:solidFill>
                <a:latin typeface="Century Gothic"/>
                <a:cs typeface="Century Gothic"/>
              </a:rPr>
              <a:t>Madde </a:t>
            </a:r>
            <a:r>
              <a:rPr dirty="0" sz="3700" spc="-310" b="1">
                <a:solidFill>
                  <a:srgbClr val="FFFFFF"/>
                </a:solidFill>
                <a:latin typeface="Century Gothic"/>
                <a:cs typeface="Century Gothic"/>
              </a:rPr>
              <a:t>kullandığını</a:t>
            </a:r>
            <a:r>
              <a:rPr dirty="0" sz="3700" spc="-8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700" spc="-380" b="1">
                <a:solidFill>
                  <a:srgbClr val="FFFFFF"/>
                </a:solidFill>
                <a:latin typeface="Century Gothic"/>
                <a:cs typeface="Century Gothic"/>
              </a:rPr>
              <a:t>öğrendiyseniz…</a:t>
            </a:r>
            <a:endParaRPr sz="37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1218" y="4961598"/>
            <a:ext cx="11534140" cy="28530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Kendinizi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hazır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hissetmeden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onunla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konuşmayın.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Alkol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ya 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uyuşturucu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maddenin </a:t>
            </a:r>
            <a:r>
              <a:rPr dirty="0" sz="3700" spc="-275">
                <a:solidFill>
                  <a:srgbClr val="231F20"/>
                </a:solidFill>
                <a:latin typeface="Verdana"/>
                <a:cs typeface="Verdana"/>
              </a:rPr>
              <a:t>etkisi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altında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olduğu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anda 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konuşmayı</a:t>
            </a:r>
            <a:r>
              <a:rPr dirty="0" sz="3700" spc="-1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65">
                <a:solidFill>
                  <a:srgbClr val="231F20"/>
                </a:solidFill>
                <a:latin typeface="Verdana"/>
                <a:cs typeface="Verdana"/>
              </a:rPr>
              <a:t>denemeyin.</a:t>
            </a:r>
            <a:endParaRPr sz="3700">
              <a:latin typeface="Verdana"/>
              <a:cs typeface="Verdana"/>
            </a:endParaRPr>
          </a:p>
          <a:p>
            <a:pPr algn="just" marL="12700" marR="6350">
              <a:lnSpc>
                <a:spcPts val="4450"/>
              </a:lnSpc>
              <a:spcBef>
                <a:spcPts val="155"/>
              </a:spcBef>
            </a:pPr>
            <a:r>
              <a:rPr dirty="0" sz="3700" spc="-520" b="1">
                <a:solidFill>
                  <a:srgbClr val="231F20"/>
                </a:solidFill>
                <a:latin typeface="Century Gothic"/>
                <a:cs typeface="Century Gothic"/>
              </a:rPr>
              <a:t>Onu </a:t>
            </a:r>
            <a:r>
              <a:rPr dirty="0" sz="3700" spc="-254" b="1">
                <a:solidFill>
                  <a:srgbClr val="231F20"/>
                </a:solidFill>
                <a:latin typeface="Century Gothic"/>
                <a:cs typeface="Century Gothic"/>
              </a:rPr>
              <a:t>sevdiğinizi, </a:t>
            </a:r>
            <a:r>
              <a:rPr dirty="0" sz="3700" spc="-395" b="1">
                <a:solidFill>
                  <a:srgbClr val="231F20"/>
                </a:solidFill>
                <a:latin typeface="Century Gothic"/>
                <a:cs typeface="Century Gothic"/>
              </a:rPr>
              <a:t>amacınızın </a:t>
            </a:r>
            <a:r>
              <a:rPr dirty="0" sz="3700" spc="-530" b="1">
                <a:solidFill>
                  <a:srgbClr val="231F20"/>
                </a:solidFill>
                <a:latin typeface="Century Gothic"/>
                <a:cs typeface="Century Gothic"/>
              </a:rPr>
              <a:t>ona </a:t>
            </a:r>
            <a:r>
              <a:rPr dirty="0" sz="3700" spc="-335" b="1">
                <a:solidFill>
                  <a:srgbClr val="231F20"/>
                </a:solidFill>
                <a:latin typeface="Century Gothic"/>
                <a:cs typeface="Century Gothic"/>
              </a:rPr>
              <a:t>destek </a:t>
            </a:r>
            <a:r>
              <a:rPr dirty="0" sz="3700" spc="-434" b="1">
                <a:solidFill>
                  <a:srgbClr val="231F20"/>
                </a:solidFill>
                <a:latin typeface="Century Gothic"/>
                <a:cs typeface="Century Gothic"/>
              </a:rPr>
              <a:t>olmak </a:t>
            </a:r>
            <a:r>
              <a:rPr dirty="0" sz="3700" spc="-405" b="1">
                <a:solidFill>
                  <a:srgbClr val="231F20"/>
                </a:solidFill>
                <a:latin typeface="Century Gothic"/>
                <a:cs typeface="Century Gothic"/>
              </a:rPr>
              <a:t>olduğunu, </a:t>
            </a:r>
            <a:r>
              <a:rPr dirty="0" sz="3700" spc="-305" b="1">
                <a:solidFill>
                  <a:srgbClr val="231F20"/>
                </a:solidFill>
                <a:latin typeface="Century Gothic"/>
                <a:cs typeface="Century Gothic"/>
              </a:rPr>
              <a:t>her  </a:t>
            </a:r>
            <a:r>
              <a:rPr dirty="0" sz="3700" spc="-355" b="1">
                <a:solidFill>
                  <a:srgbClr val="231F20"/>
                </a:solidFill>
                <a:latin typeface="Century Gothic"/>
                <a:cs typeface="Century Gothic"/>
              </a:rPr>
              <a:t>hâl </a:t>
            </a:r>
            <a:r>
              <a:rPr dirty="0" sz="3700" spc="-475" b="1">
                <a:solidFill>
                  <a:srgbClr val="231F20"/>
                </a:solidFill>
                <a:latin typeface="Century Gothic"/>
                <a:cs typeface="Century Gothic"/>
              </a:rPr>
              <a:t>ve </a:t>
            </a:r>
            <a:r>
              <a:rPr dirty="0" sz="3700" spc="-175" b="1">
                <a:solidFill>
                  <a:srgbClr val="231F20"/>
                </a:solidFill>
                <a:latin typeface="Century Gothic"/>
                <a:cs typeface="Century Gothic"/>
              </a:rPr>
              <a:t>şartta </a:t>
            </a:r>
            <a:r>
              <a:rPr dirty="0" sz="3700" spc="-420" b="1">
                <a:solidFill>
                  <a:srgbClr val="231F20"/>
                </a:solidFill>
                <a:latin typeface="Century Gothic"/>
                <a:cs typeface="Century Gothic"/>
              </a:rPr>
              <a:t>onun </a:t>
            </a:r>
            <a:r>
              <a:rPr dirty="0" sz="3700" spc="-434" b="1">
                <a:solidFill>
                  <a:srgbClr val="231F20"/>
                </a:solidFill>
                <a:latin typeface="Century Gothic"/>
                <a:cs typeface="Century Gothic"/>
              </a:rPr>
              <a:t>yanında </a:t>
            </a:r>
            <a:r>
              <a:rPr dirty="0" sz="3700" spc="-380" b="1">
                <a:solidFill>
                  <a:srgbClr val="231F20"/>
                </a:solidFill>
                <a:latin typeface="Century Gothic"/>
                <a:cs typeface="Century Gothic"/>
              </a:rPr>
              <a:t>olacağınızı</a:t>
            </a:r>
            <a:r>
              <a:rPr dirty="0" sz="3700" spc="-155" b="1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dirty="0" sz="3700" spc="-300" b="1">
                <a:solidFill>
                  <a:srgbClr val="231F20"/>
                </a:solidFill>
                <a:latin typeface="Century Gothic"/>
                <a:cs typeface="Century Gothic"/>
              </a:rPr>
              <a:t>vurgulayın.</a:t>
            </a:r>
            <a:endParaRPr sz="37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940581"/>
            <a:ext cx="11534140" cy="34182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Empati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kurarak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sıkıntılarını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korkularını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anlamaya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çalışın.  </a:t>
            </a:r>
            <a:r>
              <a:rPr dirty="0" sz="3700" spc="-465">
                <a:solidFill>
                  <a:srgbClr val="231F20"/>
                </a:solidFill>
                <a:latin typeface="Verdana"/>
                <a:cs typeface="Verdana"/>
              </a:rPr>
              <a:t>Sitem,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küfür,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hakaret,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kötü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etiketleme,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lânet,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evlâtlıktan  </a:t>
            </a:r>
            <a:r>
              <a:rPr dirty="0" sz="3700" spc="-470">
                <a:solidFill>
                  <a:srgbClr val="231F20"/>
                </a:solidFill>
                <a:latin typeface="Verdana"/>
                <a:cs typeface="Verdana"/>
              </a:rPr>
              <a:t>reddetme,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dayak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gibi </a:t>
            </a:r>
            <a:r>
              <a:rPr dirty="0" sz="3700" spc="-240">
                <a:solidFill>
                  <a:srgbClr val="231F20"/>
                </a:solidFill>
                <a:latin typeface="Verdana"/>
                <a:cs typeface="Verdana"/>
              </a:rPr>
              <a:t>ilişkiyi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koparan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hatalı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tutumlardan 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kesinlikle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uzak</a:t>
            </a:r>
            <a:r>
              <a:rPr dirty="0" sz="37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70">
                <a:solidFill>
                  <a:srgbClr val="231F20"/>
                </a:solidFill>
                <a:latin typeface="Verdana"/>
                <a:cs typeface="Verdana"/>
              </a:rPr>
              <a:t>durun.</a:t>
            </a:r>
            <a:endParaRPr sz="37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15"/>
              </a:spcBef>
            </a:pPr>
            <a:r>
              <a:rPr dirty="0" sz="3700" spc="-290" b="1">
                <a:solidFill>
                  <a:srgbClr val="231F20"/>
                </a:solidFill>
                <a:latin typeface="Century Gothic"/>
                <a:cs typeface="Century Gothic"/>
              </a:rPr>
              <a:t>“Bağımlılığın </a:t>
            </a:r>
            <a:r>
              <a:rPr dirty="0" sz="3700" spc="-275" b="1">
                <a:solidFill>
                  <a:srgbClr val="231F20"/>
                </a:solidFill>
                <a:latin typeface="Century Gothic"/>
                <a:cs typeface="Century Gothic"/>
              </a:rPr>
              <a:t>tedavisi</a:t>
            </a:r>
            <a:r>
              <a:rPr dirty="0" sz="3700" spc="-310" b="1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dirty="0" sz="3700" spc="-434" b="1">
                <a:solidFill>
                  <a:srgbClr val="231F20"/>
                </a:solidFill>
                <a:latin typeface="Century Gothic"/>
                <a:cs typeface="Century Gothic"/>
              </a:rPr>
              <a:t>olduğuna”</a:t>
            </a:r>
            <a:endParaRPr sz="3700">
              <a:latin typeface="Century Gothic"/>
              <a:cs typeface="Century Gothic"/>
            </a:endParaRPr>
          </a:p>
          <a:p>
            <a:pPr algn="just" marL="12700">
              <a:lnSpc>
                <a:spcPct val="100000"/>
              </a:lnSpc>
              <a:spcBef>
                <a:spcPts val="10"/>
              </a:spcBef>
            </a:pP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önce </a:t>
            </a:r>
            <a:r>
              <a:rPr dirty="0" sz="3700" spc="-265">
                <a:solidFill>
                  <a:srgbClr val="231F20"/>
                </a:solidFill>
                <a:latin typeface="Verdana"/>
                <a:cs typeface="Verdana"/>
              </a:rPr>
              <a:t>siz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inanın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70">
                <a:solidFill>
                  <a:srgbClr val="231F20"/>
                </a:solidFill>
                <a:latin typeface="Verdana"/>
                <a:cs typeface="Verdana"/>
              </a:rPr>
              <a:t>uzman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yardımı</a:t>
            </a:r>
            <a:r>
              <a:rPr dirty="0" sz="3700" spc="-8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alın.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8582" y="2659604"/>
            <a:ext cx="4052570" cy="5989955"/>
          </a:xfrm>
          <a:custGeom>
            <a:avLst/>
            <a:gdLst/>
            <a:ahLst/>
            <a:cxnLst/>
            <a:rect l="l" t="t" r="r" b="b"/>
            <a:pathLst>
              <a:path w="4052570" h="5989955">
                <a:moveTo>
                  <a:pt x="0" y="5989346"/>
                </a:moveTo>
                <a:lnTo>
                  <a:pt x="4052232" y="5989346"/>
                </a:lnTo>
                <a:lnTo>
                  <a:pt x="4052232" y="0"/>
                </a:lnTo>
                <a:lnTo>
                  <a:pt x="0" y="0"/>
                </a:lnTo>
                <a:lnTo>
                  <a:pt x="0" y="5989346"/>
                </a:lnTo>
                <a:close/>
              </a:path>
            </a:pathLst>
          </a:custGeom>
          <a:ln w="10470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63762" y="2764313"/>
            <a:ext cx="3821873" cy="5779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306050" y="3575807"/>
            <a:ext cx="5065395" cy="680720"/>
          </a:xfrm>
          <a:prstGeom prst="rect">
            <a:avLst/>
          </a:prstGeom>
          <a:solidFill>
            <a:srgbClr val="871618"/>
          </a:solidFill>
        </p:spPr>
        <p:txBody>
          <a:bodyPr wrap="square" lIns="0" tIns="53975" rIns="0" bIns="0" rtlCol="0" vert="horz">
            <a:spAutoFit/>
          </a:bodyPr>
          <a:lstStyle/>
          <a:p>
            <a:pPr marL="392430">
              <a:lnSpc>
                <a:spcPct val="100000"/>
              </a:lnSpc>
              <a:spcBef>
                <a:spcPts val="425"/>
              </a:spcBef>
            </a:pPr>
            <a:r>
              <a:rPr dirty="0" sz="3700" spc="-35" b="1">
                <a:solidFill>
                  <a:srgbClr val="FFFFFF"/>
                </a:solidFill>
                <a:latin typeface="Century Gothic"/>
                <a:cs typeface="Century Gothic"/>
              </a:rPr>
              <a:t>Riskli </a:t>
            </a:r>
            <a:r>
              <a:rPr dirty="0" sz="3700" spc="-525" b="1">
                <a:solidFill>
                  <a:srgbClr val="FFFFFF"/>
                </a:solidFill>
                <a:latin typeface="Century Gothic"/>
                <a:cs typeface="Century Gothic"/>
              </a:rPr>
              <a:t>dönem:</a:t>
            </a:r>
            <a:r>
              <a:rPr dirty="0" sz="3700" spc="-35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700" spc="-215" b="1">
                <a:solidFill>
                  <a:srgbClr val="FFFFFF"/>
                </a:solidFill>
                <a:latin typeface="Century Gothic"/>
                <a:cs typeface="Century Gothic"/>
              </a:rPr>
              <a:t>Ergenlik</a:t>
            </a:r>
            <a:endParaRPr sz="37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85967" y="4454231"/>
            <a:ext cx="8872855" cy="3983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Ergenlik fiziksel,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duygusal </a:t>
            </a:r>
            <a:r>
              <a:rPr dirty="0" sz="3700" spc="-49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toplumsal 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olgunlaşmaya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ulaşma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mücadelesidir.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Yaklaşık  </a:t>
            </a:r>
            <a:r>
              <a:rPr dirty="0" sz="3700" spc="-775">
                <a:solidFill>
                  <a:srgbClr val="231F20"/>
                </a:solidFill>
                <a:latin typeface="Verdana"/>
                <a:cs typeface="Verdana"/>
              </a:rPr>
              <a:t>13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yaşında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ergenliğe </a:t>
            </a:r>
            <a:r>
              <a:rPr dirty="0" sz="3700" spc="-515">
                <a:solidFill>
                  <a:srgbClr val="231F20"/>
                </a:solidFill>
                <a:latin typeface="Verdana"/>
                <a:cs typeface="Verdana"/>
              </a:rPr>
              <a:t>adım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atan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cesur </a:t>
            </a:r>
            <a:r>
              <a:rPr dirty="0" sz="3700" spc="-49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enerji 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dolu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çocuk,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artık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kendisine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yetişkin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gibi 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davranılmasını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isteyecek, kendini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ispatlamak 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için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her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yolu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deneyecektir. </a:t>
            </a:r>
            <a:r>
              <a:rPr dirty="0" sz="3700" spc="-500">
                <a:solidFill>
                  <a:srgbClr val="231F20"/>
                </a:solidFill>
                <a:latin typeface="Verdana"/>
                <a:cs typeface="Verdana"/>
              </a:rPr>
              <a:t>Ona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göre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hayatta 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yeni </a:t>
            </a:r>
            <a:r>
              <a:rPr dirty="0" sz="3700" spc="-49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farklı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şeyler </a:t>
            </a:r>
            <a:r>
              <a:rPr dirty="0" sz="3700" spc="-505">
                <a:solidFill>
                  <a:srgbClr val="231F20"/>
                </a:solidFill>
                <a:latin typeface="Verdana"/>
                <a:cs typeface="Verdana"/>
              </a:rPr>
              <a:t>denemek</a:t>
            </a:r>
            <a:r>
              <a:rPr dirty="0" sz="3700" spc="2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80">
                <a:solidFill>
                  <a:srgbClr val="231F20"/>
                </a:solidFill>
                <a:latin typeface="Verdana"/>
                <a:cs typeface="Verdana"/>
              </a:rPr>
              <a:t>lazımdır!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1217" y="4223295"/>
            <a:ext cx="11534775" cy="285305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400" b="0">
                <a:solidFill>
                  <a:srgbClr val="231F20"/>
                </a:solidFill>
                <a:latin typeface="Verdana"/>
                <a:cs typeface="Verdana"/>
              </a:rPr>
              <a:t>İşte</a:t>
            </a:r>
            <a:r>
              <a:rPr dirty="0" sz="3700" spc="-570" b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5" b="0">
                <a:solidFill>
                  <a:srgbClr val="231F20"/>
                </a:solidFill>
                <a:latin typeface="Verdana"/>
                <a:cs typeface="Verdana"/>
              </a:rPr>
              <a:t>bu</a:t>
            </a:r>
            <a:r>
              <a:rPr dirty="0" sz="3700" spc="-565" b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5" b="0">
                <a:solidFill>
                  <a:srgbClr val="231F20"/>
                </a:solidFill>
                <a:latin typeface="Verdana"/>
                <a:cs typeface="Verdana"/>
              </a:rPr>
              <a:t>ruh</a:t>
            </a:r>
            <a:r>
              <a:rPr dirty="0" sz="3700" spc="-565" b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5" b="0">
                <a:solidFill>
                  <a:srgbClr val="231F20"/>
                </a:solidFill>
                <a:latin typeface="Verdana"/>
                <a:cs typeface="Verdana"/>
              </a:rPr>
              <a:t>hali,</a:t>
            </a:r>
            <a:r>
              <a:rPr dirty="0" sz="3700" spc="-570" b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30" b="0">
                <a:solidFill>
                  <a:srgbClr val="231F20"/>
                </a:solidFill>
                <a:latin typeface="Verdana"/>
                <a:cs typeface="Verdana"/>
              </a:rPr>
              <a:t>sigara</a:t>
            </a:r>
            <a:r>
              <a:rPr dirty="0" sz="3700" spc="-565" b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45" b="0">
                <a:solidFill>
                  <a:srgbClr val="231F20"/>
                </a:solidFill>
                <a:latin typeface="Verdana"/>
                <a:cs typeface="Verdana"/>
              </a:rPr>
              <a:t>başta</a:t>
            </a:r>
            <a:r>
              <a:rPr dirty="0" sz="3700" spc="-565" b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0" b="0">
                <a:solidFill>
                  <a:srgbClr val="231F20"/>
                </a:solidFill>
                <a:latin typeface="Verdana"/>
                <a:cs typeface="Verdana"/>
              </a:rPr>
              <a:t>olmak</a:t>
            </a:r>
            <a:r>
              <a:rPr dirty="0" sz="3700" spc="-565" b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5" b="0">
                <a:solidFill>
                  <a:srgbClr val="231F20"/>
                </a:solidFill>
                <a:latin typeface="Verdana"/>
                <a:cs typeface="Verdana"/>
              </a:rPr>
              <a:t>üzere</a:t>
            </a:r>
            <a:r>
              <a:rPr dirty="0" sz="3700" spc="-570" b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40" b="0">
                <a:solidFill>
                  <a:srgbClr val="231F20"/>
                </a:solidFill>
                <a:latin typeface="Verdana"/>
                <a:cs typeface="Verdana"/>
              </a:rPr>
              <a:t>alkol</a:t>
            </a:r>
            <a:r>
              <a:rPr dirty="0" sz="3700" spc="-565" b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75" b="0">
                <a:solidFill>
                  <a:srgbClr val="231F20"/>
                </a:solidFill>
                <a:latin typeface="Verdana"/>
                <a:cs typeface="Verdana"/>
              </a:rPr>
              <a:t>ve</a:t>
            </a:r>
            <a:r>
              <a:rPr dirty="0" sz="3700" spc="-565" b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60" b="0">
                <a:solidFill>
                  <a:srgbClr val="231F20"/>
                </a:solidFill>
                <a:latin typeface="Verdana"/>
                <a:cs typeface="Verdana"/>
              </a:rPr>
              <a:t>uyuşturucu  </a:t>
            </a:r>
            <a:r>
              <a:rPr dirty="0" sz="3700" spc="-395" b="0">
                <a:solidFill>
                  <a:srgbClr val="231F20"/>
                </a:solidFill>
                <a:latin typeface="Verdana"/>
                <a:cs typeface="Verdana"/>
              </a:rPr>
              <a:t>kullanımı</a:t>
            </a:r>
            <a:r>
              <a:rPr dirty="0" sz="3700" spc="-660" b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280" b="0">
                <a:solidFill>
                  <a:srgbClr val="231F20"/>
                </a:solidFill>
                <a:latin typeface="Verdana"/>
                <a:cs typeface="Verdana"/>
              </a:rPr>
              <a:t>için</a:t>
            </a:r>
            <a:r>
              <a:rPr dirty="0" sz="3700" spc="-655" b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0" b="0">
                <a:solidFill>
                  <a:srgbClr val="231F20"/>
                </a:solidFill>
                <a:latin typeface="Verdana"/>
                <a:cs typeface="Verdana"/>
              </a:rPr>
              <a:t>son</a:t>
            </a:r>
            <a:r>
              <a:rPr dirty="0" sz="3700" spc="-655" b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5" b="0">
                <a:solidFill>
                  <a:srgbClr val="231F20"/>
                </a:solidFill>
                <a:latin typeface="Verdana"/>
                <a:cs typeface="Verdana"/>
              </a:rPr>
              <a:t>derece</a:t>
            </a:r>
            <a:r>
              <a:rPr dirty="0" sz="3700" spc="-655" b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5" b="0">
                <a:solidFill>
                  <a:srgbClr val="231F20"/>
                </a:solidFill>
                <a:latin typeface="Verdana"/>
                <a:cs typeface="Verdana"/>
              </a:rPr>
              <a:t>müsait</a:t>
            </a:r>
            <a:r>
              <a:rPr dirty="0" sz="3700" spc="-655" b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0" b="0">
                <a:solidFill>
                  <a:srgbClr val="231F20"/>
                </a:solidFill>
                <a:latin typeface="Verdana"/>
                <a:cs typeface="Verdana"/>
              </a:rPr>
              <a:t>ortamlar</a:t>
            </a:r>
            <a:r>
              <a:rPr dirty="0" sz="3700" spc="-655" b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60" b="0">
                <a:solidFill>
                  <a:srgbClr val="231F20"/>
                </a:solidFill>
                <a:latin typeface="Verdana"/>
                <a:cs typeface="Verdana"/>
              </a:rPr>
              <a:t>oluşturabilir.</a:t>
            </a:r>
            <a:r>
              <a:rPr dirty="0" sz="3700" spc="-655" b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5" b="0">
                <a:solidFill>
                  <a:srgbClr val="231F20"/>
                </a:solidFill>
                <a:latin typeface="Verdana"/>
                <a:cs typeface="Verdana"/>
              </a:rPr>
              <a:t>Okulda  </a:t>
            </a:r>
            <a:r>
              <a:rPr dirty="0" sz="3700" spc="-475" b="0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55" b="0">
                <a:solidFill>
                  <a:srgbClr val="231F20"/>
                </a:solidFill>
                <a:latin typeface="Verdana"/>
                <a:cs typeface="Verdana"/>
              </a:rPr>
              <a:t>evde </a:t>
            </a:r>
            <a:r>
              <a:rPr dirty="0" sz="3700" spc="-335" b="0">
                <a:solidFill>
                  <a:srgbClr val="231F20"/>
                </a:solidFill>
                <a:latin typeface="Verdana"/>
                <a:cs typeface="Verdana"/>
              </a:rPr>
              <a:t>karşılaştığı </a:t>
            </a:r>
            <a:r>
              <a:rPr dirty="0" sz="3700" spc="-350" b="0">
                <a:solidFill>
                  <a:srgbClr val="231F20"/>
                </a:solidFill>
                <a:latin typeface="Verdana"/>
                <a:cs typeface="Verdana"/>
              </a:rPr>
              <a:t>kısıtlamalar </a:t>
            </a:r>
            <a:r>
              <a:rPr dirty="0" sz="3700" spc="-405" b="0">
                <a:solidFill>
                  <a:srgbClr val="231F20"/>
                </a:solidFill>
                <a:latin typeface="Verdana"/>
                <a:cs typeface="Verdana"/>
              </a:rPr>
              <a:t>bazen </a:t>
            </a:r>
            <a:r>
              <a:rPr dirty="0" sz="3700" spc="-360" b="0">
                <a:solidFill>
                  <a:srgbClr val="231F20"/>
                </a:solidFill>
                <a:latin typeface="Verdana"/>
                <a:cs typeface="Verdana"/>
              </a:rPr>
              <a:t>çatışmalara </a:t>
            </a:r>
            <a:r>
              <a:rPr dirty="0" sz="3700" spc="-405" b="0">
                <a:solidFill>
                  <a:srgbClr val="231F20"/>
                </a:solidFill>
                <a:latin typeface="Verdana"/>
                <a:cs typeface="Verdana"/>
              </a:rPr>
              <a:t>sebep  </a:t>
            </a:r>
            <a:r>
              <a:rPr dirty="0" sz="3700" spc="-375" b="0">
                <a:solidFill>
                  <a:srgbClr val="231F20"/>
                </a:solidFill>
                <a:latin typeface="Verdana"/>
                <a:cs typeface="Verdana"/>
              </a:rPr>
              <a:t>oldukça </a:t>
            </a:r>
            <a:r>
              <a:rPr dirty="0" sz="3700" spc="-425" b="0">
                <a:solidFill>
                  <a:srgbClr val="231F20"/>
                </a:solidFill>
                <a:latin typeface="Verdana"/>
                <a:cs typeface="Verdana"/>
              </a:rPr>
              <a:t>öfkelenen, </a:t>
            </a:r>
            <a:r>
              <a:rPr dirty="0" sz="3700" spc="-409" b="0">
                <a:solidFill>
                  <a:srgbClr val="231F20"/>
                </a:solidFill>
                <a:latin typeface="Verdana"/>
                <a:cs typeface="Verdana"/>
              </a:rPr>
              <a:t>bıkan </a:t>
            </a:r>
            <a:r>
              <a:rPr dirty="0" sz="3700" spc="-330" b="0">
                <a:solidFill>
                  <a:srgbClr val="231F20"/>
                </a:solidFill>
                <a:latin typeface="Verdana"/>
                <a:cs typeface="Verdana"/>
              </a:rPr>
              <a:t>ya </a:t>
            </a:r>
            <a:r>
              <a:rPr dirty="0" sz="3700" spc="-405" b="0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360" b="0">
                <a:solidFill>
                  <a:srgbClr val="231F20"/>
                </a:solidFill>
                <a:latin typeface="Verdana"/>
                <a:cs typeface="Verdana"/>
              </a:rPr>
              <a:t>efkârlanan </a:t>
            </a:r>
            <a:r>
              <a:rPr dirty="0" sz="3700" spc="-370" b="0">
                <a:solidFill>
                  <a:srgbClr val="231F20"/>
                </a:solidFill>
                <a:latin typeface="Verdana"/>
                <a:cs typeface="Verdana"/>
              </a:rPr>
              <a:t>gençler</a:t>
            </a:r>
            <a:r>
              <a:rPr dirty="0" sz="3700" spc="-1035" b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45" b="0">
                <a:solidFill>
                  <a:srgbClr val="231F20"/>
                </a:solidFill>
                <a:latin typeface="Verdana"/>
                <a:cs typeface="Verdana"/>
              </a:rPr>
              <a:t>kendilerini  </a:t>
            </a:r>
            <a:r>
              <a:rPr dirty="0" sz="3700" spc="-490" b="0">
                <a:solidFill>
                  <a:srgbClr val="231F20"/>
                </a:solidFill>
                <a:latin typeface="Verdana"/>
                <a:cs typeface="Verdana"/>
              </a:rPr>
              <a:t>madde </a:t>
            </a:r>
            <a:r>
              <a:rPr dirty="0" sz="3700" spc="-409" b="0">
                <a:solidFill>
                  <a:srgbClr val="231F20"/>
                </a:solidFill>
                <a:latin typeface="Verdana"/>
                <a:cs typeface="Verdana"/>
              </a:rPr>
              <a:t>bağımlılığının </a:t>
            </a:r>
            <a:r>
              <a:rPr dirty="0" sz="3700" spc="-385" b="0">
                <a:solidFill>
                  <a:srgbClr val="231F20"/>
                </a:solidFill>
                <a:latin typeface="Verdana"/>
                <a:cs typeface="Verdana"/>
              </a:rPr>
              <a:t>kucağında</a:t>
            </a:r>
            <a:r>
              <a:rPr dirty="0" sz="3700" spc="-480" b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0" b="0">
                <a:solidFill>
                  <a:srgbClr val="231F20"/>
                </a:solidFill>
                <a:latin typeface="Verdana"/>
                <a:cs typeface="Verdana"/>
              </a:rPr>
              <a:t>bulabilir.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58490" y="4135476"/>
            <a:ext cx="7476490" cy="680720"/>
          </a:xfrm>
          <a:prstGeom prst="rect">
            <a:avLst/>
          </a:prstGeom>
          <a:solidFill>
            <a:srgbClr val="871618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-260" b="1">
                <a:solidFill>
                  <a:srgbClr val="FFFFFF"/>
                </a:solidFill>
                <a:latin typeface="Century Gothic"/>
                <a:cs typeface="Century Gothic"/>
              </a:rPr>
              <a:t>Bağımlılık </a:t>
            </a:r>
            <a:r>
              <a:rPr dirty="0" sz="3700" spc="-315" b="1">
                <a:solidFill>
                  <a:srgbClr val="FFFFFF"/>
                </a:solidFill>
                <a:latin typeface="Century Gothic"/>
                <a:cs typeface="Century Gothic"/>
              </a:rPr>
              <a:t>Nedir </a:t>
            </a:r>
            <a:r>
              <a:rPr dirty="0" sz="3700" spc="-475" b="1">
                <a:solidFill>
                  <a:srgbClr val="FFFFFF"/>
                </a:solidFill>
                <a:latin typeface="Century Gothic"/>
                <a:cs typeface="Century Gothic"/>
              </a:rPr>
              <a:t>ve </a:t>
            </a:r>
            <a:r>
              <a:rPr dirty="0" sz="3700" spc="-240" b="1">
                <a:solidFill>
                  <a:srgbClr val="FFFFFF"/>
                </a:solidFill>
                <a:latin typeface="Century Gothic"/>
                <a:cs typeface="Century Gothic"/>
              </a:rPr>
              <a:t>Nasıl</a:t>
            </a:r>
            <a:r>
              <a:rPr dirty="0" sz="3700" spc="5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700" spc="-190" b="1">
                <a:solidFill>
                  <a:srgbClr val="FFFFFF"/>
                </a:solidFill>
                <a:latin typeface="Century Gothic"/>
                <a:cs typeface="Century Gothic"/>
              </a:rPr>
              <a:t>Anlaşılır?</a:t>
            </a:r>
            <a:endParaRPr sz="37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1218" y="4961598"/>
            <a:ext cx="11534140" cy="34182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Bağımlılık,</a:t>
            </a:r>
            <a:r>
              <a:rPr dirty="0" sz="3700" spc="-5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</a:t>
            </a:r>
            <a:r>
              <a:rPr dirty="0" sz="3700" spc="-5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290">
                <a:solidFill>
                  <a:srgbClr val="231F20"/>
                </a:solidFill>
                <a:latin typeface="Verdana"/>
                <a:cs typeface="Verdana"/>
              </a:rPr>
              <a:t>kişinin</a:t>
            </a:r>
            <a:r>
              <a:rPr dirty="0" sz="3700" spc="-4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kullandığı</a:t>
            </a:r>
            <a:r>
              <a:rPr dirty="0" sz="3700" spc="-5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90">
                <a:solidFill>
                  <a:srgbClr val="231F20"/>
                </a:solidFill>
                <a:latin typeface="Verdana"/>
                <a:cs typeface="Verdana"/>
              </a:rPr>
              <a:t>madde</a:t>
            </a:r>
            <a:r>
              <a:rPr dirty="0" sz="3700" spc="-4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ya</a:t>
            </a:r>
            <a:r>
              <a:rPr dirty="0" sz="3700" spc="-5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</a:t>
            </a:r>
            <a:r>
              <a:rPr dirty="0" sz="3700" spc="-4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yaptığı</a:t>
            </a:r>
            <a:r>
              <a:rPr dirty="0" sz="3700" spc="-5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</a:t>
            </a:r>
            <a:r>
              <a:rPr dirty="0" sz="3700" spc="-4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eylem 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üzerinde kontrolünü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kaybetmesi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onu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hayatının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merkezine 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yerleştirerek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onsuz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hayat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süremez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hâle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gelmesidir. 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Bağımlılık,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sigara,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alkol,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uyuşturucu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gibi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maddelere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karşı 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gelişebileceği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gibi,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kumar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gibi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eylemlere veya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internet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televizyon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gibi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teknolojik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aletlere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karşı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oluşabilir.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58490" y="4135476"/>
            <a:ext cx="3570604" cy="680720"/>
          </a:xfrm>
          <a:prstGeom prst="rect">
            <a:avLst/>
          </a:prstGeom>
          <a:solidFill>
            <a:srgbClr val="871618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-260" b="1">
                <a:solidFill>
                  <a:srgbClr val="FFFFFF"/>
                </a:solidFill>
                <a:latin typeface="Century Gothic"/>
                <a:cs typeface="Century Gothic"/>
              </a:rPr>
              <a:t>Eğer </a:t>
            </a:r>
            <a:r>
              <a:rPr dirty="0" sz="3700" spc="-190" b="1">
                <a:solidFill>
                  <a:srgbClr val="FFFFFF"/>
                </a:solidFill>
                <a:latin typeface="Century Gothic"/>
                <a:cs typeface="Century Gothic"/>
              </a:rPr>
              <a:t>bir</a:t>
            </a:r>
            <a:r>
              <a:rPr dirty="0" sz="3700" spc="-4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700" spc="-275" b="1">
                <a:solidFill>
                  <a:srgbClr val="FFFFFF"/>
                </a:solidFill>
                <a:latin typeface="Century Gothic"/>
                <a:cs typeface="Century Gothic"/>
              </a:rPr>
              <a:t>insan,</a:t>
            </a:r>
            <a:endParaRPr sz="37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1218" y="4961598"/>
            <a:ext cx="11533505" cy="34182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21615" marR="5080" indent="-208915">
              <a:lnSpc>
                <a:spcPct val="100299"/>
              </a:lnSpc>
              <a:spcBef>
                <a:spcPts val="95"/>
              </a:spcBef>
              <a:buFont typeface="Symbol"/>
              <a:buChar char=""/>
              <a:tabLst>
                <a:tab pos="389890" algn="l"/>
              </a:tabLst>
            </a:pP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Mecburen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yapmak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zorunda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olduğu </a:t>
            </a:r>
            <a:r>
              <a:rPr dirty="0" sz="3700" spc="-290">
                <a:solidFill>
                  <a:srgbClr val="231F20"/>
                </a:solidFill>
                <a:latin typeface="Verdana"/>
                <a:cs typeface="Verdana"/>
              </a:rPr>
              <a:t>işler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505">
                <a:solidFill>
                  <a:srgbClr val="231F20"/>
                </a:solidFill>
                <a:latin typeface="Verdana"/>
                <a:cs typeface="Verdana"/>
              </a:rPr>
              <a:t>devam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etmek 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zorunda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olduğu </a:t>
            </a:r>
            <a:r>
              <a:rPr dirty="0" sz="3700" spc="-270">
                <a:solidFill>
                  <a:srgbClr val="231F20"/>
                </a:solidFill>
                <a:latin typeface="Verdana"/>
                <a:cs typeface="Verdana"/>
              </a:rPr>
              <a:t>ilişkiler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dışında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bütün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vaktini,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enerjisini, 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parasını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ya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275">
                <a:solidFill>
                  <a:srgbClr val="231F20"/>
                </a:solidFill>
                <a:latin typeface="Verdana"/>
                <a:cs typeface="Verdana"/>
              </a:rPr>
              <a:t>ilgisini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90">
                <a:solidFill>
                  <a:srgbClr val="231F20"/>
                </a:solidFill>
                <a:latin typeface="Verdana"/>
                <a:cs typeface="Verdana"/>
              </a:rPr>
              <a:t>maddeye,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varlığa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ya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davranışa 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adıyorsa,</a:t>
            </a:r>
            <a:endParaRPr sz="3700">
              <a:latin typeface="Verdana"/>
              <a:cs typeface="Verdana"/>
            </a:endParaRPr>
          </a:p>
          <a:p>
            <a:pPr algn="just" marL="221615" marR="5080" indent="-208915">
              <a:lnSpc>
                <a:spcPts val="4450"/>
              </a:lnSpc>
              <a:spcBef>
                <a:spcPts val="155"/>
              </a:spcBef>
              <a:buFont typeface="Symbol"/>
              <a:buChar char=""/>
              <a:tabLst>
                <a:tab pos="389890" algn="l"/>
              </a:tabLst>
            </a:pP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Ona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ulaşamayınca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huzursuzluk,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uykusuzluk,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iştahsızlık, 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öfke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gibi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belirtiler</a:t>
            </a:r>
            <a:r>
              <a:rPr dirty="0" sz="3700" spc="1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gösteriyorsa,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375153"/>
            <a:ext cx="11534140" cy="4549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74320" marR="5080" indent="-261620">
              <a:lnSpc>
                <a:spcPct val="100299"/>
              </a:lnSpc>
              <a:spcBef>
                <a:spcPts val="95"/>
              </a:spcBef>
              <a:buFont typeface="Symbol"/>
              <a:buChar char=""/>
              <a:tabLst>
                <a:tab pos="274955" algn="l"/>
              </a:tabLst>
            </a:pP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Ruhsal,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bedensel,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sosyal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ya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adli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sorunlar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oluşturmasına  </a:t>
            </a: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rağmen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maddeyi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kullanmaya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veya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belli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eylemi 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yapmaya </a:t>
            </a:r>
            <a:r>
              <a:rPr dirty="0" sz="3700" spc="-505">
                <a:solidFill>
                  <a:srgbClr val="231F20"/>
                </a:solidFill>
                <a:latin typeface="Verdana"/>
                <a:cs typeface="Verdana"/>
              </a:rPr>
              <a:t>devam</a:t>
            </a:r>
            <a:r>
              <a:rPr dirty="0" sz="3700" spc="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ediyorsa,</a:t>
            </a:r>
            <a:endParaRPr sz="3700">
              <a:latin typeface="Verdana"/>
              <a:cs typeface="Verdana"/>
            </a:endParaRPr>
          </a:p>
          <a:p>
            <a:pPr algn="just" marL="274320" marR="5715" indent="-261620">
              <a:lnSpc>
                <a:spcPts val="4450"/>
              </a:lnSpc>
              <a:spcBef>
                <a:spcPts val="155"/>
              </a:spcBef>
              <a:buFont typeface="Symbol"/>
              <a:buChar char=""/>
              <a:tabLst>
                <a:tab pos="274955" algn="l"/>
              </a:tabLst>
            </a:pPr>
            <a:r>
              <a:rPr dirty="0" sz="3700" spc="-470">
                <a:solidFill>
                  <a:srgbClr val="231F20"/>
                </a:solidFill>
                <a:latin typeface="Verdana"/>
                <a:cs typeface="Verdana"/>
              </a:rPr>
              <a:t>Okul, </a:t>
            </a:r>
            <a:r>
              <a:rPr dirty="0" sz="3700" spc="-229">
                <a:solidFill>
                  <a:srgbClr val="231F20"/>
                </a:solidFill>
                <a:latin typeface="Verdana"/>
                <a:cs typeface="Verdana"/>
              </a:rPr>
              <a:t>iş</a:t>
            </a:r>
            <a:r>
              <a:rPr dirty="0" sz="3700" spc="8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aile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hayatını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aksatacak,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sorumluluklarını 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yerine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getirmeyecek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hatta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yeme-içme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temizlik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gibi  </a:t>
            </a:r>
            <a:r>
              <a:rPr dirty="0" sz="3700" spc="-270">
                <a:solidFill>
                  <a:srgbClr val="231F20"/>
                </a:solidFill>
                <a:latin typeface="Verdana"/>
                <a:cs typeface="Verdana"/>
              </a:rPr>
              <a:t>asli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ihtiyaçlarını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bile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unutacak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derecede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maddeye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ya 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eyleme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düşkünlük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gösteriyorsa </a:t>
            </a:r>
            <a:r>
              <a:rPr dirty="0" sz="3700" spc="-355" b="1">
                <a:solidFill>
                  <a:srgbClr val="231F20"/>
                </a:solidFill>
                <a:latin typeface="Century Gothic"/>
                <a:cs typeface="Century Gothic"/>
              </a:rPr>
              <a:t>bağımlıdır </a:t>
            </a:r>
            <a:r>
              <a:rPr dirty="0" sz="3700" spc="-475" b="1">
                <a:solidFill>
                  <a:srgbClr val="231F20"/>
                </a:solidFill>
                <a:latin typeface="Century Gothic"/>
                <a:cs typeface="Century Gothic"/>
              </a:rPr>
              <a:t>ve </a:t>
            </a:r>
            <a:r>
              <a:rPr dirty="0" sz="3700" spc="-360" b="1">
                <a:solidFill>
                  <a:srgbClr val="231F20"/>
                </a:solidFill>
                <a:latin typeface="Century Gothic"/>
                <a:cs typeface="Century Gothic"/>
              </a:rPr>
              <a:t>tedavi  </a:t>
            </a:r>
            <a:r>
              <a:rPr dirty="0" sz="3700" spc="-325" b="1">
                <a:solidFill>
                  <a:srgbClr val="231F20"/>
                </a:solidFill>
                <a:latin typeface="Century Gothic"/>
                <a:cs typeface="Century Gothic"/>
              </a:rPr>
              <a:t>görmelidir.</a:t>
            </a:r>
            <a:endParaRPr sz="37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716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58490" y="4135476"/>
            <a:ext cx="9067800" cy="680720"/>
          </a:xfrm>
          <a:prstGeom prst="rect">
            <a:avLst/>
          </a:prstGeom>
          <a:solidFill>
            <a:srgbClr val="871618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-615" b="1">
                <a:solidFill>
                  <a:srgbClr val="FFFFFF"/>
                </a:solidFill>
                <a:latin typeface="Century Gothic"/>
                <a:cs typeface="Century Gothic"/>
              </a:rPr>
              <a:t>Madde </a:t>
            </a:r>
            <a:r>
              <a:rPr dirty="0" sz="3700" spc="-285" b="1">
                <a:solidFill>
                  <a:srgbClr val="FFFFFF"/>
                </a:solidFill>
                <a:latin typeface="Century Gothic"/>
                <a:cs typeface="Century Gothic"/>
              </a:rPr>
              <a:t>Bağımlılığının </a:t>
            </a:r>
            <a:r>
              <a:rPr dirty="0" sz="3700" spc="-330" b="1">
                <a:solidFill>
                  <a:srgbClr val="FFFFFF"/>
                </a:solidFill>
                <a:latin typeface="Century Gothic"/>
                <a:cs typeface="Century Gothic"/>
              </a:rPr>
              <a:t>Sebepleri</a:t>
            </a:r>
            <a:r>
              <a:rPr dirty="0" sz="3700" spc="-48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700" spc="-265" b="1">
                <a:solidFill>
                  <a:srgbClr val="FFFFFF"/>
                </a:solidFill>
                <a:latin typeface="Century Gothic"/>
                <a:cs typeface="Century Gothic"/>
              </a:rPr>
              <a:t>Nelerdir?</a:t>
            </a:r>
            <a:endParaRPr sz="37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1218" y="4961598"/>
            <a:ext cx="11533505" cy="34182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İnsan,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hayatı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boyunca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yüzleşmek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zorunda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kaldığı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nice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sorun 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karşısında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ailesinin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güven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veren </a:t>
            </a:r>
            <a:r>
              <a:rPr dirty="0" sz="3700" spc="-300">
                <a:solidFill>
                  <a:srgbClr val="231F20"/>
                </a:solidFill>
                <a:latin typeface="Verdana"/>
                <a:cs typeface="Verdana"/>
              </a:rPr>
              <a:t>sesini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desteğini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yanında 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görmek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ister,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göremezse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kendisine başka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sığınak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arar. 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Özellikle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çevresi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tarafından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kabul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edilme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duygusunun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yoğun 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olarak</a:t>
            </a:r>
            <a:r>
              <a:rPr dirty="0" sz="3700" spc="-5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yaşandığı</a:t>
            </a:r>
            <a:r>
              <a:rPr dirty="0" sz="3700" spc="-5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ergenlik</a:t>
            </a:r>
            <a:r>
              <a:rPr dirty="0" sz="3700" spc="-5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döneminde,</a:t>
            </a:r>
            <a:r>
              <a:rPr dirty="0" sz="3700" spc="-5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ailenin</a:t>
            </a:r>
            <a:r>
              <a:rPr dirty="0" sz="3700" spc="-5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olumsuz</a:t>
            </a:r>
            <a:r>
              <a:rPr dirty="0" sz="3700" spc="-5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tavırları 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duygusal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problemlerin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ortaya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çıkmasına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sebep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65">
                <a:solidFill>
                  <a:srgbClr val="231F20"/>
                </a:solidFill>
                <a:latin typeface="Verdana"/>
                <a:cs typeface="Verdana"/>
              </a:rPr>
              <a:t>olur.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2020-01-07T05:53:21Z</dcterms:created>
  <dcterms:modified xsi:type="dcterms:W3CDTF">2020-01-07T05:53:21Z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2019-01-02T00:00:00Z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2020-01-07T00:00:00Z</vt:filetime>
  </property>
</Properties>
</file>