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1129" y="4135476"/>
            <a:ext cx="15581841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9752" y="3615983"/>
            <a:ext cx="11984594" cy="591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52897" y="3993460"/>
            <a:ext cx="14998304" cy="542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350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İyi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yönetilmeyen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kriz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durumları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elbette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eşlerin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üzerinde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270">
                <a:solidFill>
                  <a:srgbClr val="231F20"/>
                </a:solidFill>
                <a:latin typeface="Verdana"/>
                <a:cs typeface="Verdana"/>
              </a:rPr>
              <a:t>iz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bırakır.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Kırgınlıklar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birikip,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üzüntüler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zamanla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içe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atıldıkça,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öfkeler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kontrolsüz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ifade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edilmeye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başlar.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İşte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tam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nokta,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duygusal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kırılmanın başlangıcıdır.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Kastedilen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imtihanı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veremeyen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eşler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aşamayı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tavır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davranışlar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beslemeye </a:t>
            </a:r>
            <a:r>
              <a:rPr dirty="0" sz="3700" spc="-505">
                <a:solidFill>
                  <a:srgbClr val="231F20"/>
                </a:solidFill>
                <a:latin typeface="Verdana"/>
                <a:cs typeface="Verdana"/>
              </a:rPr>
              <a:t>devam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ederlerse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“duygusal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boşanma”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adı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verilen 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ilk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evreye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girmeye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başlamışlardır</a:t>
            </a:r>
            <a:r>
              <a:rPr dirty="0" sz="3700" spc="3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bile.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4140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Duygusal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boşanmanın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aşılamaması,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eşleri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“hukuki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boşanma”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noktasınagetirir.Hukukiboşanmazatenduygusalaçıdanbitmiş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evliliğin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resmiyette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sonlandırılmasıdır.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Fakat</a:t>
            </a:r>
            <a:r>
              <a:rPr dirty="0" sz="3700" spc="-8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boşanan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eşler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hâlâ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babadır.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Birbirlerine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karşı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sorumlulukları</a:t>
            </a:r>
            <a:r>
              <a:rPr dirty="0" sz="3700" spc="-8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bitmiş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olsa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çocukları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zararla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yıkımdan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kurtarmak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önemli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görevleridir.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350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Hukuki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ayrılma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kararlılığında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eşleri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“sosyal 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boşanma”</a:t>
            </a:r>
            <a:r>
              <a:rPr dirty="0" sz="3700" spc="-89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adıverilenbiraşamadahabeklemektedir.</a:t>
            </a:r>
            <a:r>
              <a:rPr dirty="0" sz="3700" spc="-89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Akrabalar,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arkadaşlar,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komşular, </a:t>
            </a:r>
            <a:r>
              <a:rPr dirty="0" sz="3700" spc="-229">
                <a:solidFill>
                  <a:srgbClr val="231F20"/>
                </a:solidFill>
                <a:latin typeface="Verdana"/>
                <a:cs typeface="Verdana"/>
              </a:rPr>
              <a:t>iş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çevresi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gelişmeleri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öğrenecektir.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Yeri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zamanı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geldikçe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uygun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şekilde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sonucu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açıklamak,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seferinde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yeni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burukluk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oluşturur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yorgun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gönüllerde.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731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Boşanmaya giden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zorlu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süreçte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eşlerin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nelerle 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karşılaşacaklarını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bilmeleri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kontrol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gerektiren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durumlar  </a:t>
            </a:r>
            <a:r>
              <a:rPr dirty="0" sz="3700" spc="-25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hazırlıklı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olmaları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gerekir.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hazırlık,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kararını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yeniden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gözden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geçirmelerine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yürütemedikleri 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evliliklerini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azından </a:t>
            </a:r>
            <a:r>
              <a:rPr dirty="0" sz="3700" spc="-229">
                <a:solidFill>
                  <a:srgbClr val="231F20"/>
                </a:solidFill>
                <a:latin typeface="Verdana"/>
                <a:cs typeface="Verdana"/>
              </a:rPr>
              <a:t>iyi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yönetilmiş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süreci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sonlandırmalarına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vesile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olur.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55485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Boşanmadan</a:t>
            </a:r>
            <a:r>
              <a:rPr dirty="0" sz="3700" spc="25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35" b="1">
                <a:solidFill>
                  <a:srgbClr val="FFFFFF"/>
                </a:solidFill>
                <a:latin typeface="Arial Narrow"/>
                <a:cs typeface="Arial Narrow"/>
              </a:rPr>
              <a:t>önce!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125" cy="28530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35" b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50" b="1">
                <a:solidFill>
                  <a:srgbClr val="231F20"/>
                </a:solidFill>
                <a:latin typeface="Arial Narrow"/>
                <a:cs typeface="Arial Narrow"/>
              </a:rPr>
              <a:t>kez daha </a:t>
            </a:r>
            <a:r>
              <a:rPr dirty="0" sz="3700" spc="-10" b="1">
                <a:solidFill>
                  <a:srgbClr val="231F20"/>
                </a:solidFill>
                <a:latin typeface="Arial Narrow"/>
                <a:cs typeface="Arial Narrow"/>
              </a:rPr>
              <a:t>düşündünüz</a:t>
            </a:r>
            <a:r>
              <a:rPr dirty="0" sz="3700" spc="9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50" b="1">
                <a:solidFill>
                  <a:srgbClr val="231F20"/>
                </a:solidFill>
                <a:latin typeface="Arial Narrow"/>
                <a:cs typeface="Arial Narrow"/>
              </a:rPr>
              <a:t>mü?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ts val="4450"/>
              </a:lnSpc>
              <a:spcBef>
                <a:spcPts val="150"/>
              </a:spcBef>
            </a:pP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Erkek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kadın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kararı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almadan</a:t>
            </a:r>
            <a:r>
              <a:rPr dirty="0" sz="3700" spc="-71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kez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düşünmek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0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haklar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sorumlulukları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hatırlamak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akıllıca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yoldur.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1070165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Problemlerin </a:t>
            </a:r>
            <a:r>
              <a:rPr dirty="0" sz="3700" spc="55" b="1">
                <a:solidFill>
                  <a:srgbClr val="FFFFFF"/>
                </a:solidFill>
                <a:latin typeface="Arial Narrow"/>
                <a:cs typeface="Arial Narrow"/>
              </a:rPr>
              <a:t>gerçek </a:t>
            </a: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sebebini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bulmaya </a:t>
            </a:r>
            <a:r>
              <a:rPr dirty="0" sz="3700" b="1">
                <a:solidFill>
                  <a:srgbClr val="FFFFFF"/>
                </a:solidFill>
                <a:latin typeface="Arial Narrow"/>
                <a:cs typeface="Arial Narrow"/>
              </a:rPr>
              <a:t>çalıştınız</a:t>
            </a:r>
            <a:r>
              <a:rPr dirty="0" sz="3700" spc="3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mı?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sonuçtur.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Bunun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öncesinde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kendimizin 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eşimizin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hislerini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anlamaya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çalışmak,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önce kendi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eksiklerimizi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düzeltmek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bizi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tahmin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bile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edemeyeceğimiz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olumlusonuçlaragötürebilir.</a:t>
            </a:r>
            <a:r>
              <a:rPr dirty="0" sz="3700" spc="-10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Boşanmakararınıvermedenönce,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çözülmesi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imkânsız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sorunlarla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dolu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evliliği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mi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yoksa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farklı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çabalar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ile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çözüme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ulaşabilecek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evliliği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mi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sonlandırdığınızı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</a:t>
            </a:r>
            <a:r>
              <a:rPr dirty="0" sz="3700" spc="-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düşünün!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Evliliklerini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yürütemeyeceklerini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düşünmeye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başlayan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çiftler 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birbirlerininolumsuzözelliklerinedahafazlaodaklandıklarıiçin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zamanla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eşleri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hakkında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olumlu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düşüncelerden</a:t>
            </a:r>
            <a:r>
              <a:rPr dirty="0" sz="3700" spc="-8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uzaklaşmaya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başlarlar.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durumda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problem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çözme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iletişim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becerileri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yüksek,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birlikteliğinin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gücüne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önemine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inanan,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iki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taraf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açısından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güvenilirliği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kabul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edilmiş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bilge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kişilerden 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yardım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alınması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Allah’ın</a:t>
            </a:r>
            <a:r>
              <a:rPr dirty="0" sz="3700" spc="2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tavsiyesidir.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350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145" b="0" i="1">
                <a:solidFill>
                  <a:srgbClr val="231F20"/>
                </a:solidFill>
                <a:latin typeface="Arial Narrow"/>
                <a:cs typeface="Arial Narrow"/>
              </a:rPr>
              <a:t>“Eğer </a:t>
            </a:r>
            <a:r>
              <a:rPr dirty="0" spc="30" b="0" i="1">
                <a:solidFill>
                  <a:srgbClr val="231F20"/>
                </a:solidFill>
                <a:latin typeface="Arial Narrow"/>
                <a:cs typeface="Arial Narrow"/>
              </a:rPr>
              <a:t>(evli) </a:t>
            </a:r>
            <a:r>
              <a:rPr dirty="0" spc="200" b="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pc="220" b="0" i="1">
                <a:solidFill>
                  <a:srgbClr val="231F20"/>
                </a:solidFill>
                <a:latin typeface="Arial Narrow"/>
                <a:cs typeface="Arial Narrow"/>
              </a:rPr>
              <a:t>çiftin </a:t>
            </a:r>
            <a:r>
              <a:rPr dirty="0" spc="110" b="0" i="1">
                <a:solidFill>
                  <a:srgbClr val="231F20"/>
                </a:solidFill>
                <a:latin typeface="Arial Narrow"/>
                <a:cs typeface="Arial Narrow"/>
              </a:rPr>
              <a:t>aralarının </a:t>
            </a:r>
            <a:r>
              <a:rPr dirty="0" spc="114" b="0" i="1">
                <a:solidFill>
                  <a:srgbClr val="231F20"/>
                </a:solidFill>
                <a:latin typeface="Arial Narrow"/>
                <a:cs typeface="Arial Narrow"/>
              </a:rPr>
              <a:t>açılmasından </a:t>
            </a:r>
            <a:r>
              <a:rPr dirty="0" spc="125" b="0" i="1">
                <a:solidFill>
                  <a:srgbClr val="231F20"/>
                </a:solidFill>
                <a:latin typeface="Arial Narrow"/>
                <a:cs typeface="Arial Narrow"/>
              </a:rPr>
              <a:t>korkarsanız,  </a:t>
            </a:r>
            <a:r>
              <a:rPr dirty="0" spc="165" b="0" i="1">
                <a:solidFill>
                  <a:srgbClr val="231F20"/>
                </a:solidFill>
                <a:latin typeface="Arial Narrow"/>
                <a:cs typeface="Arial Narrow"/>
              </a:rPr>
              <a:t>erkeğin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145" b="0" i="1">
                <a:solidFill>
                  <a:srgbClr val="231F20"/>
                </a:solidFill>
                <a:latin typeface="Arial Narrow"/>
                <a:cs typeface="Arial Narrow"/>
              </a:rPr>
              <a:t>ailesinden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200" b="0" i="1">
                <a:solidFill>
                  <a:srgbClr val="231F20"/>
                </a:solidFill>
                <a:latin typeface="Arial Narrow"/>
                <a:cs typeface="Arial Narrow"/>
              </a:rPr>
              <a:t>bir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130" b="0" i="1">
                <a:solidFill>
                  <a:srgbClr val="231F20"/>
                </a:solidFill>
                <a:latin typeface="Arial Narrow"/>
                <a:cs typeface="Arial Narrow"/>
              </a:rPr>
              <a:t>hakem,</a:t>
            </a:r>
            <a:r>
              <a:rPr dirty="0" spc="-75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90" b="0" i="1">
                <a:solidFill>
                  <a:srgbClr val="231F20"/>
                </a:solidFill>
                <a:latin typeface="Arial Narrow"/>
                <a:cs typeface="Arial Narrow"/>
              </a:rPr>
              <a:t>kadının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145" b="0" i="1">
                <a:solidFill>
                  <a:srgbClr val="231F20"/>
                </a:solidFill>
                <a:latin typeface="Arial Narrow"/>
                <a:cs typeface="Arial Narrow"/>
              </a:rPr>
              <a:t>ailesinden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125" b="0" i="1">
                <a:solidFill>
                  <a:srgbClr val="231F20"/>
                </a:solidFill>
                <a:latin typeface="Arial Narrow"/>
                <a:cs typeface="Arial Narrow"/>
              </a:rPr>
              <a:t>de</a:t>
            </a:r>
            <a:r>
              <a:rPr dirty="0" spc="-80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200" b="0" i="1">
                <a:solidFill>
                  <a:srgbClr val="231F20"/>
                </a:solidFill>
                <a:latin typeface="Arial Narrow"/>
                <a:cs typeface="Arial Narrow"/>
              </a:rPr>
              <a:t>bir</a:t>
            </a:r>
            <a:r>
              <a:rPr dirty="0" spc="-75" b="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pc="204" b="0" i="1">
                <a:solidFill>
                  <a:srgbClr val="231F20"/>
                </a:solidFill>
                <a:latin typeface="Arial Narrow"/>
                <a:cs typeface="Arial Narrow"/>
              </a:rPr>
              <a:t>hakem  </a:t>
            </a:r>
            <a:r>
              <a:rPr dirty="0" spc="130" b="0" i="1">
                <a:solidFill>
                  <a:srgbClr val="231F20"/>
                </a:solidFill>
                <a:latin typeface="Arial Narrow"/>
                <a:cs typeface="Arial Narrow"/>
              </a:rPr>
              <a:t>gönderin. </a:t>
            </a:r>
            <a:r>
              <a:rPr dirty="0" spc="150" b="0" i="1">
                <a:solidFill>
                  <a:srgbClr val="231F20"/>
                </a:solidFill>
                <a:latin typeface="Arial Narrow"/>
                <a:cs typeface="Arial Narrow"/>
              </a:rPr>
              <a:t>Eğer </a:t>
            </a:r>
            <a:r>
              <a:rPr dirty="0" spc="215" b="0" i="1">
                <a:solidFill>
                  <a:srgbClr val="231F20"/>
                </a:solidFill>
                <a:latin typeface="Arial Narrow"/>
                <a:cs typeface="Arial Narrow"/>
              </a:rPr>
              <a:t>iki </a:t>
            </a:r>
            <a:r>
              <a:rPr dirty="0" spc="235" b="0" i="1">
                <a:solidFill>
                  <a:srgbClr val="231F20"/>
                </a:solidFill>
                <a:latin typeface="Arial Narrow"/>
                <a:cs typeface="Arial Narrow"/>
              </a:rPr>
              <a:t>taraf </a:t>
            </a:r>
            <a:r>
              <a:rPr dirty="0" spc="170" b="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pc="135" b="0" i="1">
                <a:solidFill>
                  <a:srgbClr val="231F20"/>
                </a:solidFill>
                <a:latin typeface="Arial Narrow"/>
                <a:cs typeface="Arial Narrow"/>
              </a:rPr>
              <a:t>barışmayı </a:t>
            </a:r>
            <a:r>
              <a:rPr dirty="0" spc="130" b="0" i="1">
                <a:solidFill>
                  <a:srgbClr val="231F20"/>
                </a:solidFill>
                <a:latin typeface="Arial Narrow"/>
                <a:cs typeface="Arial Narrow"/>
              </a:rPr>
              <a:t>isterlerse, </a:t>
            </a:r>
            <a:r>
              <a:rPr dirty="0" spc="165" b="0" i="1">
                <a:solidFill>
                  <a:srgbClr val="231F20"/>
                </a:solidFill>
                <a:latin typeface="Arial Narrow"/>
                <a:cs typeface="Arial Narrow"/>
              </a:rPr>
              <a:t>Allah </a:t>
            </a:r>
            <a:r>
              <a:rPr dirty="0" spc="110" b="0" i="1">
                <a:solidFill>
                  <a:srgbClr val="231F20"/>
                </a:solidFill>
                <a:latin typeface="Arial Narrow"/>
                <a:cs typeface="Arial Narrow"/>
              </a:rPr>
              <a:t>onları  </a:t>
            </a:r>
            <a:r>
              <a:rPr dirty="0" spc="75" b="0" i="1">
                <a:solidFill>
                  <a:srgbClr val="231F20"/>
                </a:solidFill>
                <a:latin typeface="Arial Narrow"/>
                <a:cs typeface="Arial Narrow"/>
              </a:rPr>
              <a:t>uzlaştırır. </a:t>
            </a:r>
            <a:r>
              <a:rPr dirty="0" spc="150" b="0" i="1">
                <a:solidFill>
                  <a:srgbClr val="231F20"/>
                </a:solidFill>
                <a:latin typeface="Arial Narrow"/>
                <a:cs typeface="Arial Narrow"/>
              </a:rPr>
              <a:t>Şüphesiz </a:t>
            </a:r>
            <a:r>
              <a:rPr dirty="0" spc="165" b="0" i="1">
                <a:solidFill>
                  <a:srgbClr val="231F20"/>
                </a:solidFill>
                <a:latin typeface="Arial Narrow"/>
                <a:cs typeface="Arial Narrow"/>
              </a:rPr>
              <a:t>Allah </a:t>
            </a:r>
            <a:r>
              <a:rPr dirty="0" spc="195" b="0" i="1">
                <a:solidFill>
                  <a:srgbClr val="231F20"/>
                </a:solidFill>
                <a:latin typeface="Arial Narrow"/>
                <a:cs typeface="Arial Narrow"/>
              </a:rPr>
              <a:t>her </a:t>
            </a:r>
            <a:r>
              <a:rPr dirty="0" spc="185" b="0" i="1">
                <a:solidFill>
                  <a:srgbClr val="231F20"/>
                </a:solidFill>
                <a:latin typeface="Arial Narrow"/>
                <a:cs typeface="Arial Narrow"/>
              </a:rPr>
              <a:t>şeyi </a:t>
            </a:r>
            <a:r>
              <a:rPr dirty="0" spc="160" b="0" i="1">
                <a:solidFill>
                  <a:srgbClr val="231F20"/>
                </a:solidFill>
                <a:latin typeface="Arial Narrow"/>
                <a:cs typeface="Arial Narrow"/>
              </a:rPr>
              <a:t>bilendir </a:t>
            </a:r>
            <a:r>
              <a:rPr dirty="0" spc="120" b="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pc="195" b="0" i="1">
                <a:solidFill>
                  <a:srgbClr val="231F20"/>
                </a:solidFill>
                <a:latin typeface="Arial Narrow"/>
                <a:cs typeface="Arial Narrow"/>
              </a:rPr>
              <a:t>her </a:t>
            </a:r>
            <a:r>
              <a:rPr dirty="0" spc="180" b="0" i="1">
                <a:solidFill>
                  <a:srgbClr val="231F20"/>
                </a:solidFill>
                <a:latin typeface="Arial Narrow"/>
                <a:cs typeface="Arial Narrow"/>
              </a:rPr>
              <a:t>şeyden  </a:t>
            </a:r>
            <a:r>
              <a:rPr dirty="0" spc="114" b="0" i="1">
                <a:solidFill>
                  <a:srgbClr val="231F20"/>
                </a:solidFill>
                <a:latin typeface="Arial Narrow"/>
                <a:cs typeface="Arial Narrow"/>
              </a:rPr>
              <a:t>haberdardır.” </a:t>
            </a:r>
            <a:r>
              <a:rPr dirty="0" sz="2450" spc="-305" b="0">
                <a:solidFill>
                  <a:srgbClr val="231F20"/>
                </a:solidFill>
                <a:latin typeface="Verdana"/>
                <a:cs typeface="Verdana"/>
              </a:rPr>
              <a:t>(Nisâ,</a:t>
            </a:r>
            <a:r>
              <a:rPr dirty="0" sz="2450" spc="2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05" b="0">
                <a:solidFill>
                  <a:srgbClr val="231F20"/>
                </a:solidFill>
                <a:latin typeface="Verdana"/>
                <a:cs typeface="Verdana"/>
              </a:rPr>
              <a:t>4/35)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527012"/>
            <a:ext cx="11534775" cy="6245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Rahmet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Peygamberi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gün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kızının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evine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gider</a:t>
            </a:r>
            <a:r>
              <a:rPr dirty="0" sz="3700" spc="-52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damadı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  </a:t>
            </a:r>
            <a:r>
              <a:rPr dirty="0" sz="3700" spc="-254">
                <a:solidFill>
                  <a:srgbClr val="231F20"/>
                </a:solidFill>
                <a:latin typeface="Verdana"/>
                <a:cs typeface="Verdana"/>
              </a:rPr>
              <a:t>Ali’yi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evde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bulamayınca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sorar: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“Amcamın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oğlu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nerede?”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Fâtıma,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tartıştıklarını,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eşinin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kızıp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dışarı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çıktığını,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yüzden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öğle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istirahatı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yanında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kalmadığını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anlatır.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Hz.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Ali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hâlâ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dalgın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dağınık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hâlde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mescitte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uyumaktadır.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Üzerindeki  </a:t>
            </a:r>
            <a:r>
              <a:rPr dirty="0" sz="3700" spc="-260">
                <a:solidFill>
                  <a:srgbClr val="231F20"/>
                </a:solidFill>
                <a:latin typeface="Verdana"/>
                <a:cs typeface="Verdana"/>
              </a:rPr>
              <a:t>giysisi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kaymış,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sırtı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toz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toprak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içinde...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yandan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mübarek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eliyle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damadının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üstünü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başını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silkerken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diğer</a:t>
            </a:r>
            <a:r>
              <a:rPr dirty="0" sz="3700" spc="-6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yandan</a:t>
            </a:r>
            <a:r>
              <a:rPr dirty="0" sz="3700" spc="-6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6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mütevazı</a:t>
            </a:r>
            <a:r>
              <a:rPr dirty="0" sz="3700" spc="-6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sesiyle</a:t>
            </a:r>
            <a:r>
              <a:rPr dirty="0" sz="3700" spc="-6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</a:t>
            </a:r>
            <a:r>
              <a:rPr dirty="0" sz="3700" spc="-6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yatıştırır:</a:t>
            </a:r>
            <a:r>
              <a:rPr dirty="0" sz="3700" spc="-6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“Kalk</a:t>
            </a:r>
            <a:r>
              <a:rPr dirty="0" sz="3700" spc="-19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toprağın  </a:t>
            </a:r>
            <a:r>
              <a:rPr dirty="0" sz="3700" spc="55" i="1">
                <a:solidFill>
                  <a:srgbClr val="231F20"/>
                </a:solidFill>
                <a:latin typeface="Arial Narrow"/>
                <a:cs typeface="Arial Narrow"/>
              </a:rPr>
              <a:t>babası,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kalk!”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Birlikte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eve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döndüklerinde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böylesine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sevgi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merhamet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dolu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baba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dokunuşuyla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kırgınlık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ortadan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kalkmıştır.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(Müslim, </a:t>
            </a:r>
            <a:r>
              <a:rPr dirty="0" sz="2450" spc="-220">
                <a:solidFill>
                  <a:srgbClr val="231F20"/>
                </a:solidFill>
                <a:latin typeface="Verdana"/>
                <a:cs typeface="Verdana"/>
              </a:rPr>
              <a:t>Fedâilü’s-sahâbe,</a:t>
            </a:r>
            <a:r>
              <a:rPr dirty="0" sz="2450" spc="-2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35">
                <a:solidFill>
                  <a:srgbClr val="231F20"/>
                </a:solidFill>
                <a:latin typeface="Verdana"/>
                <a:cs typeface="Verdana"/>
              </a:rPr>
              <a:t>38)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8490" y="4135476"/>
            <a:ext cx="1298448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Aile</a:t>
            </a:r>
            <a:r>
              <a:rPr dirty="0" sz="3700" spc="2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Danışmanına</a:t>
            </a:r>
            <a:r>
              <a:rPr dirty="0" sz="3700" spc="2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135" b="1">
                <a:solidFill>
                  <a:srgbClr val="FFFFFF"/>
                </a:solidFill>
                <a:latin typeface="Arial Narrow"/>
                <a:cs typeface="Arial Narrow"/>
              </a:rPr>
              <a:t>ya</a:t>
            </a:r>
            <a:r>
              <a:rPr dirty="0" sz="3700" spc="2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da</a:t>
            </a:r>
            <a:r>
              <a:rPr dirty="0" sz="3700" spc="2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Boşanma</a:t>
            </a:r>
            <a:r>
              <a:rPr dirty="0" sz="3700" spc="2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Terapistine</a:t>
            </a:r>
            <a:r>
              <a:rPr dirty="0" sz="3700" spc="2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başvurdunuz</a:t>
            </a:r>
            <a:r>
              <a:rPr dirty="0" sz="3700" spc="2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mu?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1218" y="4961598"/>
            <a:ext cx="11533505" cy="1156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Alanında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uzman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kişilerden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profesyonel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yardım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almak,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ailenin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“çözümsüzlük”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yanılgısıyla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dağılmasını</a:t>
            </a:r>
            <a:r>
              <a:rPr dirty="0" sz="3700" spc="3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önleyebilir.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03"/>
            <a:ext cx="3821873" cy="57799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481711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Onlar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Erdi</a:t>
            </a:r>
            <a:r>
              <a:rPr dirty="0" sz="3700" spc="484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Muradına…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760" cy="4549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Evlenerek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huzurlu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yuva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kurmak, </a:t>
            </a:r>
            <a:r>
              <a:rPr dirty="0" sz="3700" spc="-535">
                <a:solidFill>
                  <a:srgbClr val="231F20"/>
                </a:solidFill>
                <a:latin typeface="Verdana"/>
                <a:cs typeface="Verdana"/>
              </a:rPr>
              <a:t>hem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topluma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</a:t>
            </a:r>
            <a:r>
              <a:rPr dirty="0" sz="3700" spc="-10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kazandırmak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hemen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insanın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arzusudur.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İnsanı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var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eden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Yüce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Allah,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arzuyu gerçekleştirmemizi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ister.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Nikâhla başlayan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sağlam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uzun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soluklu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birliktelik,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Peygamberimizin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önerdiği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hayat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tarzına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uygundur.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Peygamberimiz, 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yalnızlığa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değil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aile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hayatına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teşvik</a:t>
            </a:r>
            <a:r>
              <a:rPr dirty="0" sz="3700" spc="40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etmiştir.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244298"/>
            <a:ext cx="11537315" cy="681100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509">
                <a:solidFill>
                  <a:srgbClr val="231F20"/>
                </a:solidFill>
                <a:latin typeface="Verdana"/>
                <a:cs typeface="Verdana"/>
              </a:rPr>
              <a:t>uzman,</a:t>
            </a:r>
            <a:endParaRPr sz="3700">
              <a:latin typeface="Verdana"/>
              <a:cs typeface="Verdana"/>
            </a:endParaRPr>
          </a:p>
          <a:p>
            <a:pPr algn="just" marL="12700" marR="7620">
              <a:lnSpc>
                <a:spcPts val="4450"/>
              </a:lnSpc>
              <a:spcBef>
                <a:spcPts val="150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Aranızdaki </a:t>
            </a:r>
            <a:r>
              <a:rPr dirty="0" sz="3700" spc="-235">
                <a:solidFill>
                  <a:srgbClr val="231F20"/>
                </a:solidFill>
                <a:latin typeface="Verdana"/>
                <a:cs typeface="Verdana"/>
              </a:rPr>
              <a:t>ilişki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iletişim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sorunlarının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giderilmesi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yeni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düzenleme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önerileri</a:t>
            </a:r>
            <a:r>
              <a:rPr dirty="0" sz="3700" spc="6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sunar.</a:t>
            </a:r>
            <a:endParaRPr sz="3700">
              <a:latin typeface="Verdana"/>
              <a:cs typeface="Verdana"/>
            </a:endParaRPr>
          </a:p>
          <a:p>
            <a:pPr algn="just" marL="12700" marR="8890">
              <a:lnSpc>
                <a:spcPts val="4450"/>
              </a:lnSpc>
              <a:spcBef>
                <a:spcPts val="5"/>
              </a:spcBef>
            </a:pP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Sorunların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çözümüne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odaklanarak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evliliğinizin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devamı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için  </a:t>
            </a:r>
            <a:r>
              <a:rPr dirty="0" sz="3700" spc="-290">
                <a:solidFill>
                  <a:srgbClr val="231F20"/>
                </a:solidFill>
                <a:latin typeface="Verdana"/>
                <a:cs typeface="Verdana"/>
              </a:rPr>
              <a:t>fırsatlar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oluşturmaya</a:t>
            </a:r>
            <a:r>
              <a:rPr dirty="0" sz="3700" spc="-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çalışır.</a:t>
            </a:r>
            <a:endParaRPr sz="3700">
              <a:latin typeface="Verdana"/>
              <a:cs typeface="Verdana"/>
            </a:endParaRPr>
          </a:p>
          <a:p>
            <a:pPr algn="just" marL="12700" marR="8255">
              <a:lnSpc>
                <a:spcPts val="4450"/>
              </a:lnSpc>
              <a:spcBef>
                <a:spcPts val="5"/>
              </a:spcBef>
            </a:pP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Farklı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pencereler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açarak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doğru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karar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verip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vermediğinizden 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emin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olmanızı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sağlayacak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yaklaşımlar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sunar.</a:t>
            </a:r>
            <a:endParaRPr sz="3700">
              <a:latin typeface="Verdana"/>
              <a:cs typeface="Verdana"/>
            </a:endParaRPr>
          </a:p>
          <a:p>
            <a:pPr algn="just" marL="12700" marR="8255">
              <a:lnSpc>
                <a:spcPts val="4450"/>
              </a:lnSpc>
              <a:spcBef>
                <a:spcPts val="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kararı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verdiyseniz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yeni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hayatınıza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uyumunuzu 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kolaylaştırır.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5"/>
              </a:spcBef>
            </a:pP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Çocuklubiraileolarakboşanmakararıaldıysanızçocuklarınızın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ruhsağlığınıkoruyabilmeniziçinyapmanızgerekenlerhakkında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yardımcı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olur.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972756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100" b="1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yolu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denemiş </a:t>
            </a:r>
            <a:r>
              <a:rPr dirty="0" sz="3700" spc="-5" b="1">
                <a:solidFill>
                  <a:srgbClr val="FFFFFF"/>
                </a:solidFill>
                <a:latin typeface="Arial Narrow"/>
                <a:cs typeface="Arial Narrow"/>
              </a:rPr>
              <a:t>olduğunuzdan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emin</a:t>
            </a:r>
            <a:r>
              <a:rPr dirty="0" sz="3700" spc="3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misiniz?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kararı </a:t>
            </a:r>
            <a:r>
              <a:rPr dirty="0" sz="3700" spc="-470">
                <a:solidFill>
                  <a:srgbClr val="231F20"/>
                </a:solidFill>
                <a:latin typeface="Verdana"/>
                <a:cs typeface="Verdana"/>
              </a:rPr>
              <a:t>vermeden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önce,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üzerinize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düşen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00">
                <a:solidFill>
                  <a:srgbClr val="231F20"/>
                </a:solidFill>
                <a:latin typeface="Verdana"/>
                <a:cs typeface="Verdana"/>
              </a:rPr>
              <a:t>şeyi 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yapmış olduğunuzu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bilmek,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sürecini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sonrasını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huzurlu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geçirmenizi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sağlar.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Her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yolu </a:t>
            </a:r>
            <a:r>
              <a:rPr dirty="0" sz="3700" spc="-459">
                <a:solidFill>
                  <a:srgbClr val="231F20"/>
                </a:solidFill>
                <a:latin typeface="Verdana"/>
                <a:cs typeface="Verdana"/>
              </a:rPr>
              <a:t>denemeli,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pes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etmemelisiniz.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İleride </a:t>
            </a:r>
            <a:r>
              <a:rPr dirty="0" sz="3700" spc="-450">
                <a:solidFill>
                  <a:srgbClr val="231F20"/>
                </a:solidFill>
                <a:latin typeface="Verdana"/>
                <a:cs typeface="Verdana"/>
              </a:rPr>
              <a:t>“keşke” 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dememek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için…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8582" y="2659604"/>
            <a:ext cx="4052570" cy="5989955"/>
          </a:xfrm>
          <a:custGeom>
            <a:avLst/>
            <a:gdLst/>
            <a:ahLst/>
            <a:cxnLst/>
            <a:rect l="l" t="t" r="r" b="b"/>
            <a:pathLst>
              <a:path w="4052570" h="5989955">
                <a:moveTo>
                  <a:pt x="0" y="5989346"/>
                </a:moveTo>
                <a:lnTo>
                  <a:pt x="4052232" y="5989346"/>
                </a:lnTo>
                <a:lnTo>
                  <a:pt x="4052232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06050" y="3575807"/>
            <a:ext cx="565213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Boşanma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sürecinde</a:t>
            </a:r>
            <a:r>
              <a:rPr dirty="0" sz="3700" spc="4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çocuk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85967" y="4454231"/>
            <a:ext cx="887476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Büyük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tartışmalar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yaşanmasa </a:t>
            </a:r>
            <a:r>
              <a:rPr dirty="0" sz="3700" spc="-515">
                <a:solidFill>
                  <a:srgbClr val="231F20"/>
                </a:solidFill>
                <a:latin typeface="Verdana"/>
                <a:cs typeface="Verdana"/>
              </a:rPr>
              <a:t>da,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hava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sergilenmese 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de,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sürecinde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eşlerden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fazla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etkilenir.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konuda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babanın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tutumları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ciddi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biçimde 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belirleyicidir. </a:t>
            </a:r>
            <a:r>
              <a:rPr dirty="0" sz="3700" spc="-615">
                <a:solidFill>
                  <a:srgbClr val="231F20"/>
                </a:solidFill>
                <a:latin typeface="Verdana"/>
                <a:cs typeface="Verdana"/>
              </a:rPr>
              <a:t>O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halde,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varlığı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söz 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konusu</a:t>
            </a:r>
            <a:r>
              <a:rPr dirty="0" sz="3700" spc="-7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olduğunda,</a:t>
            </a:r>
            <a:r>
              <a:rPr dirty="0" sz="3700" spc="-7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evlilik</a:t>
            </a:r>
            <a:r>
              <a:rPr dirty="0" sz="3700" spc="-7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sonlandırılsa</a:t>
            </a:r>
            <a:r>
              <a:rPr dirty="0" sz="3700" spc="-75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74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arada 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bağ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olduğu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gerçeği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hep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hatırlanmalıdır.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843978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Boşanma </a:t>
            </a:r>
            <a:r>
              <a:rPr dirty="0" sz="3700" spc="55" b="1">
                <a:solidFill>
                  <a:srgbClr val="FFFFFF"/>
                </a:solidFill>
                <a:latin typeface="Arial Narrow"/>
                <a:cs typeface="Arial Narrow"/>
              </a:rPr>
              <a:t>Kararı </a:t>
            </a:r>
            <a:r>
              <a:rPr dirty="0" sz="3700" spc="-25" b="1">
                <a:solidFill>
                  <a:srgbClr val="FFFFFF"/>
                </a:solidFill>
                <a:latin typeface="Arial Narrow"/>
                <a:cs typeface="Arial Narrow"/>
              </a:rPr>
              <a:t>Çocuğa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Nasıl</a:t>
            </a:r>
            <a:r>
              <a:rPr dirty="0" sz="3700" spc="1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Söylenir?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350">
              <a:lnSpc>
                <a:spcPct val="100299"/>
              </a:lnSpc>
              <a:spcBef>
                <a:spcPts val="95"/>
              </a:spcBef>
            </a:pP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Çocuğa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boşanma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kararını</a:t>
            </a:r>
            <a:r>
              <a:rPr dirty="0" sz="3700" spc="-6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açıklarken,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gelişim</a:t>
            </a:r>
            <a:r>
              <a:rPr dirty="0" sz="3700" spc="-6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dönemine</a:t>
            </a:r>
            <a:r>
              <a:rPr dirty="0" sz="3700" spc="-68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uygun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cümleler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seçin.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Beş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yaşın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altında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ise,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basit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kısa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cümlelerle,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babası 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sevdiğinizi,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bundan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sonra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ayrı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evlerde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yaşayacağınızı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ama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odasının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oyuncaklarının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hâlâ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onunla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olacağını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anlatın.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Çocuk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tarafından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soru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gelmedikçe konuyu  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gündeme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taşımamaya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dikkat</a:t>
            </a:r>
            <a:r>
              <a:rPr dirty="0" sz="3700" spc="-48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edin.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1217" y="4223295"/>
            <a:ext cx="11534775" cy="285305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pc="-335" b="0">
                <a:solidFill>
                  <a:srgbClr val="231F20"/>
                </a:solidFill>
                <a:latin typeface="Verdana"/>
                <a:cs typeface="Verdana"/>
              </a:rPr>
              <a:t>Beş </a:t>
            </a:r>
            <a:r>
              <a:rPr dirty="0" spc="-305" b="0">
                <a:solidFill>
                  <a:srgbClr val="231F20"/>
                </a:solidFill>
                <a:latin typeface="Verdana"/>
                <a:cs typeface="Verdana"/>
              </a:rPr>
              <a:t>yaş </a:t>
            </a:r>
            <a:r>
              <a:rPr dirty="0" spc="-355" b="0">
                <a:solidFill>
                  <a:srgbClr val="231F20"/>
                </a:solidFill>
                <a:latin typeface="Verdana"/>
                <a:cs typeface="Verdana"/>
              </a:rPr>
              <a:t>üzerindeki </a:t>
            </a:r>
            <a:r>
              <a:rPr dirty="0" spc="-330" b="0">
                <a:solidFill>
                  <a:srgbClr val="231F20"/>
                </a:solidFill>
                <a:latin typeface="Verdana"/>
                <a:cs typeface="Verdana"/>
              </a:rPr>
              <a:t>çocuklar </a:t>
            </a:r>
            <a:r>
              <a:rPr dirty="0" spc="-409" b="0">
                <a:solidFill>
                  <a:srgbClr val="231F20"/>
                </a:solidFill>
                <a:latin typeface="Verdana"/>
                <a:cs typeface="Verdana"/>
              </a:rPr>
              <a:t>ise, </a:t>
            </a:r>
            <a:r>
              <a:rPr dirty="0" spc="-400" b="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pc="-315" b="0">
                <a:solidFill>
                  <a:srgbClr val="231F20"/>
                </a:solidFill>
                <a:latin typeface="Verdana"/>
                <a:cs typeface="Verdana"/>
              </a:rPr>
              <a:t>fazla </a:t>
            </a:r>
            <a:r>
              <a:rPr dirty="0" spc="-355" b="0">
                <a:solidFill>
                  <a:srgbClr val="231F20"/>
                </a:solidFill>
                <a:latin typeface="Verdana"/>
                <a:cs typeface="Verdana"/>
              </a:rPr>
              <a:t>soru </a:t>
            </a:r>
            <a:r>
              <a:rPr dirty="0" spc="-345" b="0">
                <a:solidFill>
                  <a:srgbClr val="231F20"/>
                </a:solidFill>
                <a:latin typeface="Verdana"/>
                <a:cs typeface="Verdana"/>
              </a:rPr>
              <a:t>sorarak  </a:t>
            </a:r>
            <a:r>
              <a:rPr dirty="0" spc="-350" b="0">
                <a:solidFill>
                  <a:srgbClr val="231F20"/>
                </a:solidFill>
                <a:latin typeface="Verdana"/>
                <a:cs typeface="Verdana"/>
              </a:rPr>
              <a:t>detaylı </a:t>
            </a:r>
            <a:r>
              <a:rPr dirty="0" spc="-305" b="0">
                <a:solidFill>
                  <a:srgbClr val="231F20"/>
                </a:solidFill>
                <a:latin typeface="Verdana"/>
                <a:cs typeface="Verdana"/>
              </a:rPr>
              <a:t>bilgi </a:t>
            </a:r>
            <a:r>
              <a:rPr dirty="0" spc="-350" b="0">
                <a:solidFill>
                  <a:srgbClr val="231F20"/>
                </a:solidFill>
                <a:latin typeface="Verdana"/>
                <a:cs typeface="Verdana"/>
              </a:rPr>
              <a:t>isteyebilir. </a:t>
            </a:r>
            <a:r>
              <a:rPr dirty="0" spc="-415" b="0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pc="-375" b="0">
                <a:solidFill>
                  <a:srgbClr val="231F20"/>
                </a:solidFill>
                <a:latin typeface="Verdana"/>
                <a:cs typeface="Verdana"/>
              </a:rPr>
              <a:t>kararını </a:t>
            </a:r>
            <a:r>
              <a:rPr dirty="0" spc="-320" b="0">
                <a:solidFill>
                  <a:srgbClr val="231F20"/>
                </a:solidFill>
                <a:latin typeface="Verdana"/>
                <a:cs typeface="Verdana"/>
              </a:rPr>
              <a:t>eşinizle </a:t>
            </a:r>
            <a:r>
              <a:rPr dirty="0" spc="-300" b="0">
                <a:solidFill>
                  <a:srgbClr val="231F20"/>
                </a:solidFill>
                <a:latin typeface="Verdana"/>
                <a:cs typeface="Verdana"/>
              </a:rPr>
              <a:t>birlikte  </a:t>
            </a:r>
            <a:r>
              <a:rPr dirty="0" spc="-385" b="0">
                <a:solidFill>
                  <a:srgbClr val="231F20"/>
                </a:solidFill>
                <a:latin typeface="Verdana"/>
                <a:cs typeface="Verdana"/>
              </a:rPr>
              <a:t>açıklamanız </a:t>
            </a:r>
            <a:r>
              <a:rPr dirty="0" spc="-475" b="0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pc="-395" b="0">
                <a:solidFill>
                  <a:srgbClr val="231F20"/>
                </a:solidFill>
                <a:latin typeface="Verdana"/>
                <a:cs typeface="Verdana"/>
              </a:rPr>
              <a:t>çocuğun </a:t>
            </a:r>
            <a:r>
              <a:rPr dirty="0" spc="-360" b="0">
                <a:solidFill>
                  <a:srgbClr val="231F20"/>
                </a:solidFill>
                <a:latin typeface="Verdana"/>
                <a:cs typeface="Verdana"/>
              </a:rPr>
              <a:t>karşısında </a:t>
            </a:r>
            <a:r>
              <a:rPr dirty="0" spc="-525" b="0">
                <a:solidFill>
                  <a:srgbClr val="231F20"/>
                </a:solidFill>
                <a:latin typeface="Verdana"/>
                <a:cs typeface="Verdana"/>
              </a:rPr>
              <a:t>mümkün </a:t>
            </a:r>
            <a:r>
              <a:rPr dirty="0" spc="-395" b="0">
                <a:solidFill>
                  <a:srgbClr val="231F20"/>
                </a:solidFill>
                <a:latin typeface="Verdana"/>
                <a:cs typeface="Verdana"/>
              </a:rPr>
              <a:t>olduğunca  </a:t>
            </a:r>
            <a:r>
              <a:rPr dirty="0" spc="-295" b="0">
                <a:solidFill>
                  <a:srgbClr val="231F20"/>
                </a:solidFill>
                <a:latin typeface="Verdana"/>
                <a:cs typeface="Verdana"/>
              </a:rPr>
              <a:t>birbirinizi </a:t>
            </a:r>
            <a:r>
              <a:rPr dirty="0" spc="-325" b="0">
                <a:solidFill>
                  <a:srgbClr val="231F20"/>
                </a:solidFill>
                <a:latin typeface="Verdana"/>
                <a:cs typeface="Verdana"/>
              </a:rPr>
              <a:t>suçlayıcı </a:t>
            </a:r>
            <a:r>
              <a:rPr dirty="0" spc="-365" b="0">
                <a:solidFill>
                  <a:srgbClr val="231F20"/>
                </a:solidFill>
                <a:latin typeface="Verdana"/>
                <a:cs typeface="Verdana"/>
              </a:rPr>
              <a:t>tavırlardan </a:t>
            </a:r>
            <a:r>
              <a:rPr dirty="0" spc="-445" b="0">
                <a:solidFill>
                  <a:srgbClr val="231F20"/>
                </a:solidFill>
                <a:latin typeface="Verdana"/>
                <a:cs typeface="Verdana"/>
              </a:rPr>
              <a:t>kaçınmanız, bu </a:t>
            </a:r>
            <a:r>
              <a:rPr dirty="0" spc="-350" b="0">
                <a:solidFill>
                  <a:srgbClr val="231F20"/>
                </a:solidFill>
                <a:latin typeface="Verdana"/>
                <a:cs typeface="Verdana"/>
              </a:rPr>
              <a:t>zorlu süreçte  çocuk </a:t>
            </a:r>
            <a:r>
              <a:rPr dirty="0" spc="-280" b="0">
                <a:solidFill>
                  <a:srgbClr val="231F20"/>
                </a:solidFill>
                <a:latin typeface="Verdana"/>
                <a:cs typeface="Verdana"/>
              </a:rPr>
              <a:t>için </a:t>
            </a:r>
            <a:r>
              <a:rPr dirty="0" spc="-370" b="0">
                <a:solidFill>
                  <a:srgbClr val="231F20"/>
                </a:solidFill>
                <a:latin typeface="Verdana"/>
                <a:cs typeface="Verdana"/>
              </a:rPr>
              <a:t>son </a:t>
            </a:r>
            <a:r>
              <a:rPr dirty="0" spc="-395" b="0">
                <a:solidFill>
                  <a:srgbClr val="231F20"/>
                </a:solidFill>
                <a:latin typeface="Verdana"/>
                <a:cs typeface="Verdana"/>
              </a:rPr>
              <a:t>derece</a:t>
            </a:r>
            <a:r>
              <a:rPr dirty="0" spc="235" b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pc="-434" b="0">
                <a:solidFill>
                  <a:srgbClr val="231F20"/>
                </a:solidFill>
                <a:latin typeface="Verdana"/>
                <a:cs typeface="Verdana"/>
              </a:rPr>
              <a:t>önemlidir.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9705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89705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73700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10875" y="4135476"/>
            <a:ext cx="1396873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35" b="1">
                <a:solidFill>
                  <a:srgbClr val="FFFFFF"/>
                </a:solidFill>
                <a:latin typeface="Arial Narrow"/>
                <a:cs typeface="Arial Narrow"/>
              </a:rPr>
              <a:t>Boşanma </a:t>
            </a:r>
            <a:r>
              <a:rPr dirty="0" sz="3700" spc="10" b="1">
                <a:solidFill>
                  <a:srgbClr val="FFFFFF"/>
                </a:solidFill>
                <a:latin typeface="Arial Narrow"/>
                <a:cs typeface="Arial Narrow"/>
              </a:rPr>
              <a:t>Sonrasında </a:t>
            </a:r>
            <a:r>
              <a:rPr dirty="0" sz="3700" spc="100" b="1">
                <a:solidFill>
                  <a:srgbClr val="FFFFFF"/>
                </a:solidFill>
                <a:latin typeface="Arial Narrow"/>
                <a:cs typeface="Arial Narrow"/>
              </a:rPr>
              <a:t>Her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Çocuk </a:t>
            </a: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Derin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Psikolojik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Sorunlar </a:t>
            </a:r>
            <a:r>
              <a:rPr dirty="0" sz="3700" spc="100" b="1">
                <a:solidFill>
                  <a:srgbClr val="FFFFFF"/>
                </a:solidFill>
                <a:latin typeface="Arial Narrow"/>
                <a:cs typeface="Arial Narrow"/>
              </a:rPr>
              <a:t>Yaşar</a:t>
            </a:r>
            <a:r>
              <a:rPr dirty="0" sz="3700" spc="1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5" b="1">
                <a:solidFill>
                  <a:srgbClr val="FFFFFF"/>
                </a:solidFill>
                <a:latin typeface="Arial Narrow"/>
                <a:cs typeface="Arial Narrow"/>
              </a:rPr>
              <a:t>mı?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3603" y="4961598"/>
            <a:ext cx="11534775" cy="22872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Elbette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hayır.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Buna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karşın, boşanmış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ailelerin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çocukları 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üzerinde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yapılan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araştırmaların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olumsuz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sonuçları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8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dikkate 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alınarak,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çocuklara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karşı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özel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özverili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davranılması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gerektiği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unutulmamalıdır.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63372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Onu </a:t>
            </a:r>
            <a:r>
              <a:rPr dirty="0" sz="3700" spc="-15" b="1">
                <a:solidFill>
                  <a:srgbClr val="FFFFFF"/>
                </a:solidFill>
                <a:latin typeface="Arial Narrow"/>
                <a:cs typeface="Arial Narrow"/>
              </a:rPr>
              <a:t>anladığınızı</a:t>
            </a:r>
            <a:r>
              <a:rPr dirty="0" sz="3700" spc="-26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20" b="1">
                <a:solidFill>
                  <a:srgbClr val="FFFFFF"/>
                </a:solidFill>
                <a:latin typeface="Arial Narrow"/>
                <a:cs typeface="Arial Narrow"/>
              </a:rPr>
              <a:t>söyleyin.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Çocuğunuza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duygularını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anladığınızı,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boşanmanızın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 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birsüremutsuzedebileceğini,</a:t>
            </a:r>
            <a:r>
              <a:rPr dirty="0" sz="3700" spc="-96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25">
                <a:solidFill>
                  <a:srgbClr val="231F20"/>
                </a:solidFill>
                <a:latin typeface="Verdana"/>
                <a:cs typeface="Verdana"/>
              </a:rPr>
              <a:t>hattabaşarısınıdüşürebileceğini 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söyleyin.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karşı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sevginizde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azalma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olmadığını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tatsız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olay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sebebiyle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kendisini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suçlu,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eksik,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yalnız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6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mahcup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hissetmemesi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gerektiğini</a:t>
            </a:r>
            <a:r>
              <a:rPr dirty="0" sz="37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açıklayın.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02627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75" b="1">
                <a:solidFill>
                  <a:srgbClr val="FFFFFF"/>
                </a:solidFill>
                <a:latin typeface="Arial Narrow"/>
                <a:cs typeface="Arial Narrow"/>
              </a:rPr>
              <a:t>Şımartmayın </a:t>
            </a:r>
            <a:r>
              <a:rPr dirty="0" sz="3700" spc="135" b="1">
                <a:solidFill>
                  <a:srgbClr val="FFFFFF"/>
                </a:solidFill>
                <a:latin typeface="Arial Narrow"/>
                <a:cs typeface="Arial Narrow"/>
              </a:rPr>
              <a:t>ya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da</a:t>
            </a:r>
            <a:r>
              <a:rPr dirty="0" sz="3700" spc="54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65" b="1">
                <a:solidFill>
                  <a:srgbClr val="FFFFFF"/>
                </a:solidFill>
                <a:latin typeface="Arial Narrow"/>
                <a:cs typeface="Arial Narrow"/>
              </a:rPr>
              <a:t>korkutmayın.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350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Çocuğunuz</a:t>
            </a:r>
            <a:r>
              <a:rPr dirty="0" sz="3700" spc="-3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k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arş</a:t>
            </a:r>
            <a:r>
              <a:rPr dirty="0" sz="3700" spc="170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anlayışl</a:t>
            </a:r>
            <a:r>
              <a:rPr dirty="0" sz="3700" spc="165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 spc="-495">
                <a:solidFill>
                  <a:srgbClr val="231F20"/>
                </a:solidFill>
                <a:latin typeface="Verdana"/>
                <a:cs typeface="Verdana"/>
              </a:rPr>
              <a:t>v</a:t>
            </a:r>
            <a:r>
              <a:rPr dirty="0" sz="3700" spc="-80">
                <a:solidFill>
                  <a:srgbClr val="231F20"/>
                </a:solidFill>
                <a:latin typeface="Verdana"/>
                <a:cs typeface="Verdana"/>
              </a:rPr>
              <a:t>e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sabırl</a:t>
            </a:r>
            <a:r>
              <a:rPr dirty="0" sz="3700" spc="150">
                <a:solidFill>
                  <a:srgbClr val="231F20"/>
                </a:solidFill>
                <a:latin typeface="Verdana"/>
                <a:cs typeface="Verdana"/>
              </a:rPr>
              <a:t>ı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olmalısını</a:t>
            </a:r>
            <a:r>
              <a:rPr dirty="0" sz="3700" spc="-55">
                <a:solidFill>
                  <a:srgbClr val="231F20"/>
                </a:solidFill>
                <a:latin typeface="Verdana"/>
                <a:cs typeface="Verdana"/>
              </a:rPr>
              <a:t>z</a:t>
            </a:r>
            <a:r>
              <a:rPr dirty="0" sz="3700" spc="-540">
                <a:solidFill>
                  <a:srgbClr val="231F20"/>
                </a:solidFill>
                <a:latin typeface="Verdana"/>
                <a:cs typeface="Verdana"/>
              </a:rPr>
              <a:t>am</a:t>
            </a:r>
            <a:r>
              <a:rPr dirty="0" sz="3700" spc="-45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b</a:t>
            </a:r>
            <a:r>
              <a:rPr dirty="0" sz="3700" spc="-80">
                <a:solidFill>
                  <a:srgbClr val="231F20"/>
                </a:solidFill>
                <a:latin typeface="Verdana"/>
                <a:cs typeface="Verdana"/>
              </a:rPr>
              <a:t>u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özeniniz 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onun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uyumsuz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sevimsiz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karakter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haline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dönüşmesine  </a:t>
            </a:r>
            <a:r>
              <a:rPr dirty="0" sz="3700" spc="-285">
                <a:solidFill>
                  <a:srgbClr val="231F20"/>
                </a:solidFill>
                <a:latin typeface="Verdana"/>
                <a:cs typeface="Verdana"/>
              </a:rPr>
              <a:t>fırsat</a:t>
            </a:r>
            <a:r>
              <a:rPr dirty="0" sz="3700" spc="-10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vermemelidir.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Diğer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taraftan,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ona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kızdığınız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zaman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ya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babasının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yanına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veya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başka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uzak</a:t>
            </a:r>
            <a:r>
              <a:rPr dirty="0" sz="3700" spc="-7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yere</a:t>
            </a:r>
            <a:r>
              <a:rPr dirty="0" sz="3700" spc="-72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göndermekle 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tehdit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etmeyin.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5418159"/>
            <a:ext cx="0" cy="1985010"/>
          </a:xfrm>
          <a:custGeom>
            <a:avLst/>
            <a:gdLst/>
            <a:ahLst/>
            <a:cxnLst/>
            <a:rect l="l" t="t" r="r" b="b"/>
            <a:pathLst>
              <a:path w="0" h="1985009">
                <a:moveTo>
                  <a:pt x="0" y="0"/>
                </a:moveTo>
                <a:lnTo>
                  <a:pt x="0" y="1984756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7340600" cy="602615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ts val="4315"/>
              </a:lnSpc>
              <a:spcBef>
                <a:spcPts val="425"/>
              </a:spcBef>
            </a:pPr>
            <a:r>
              <a:rPr dirty="0" sz="3700" spc="10" b="1">
                <a:solidFill>
                  <a:srgbClr val="FFFFFF"/>
                </a:solidFill>
                <a:latin typeface="Arial Narrow"/>
                <a:cs typeface="Arial Narrow"/>
              </a:rPr>
              <a:t>Eşinizle </a:t>
            </a:r>
            <a:r>
              <a:rPr dirty="0" sz="3700" spc="5" b="1">
                <a:solidFill>
                  <a:srgbClr val="FFFFFF"/>
                </a:solidFill>
                <a:latin typeface="Arial Narrow"/>
                <a:cs typeface="Arial Narrow"/>
              </a:rPr>
              <a:t>yaşadığınız</a:t>
            </a:r>
            <a:r>
              <a:rPr dirty="0" sz="3700" spc="509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çatışmalardan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8490" y="4737552"/>
            <a:ext cx="872236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1714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135"/>
              </a:spcBef>
            </a:pPr>
            <a:r>
              <a:rPr dirty="0" sz="3700" spc="-25" b="1">
                <a:solidFill>
                  <a:srgbClr val="FFFFFF"/>
                </a:solidFill>
                <a:latin typeface="Arial Narrow"/>
                <a:cs typeface="Arial Narrow"/>
              </a:rPr>
              <a:t>onu </a:t>
            </a:r>
            <a:r>
              <a:rPr dirty="0" sz="3700" spc="95" b="1">
                <a:solidFill>
                  <a:srgbClr val="FFFFFF"/>
                </a:solidFill>
                <a:latin typeface="Arial Narrow"/>
                <a:cs typeface="Arial Narrow"/>
              </a:rPr>
              <a:t>uzak </a:t>
            </a:r>
            <a:r>
              <a:rPr dirty="0" sz="3700" spc="75" b="1">
                <a:solidFill>
                  <a:srgbClr val="FFFFFF"/>
                </a:solidFill>
                <a:latin typeface="Arial Narrow"/>
                <a:cs typeface="Arial Narrow"/>
              </a:rPr>
              <a:t>tutun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ve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değişiklikleri</a:t>
            </a:r>
            <a:r>
              <a:rPr dirty="0" sz="3700" spc="28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45" b="1">
                <a:solidFill>
                  <a:srgbClr val="FFFFFF"/>
                </a:solidFill>
                <a:latin typeface="Arial Narrow"/>
                <a:cs typeface="Arial Narrow"/>
              </a:rPr>
              <a:t>erteleyin.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1218" y="5686288"/>
            <a:ext cx="11540490" cy="172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Çocuğunuza</a:t>
            </a:r>
            <a:r>
              <a:rPr dirty="0" sz="3700" spc="-7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evi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asıl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mekânı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benimsetin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700" spc="-77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ikilemden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kurtulmasınısağlayın.Bunakarşınaslatarafolmayazorlamayın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hayatınızda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yapacağınız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değişiklikleri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erteleyin.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10848340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-30" b="1">
                <a:solidFill>
                  <a:srgbClr val="FFFFFF"/>
                </a:solidFill>
                <a:latin typeface="Arial Narrow"/>
                <a:cs typeface="Arial Narrow"/>
              </a:rPr>
              <a:t>Onu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annesinden </a:t>
            </a:r>
            <a:r>
              <a:rPr dirty="0" sz="3700" spc="135" b="1">
                <a:solidFill>
                  <a:srgbClr val="FFFFFF"/>
                </a:solidFill>
                <a:latin typeface="Arial Narrow"/>
                <a:cs typeface="Arial Narrow"/>
              </a:rPr>
              <a:t>ya </a:t>
            </a:r>
            <a:r>
              <a:rPr dirty="0" sz="3700" spc="40" b="1">
                <a:solidFill>
                  <a:srgbClr val="FFFFFF"/>
                </a:solidFill>
                <a:latin typeface="Arial Narrow"/>
                <a:cs typeface="Arial Narrow"/>
              </a:rPr>
              <a:t>da </a:t>
            </a:r>
            <a:r>
              <a:rPr dirty="0" sz="3700" spc="10" b="1">
                <a:solidFill>
                  <a:srgbClr val="FFFFFF"/>
                </a:solidFill>
                <a:latin typeface="Arial Narrow"/>
                <a:cs typeface="Arial Narrow"/>
              </a:rPr>
              <a:t>babasından </a:t>
            </a:r>
            <a:r>
              <a:rPr dirty="0" sz="3700" spc="65" b="1">
                <a:solidFill>
                  <a:srgbClr val="FFFFFF"/>
                </a:solidFill>
                <a:latin typeface="Arial Narrow"/>
                <a:cs typeface="Arial Narrow"/>
              </a:rPr>
              <a:t>mahrum</a:t>
            </a:r>
            <a:r>
              <a:rPr dirty="0" sz="3700" spc="-22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60" b="1">
                <a:solidFill>
                  <a:srgbClr val="FFFFFF"/>
                </a:solidFill>
                <a:latin typeface="Arial Narrow"/>
                <a:cs typeface="Arial Narrow"/>
              </a:rPr>
              <a:t>etmeyin.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775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Uzman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diliyle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söylemek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gerekirse,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“çocuğu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anne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babadan 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ayırmak,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eşe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değil,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çocuğa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verilen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cezadır.”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hususta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Peygamber</a:t>
            </a:r>
            <a:r>
              <a:rPr dirty="0" sz="3700" spc="-1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Efendimiz: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“Kim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anneyi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yavrusundan </a:t>
            </a:r>
            <a:r>
              <a:rPr dirty="0" sz="3700" spc="85" i="1">
                <a:solidFill>
                  <a:srgbClr val="231F20"/>
                </a:solidFill>
                <a:latin typeface="Arial Narrow"/>
                <a:cs typeface="Arial Narrow"/>
              </a:rPr>
              <a:t>ayırırsa,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Allah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kıyamet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günü 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onu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sevdiklerinden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ayırır.” </a:t>
            </a:r>
            <a:r>
              <a:rPr dirty="0" sz="2450" spc="-295">
                <a:solidFill>
                  <a:srgbClr val="231F20"/>
                </a:solidFill>
                <a:latin typeface="Verdana"/>
                <a:cs typeface="Verdana"/>
              </a:rPr>
              <a:t>(Tirmizî, </a:t>
            </a:r>
            <a:r>
              <a:rPr dirty="0" sz="2450" spc="-285">
                <a:solidFill>
                  <a:srgbClr val="231F20"/>
                </a:solidFill>
                <a:latin typeface="Verdana"/>
                <a:cs typeface="Verdana"/>
              </a:rPr>
              <a:t>Buyû, </a:t>
            </a:r>
            <a:r>
              <a:rPr dirty="0" sz="2450" spc="-395">
                <a:solidFill>
                  <a:srgbClr val="231F20"/>
                </a:solidFill>
                <a:latin typeface="Verdana"/>
                <a:cs typeface="Verdana"/>
              </a:rPr>
              <a:t>52)</a:t>
            </a:r>
            <a:r>
              <a:rPr dirty="0" sz="2450" spc="-4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buyurmaktadır.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229870"/>
          </a:xfrm>
          <a:custGeom>
            <a:avLst/>
            <a:gdLst/>
            <a:ahLst/>
            <a:cxnLst/>
            <a:rect l="l" t="t" r="r" b="b"/>
            <a:pathLst>
              <a:path w="0" h="229870">
                <a:moveTo>
                  <a:pt x="0" y="0"/>
                </a:moveTo>
                <a:lnTo>
                  <a:pt x="0" y="22983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7320" y="4816083"/>
            <a:ext cx="0" cy="2586990"/>
          </a:xfrm>
          <a:custGeom>
            <a:avLst/>
            <a:gdLst/>
            <a:ahLst/>
            <a:cxnLst/>
            <a:rect l="l" t="t" r="r" b="b"/>
            <a:pathLst>
              <a:path w="0" h="2586990">
                <a:moveTo>
                  <a:pt x="0" y="0"/>
                </a:moveTo>
                <a:lnTo>
                  <a:pt x="0" y="2586832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58490" y="4135476"/>
            <a:ext cx="5476875" cy="680720"/>
          </a:xfrm>
          <a:prstGeom prst="rect">
            <a:avLst/>
          </a:prstGeom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565150">
              <a:lnSpc>
                <a:spcPct val="100000"/>
              </a:lnSpc>
              <a:spcBef>
                <a:spcPts val="425"/>
              </a:spcBef>
            </a:pP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Problemsiz </a:t>
            </a:r>
            <a:r>
              <a:rPr dirty="0" sz="3700" spc="95" b="1">
                <a:solidFill>
                  <a:srgbClr val="FFFFFF"/>
                </a:solidFill>
                <a:latin typeface="Arial Narrow"/>
                <a:cs typeface="Arial Narrow"/>
              </a:rPr>
              <a:t>Ev </a:t>
            </a:r>
            <a:r>
              <a:rPr dirty="0" sz="3700" spc="-15" b="1">
                <a:solidFill>
                  <a:srgbClr val="FFFFFF"/>
                </a:solidFill>
                <a:latin typeface="Arial Narrow"/>
                <a:cs typeface="Arial Narrow"/>
              </a:rPr>
              <a:t>Olur</a:t>
            </a:r>
            <a:r>
              <a:rPr dirty="0" sz="3700" spc="6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50" b="1">
                <a:solidFill>
                  <a:srgbClr val="FFFFFF"/>
                </a:solidFill>
                <a:latin typeface="Arial Narrow"/>
                <a:cs typeface="Arial Narrow"/>
              </a:rPr>
              <a:t>mu?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1218" y="4961598"/>
            <a:ext cx="11534140" cy="2853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Mutlu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yuva, </a:t>
            </a:r>
            <a:r>
              <a:rPr dirty="0" sz="3700" spc="-295">
                <a:solidFill>
                  <a:srgbClr val="231F20"/>
                </a:solidFill>
                <a:latin typeface="Verdana"/>
                <a:cs typeface="Verdana"/>
              </a:rPr>
              <a:t>hiç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problem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yaşanmayan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ev </a:t>
            </a:r>
            <a:r>
              <a:rPr dirty="0" sz="3700" spc="-480">
                <a:solidFill>
                  <a:srgbClr val="231F20"/>
                </a:solidFill>
                <a:latin typeface="Verdana"/>
                <a:cs typeface="Verdana"/>
              </a:rPr>
              <a:t>demek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değildir. </a:t>
            </a:r>
            <a:r>
              <a:rPr dirty="0" sz="3700" spc="-275">
                <a:solidFill>
                  <a:srgbClr val="231F20"/>
                </a:solidFill>
                <a:latin typeface="Verdana"/>
                <a:cs typeface="Verdana"/>
              </a:rPr>
              <a:t>Evliliği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zedeleyen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ise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sorunlar </a:t>
            </a:r>
            <a:r>
              <a:rPr dirty="0" sz="3700" spc="-420">
                <a:solidFill>
                  <a:srgbClr val="231F20"/>
                </a:solidFill>
                <a:latin typeface="Verdana"/>
                <a:cs typeface="Verdana"/>
              </a:rPr>
              <a:t>değil,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onların </a:t>
            </a:r>
            <a:r>
              <a:rPr dirty="0" sz="3700" spc="-280">
                <a:solidFill>
                  <a:srgbClr val="231F20"/>
                </a:solidFill>
                <a:latin typeface="Verdana"/>
                <a:cs typeface="Verdana"/>
              </a:rPr>
              <a:t>bilinçli 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sağlıklı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adımlarla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aşılamamasıdır.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Mutlu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evliliğin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temelinde, 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kırgınlıklarını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ifade </a:t>
            </a:r>
            <a:r>
              <a:rPr dirty="0" sz="3700" spc="-500">
                <a:solidFill>
                  <a:srgbClr val="231F20"/>
                </a:solidFill>
                <a:latin typeface="Verdana"/>
                <a:cs typeface="Verdana"/>
              </a:rPr>
              <a:t>eden,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sorunlarını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yıkıcı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değil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de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yapıcı  tartışmalara </a:t>
            </a:r>
            <a:r>
              <a:rPr dirty="0" sz="3700" spc="-370">
                <a:solidFill>
                  <a:srgbClr val="231F20"/>
                </a:solidFill>
                <a:latin typeface="Verdana"/>
                <a:cs typeface="Verdana"/>
              </a:rPr>
              <a:t>dönüştürebilen </a:t>
            </a: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eşler</a:t>
            </a:r>
            <a:r>
              <a:rPr dirty="0" sz="3700" spc="15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vardır.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44544" y="3575807"/>
            <a:ext cx="8027670" cy="680720"/>
          </a:xfrm>
          <a:custGeom>
            <a:avLst/>
            <a:gdLst/>
            <a:ahLst/>
            <a:cxnLst/>
            <a:rect l="l" t="t" r="r" b="b"/>
            <a:pathLst>
              <a:path w="8027669" h="680720">
                <a:moveTo>
                  <a:pt x="0" y="680607"/>
                </a:moveTo>
                <a:lnTo>
                  <a:pt x="8027211" y="680607"/>
                </a:lnTo>
                <a:lnTo>
                  <a:pt x="8027211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854C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4638675">
              <a:lnSpc>
                <a:spcPct val="100000"/>
              </a:lnSpc>
              <a:spcBef>
                <a:spcPts val="110"/>
              </a:spcBef>
            </a:pPr>
            <a:r>
              <a:rPr dirty="0" spc="40"/>
              <a:t>Boşandıktan </a:t>
            </a:r>
            <a:r>
              <a:rPr dirty="0" spc="5"/>
              <a:t>sonra sizi </a:t>
            </a:r>
            <a:r>
              <a:rPr dirty="0" spc="25"/>
              <a:t>neler</a:t>
            </a:r>
            <a:r>
              <a:rPr dirty="0" spc="110"/>
              <a:t> </a:t>
            </a:r>
            <a:r>
              <a:rPr dirty="0" spc="55"/>
              <a:t>bekliyor?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5967" y="4468000"/>
            <a:ext cx="8874760" cy="5156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200" spc="70" b="1">
                <a:solidFill>
                  <a:srgbClr val="231F20"/>
                </a:solidFill>
                <a:latin typeface="Arial Narrow"/>
                <a:cs typeface="Arial Narrow"/>
              </a:rPr>
              <a:t>Boşanıncabuolumsuzluklardanenazbirkaçı</a:t>
            </a:r>
            <a:r>
              <a:rPr dirty="0" sz="3200" spc="-340" b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200" spc="30" b="1">
                <a:solidFill>
                  <a:srgbClr val="231F20"/>
                </a:solidFill>
                <a:latin typeface="Arial Narrow"/>
                <a:cs typeface="Arial Narrow"/>
              </a:rPr>
              <a:t>yaşanıyor!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85967" y="5167874"/>
            <a:ext cx="2693670" cy="42475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450" spc="-335">
                <a:solidFill>
                  <a:srgbClr val="231F20"/>
                </a:solidFill>
                <a:latin typeface="Verdana"/>
                <a:cs typeface="Verdana"/>
              </a:rPr>
              <a:t>*Sevgisizlik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45">
                <a:solidFill>
                  <a:srgbClr val="231F20"/>
                </a:solidFill>
                <a:latin typeface="Verdana"/>
                <a:cs typeface="Verdana"/>
              </a:rPr>
              <a:t>*Değersizlik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25">
                <a:solidFill>
                  <a:srgbClr val="231F20"/>
                </a:solidFill>
                <a:latin typeface="Verdana"/>
                <a:cs typeface="Verdana"/>
              </a:rPr>
              <a:t>*İlgisizlik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05">
                <a:solidFill>
                  <a:srgbClr val="231F20"/>
                </a:solidFill>
                <a:latin typeface="Verdana"/>
                <a:cs typeface="Verdana"/>
              </a:rPr>
              <a:t>*Eziklik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3450" spc="-330">
                <a:solidFill>
                  <a:srgbClr val="231F20"/>
                </a:solidFill>
                <a:latin typeface="Verdana"/>
                <a:cs typeface="Verdana"/>
              </a:rPr>
              <a:t>*Yalnızlık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425">
                <a:solidFill>
                  <a:srgbClr val="231F20"/>
                </a:solidFill>
                <a:latin typeface="Verdana"/>
                <a:cs typeface="Verdana"/>
              </a:rPr>
              <a:t>*İsyan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70">
                <a:solidFill>
                  <a:srgbClr val="231F20"/>
                </a:solidFill>
                <a:latin typeface="Verdana"/>
                <a:cs typeface="Verdana"/>
              </a:rPr>
              <a:t>*Suçluluk</a:t>
            </a:r>
            <a:r>
              <a:rPr dirty="0" sz="3450" spc="-254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450" spc="-245">
                <a:solidFill>
                  <a:srgbClr val="231F20"/>
                </a:solidFill>
                <a:latin typeface="Verdana"/>
                <a:cs typeface="Verdana"/>
              </a:rPr>
              <a:t>hissi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65">
                <a:solidFill>
                  <a:srgbClr val="231F20"/>
                </a:solidFill>
                <a:latin typeface="Verdana"/>
                <a:cs typeface="Verdana"/>
              </a:rPr>
              <a:t>*Boşluk</a:t>
            </a:r>
            <a:endParaRPr sz="3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73012" y="5167874"/>
            <a:ext cx="2452370" cy="37579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1295" marR="5080" indent="-189230">
              <a:lnSpc>
                <a:spcPct val="100400"/>
              </a:lnSpc>
              <a:spcBef>
                <a:spcPts val="95"/>
              </a:spcBef>
            </a:pPr>
            <a:r>
              <a:rPr dirty="0" sz="3450" spc="-370">
                <a:solidFill>
                  <a:srgbClr val="231F20"/>
                </a:solidFill>
                <a:latin typeface="Verdana"/>
                <a:cs typeface="Verdana"/>
              </a:rPr>
              <a:t>*Artan </a:t>
            </a:r>
            <a:r>
              <a:rPr dirty="0" sz="3450" spc="-409">
                <a:solidFill>
                  <a:srgbClr val="231F20"/>
                </a:solidFill>
                <a:latin typeface="Verdana"/>
                <a:cs typeface="Verdana"/>
              </a:rPr>
              <a:t>maddi  </a:t>
            </a:r>
            <a:r>
              <a:rPr dirty="0" sz="3450" spc="-360">
                <a:solidFill>
                  <a:srgbClr val="231F20"/>
                </a:solidFill>
                <a:latin typeface="Verdana"/>
                <a:cs typeface="Verdana"/>
              </a:rPr>
              <a:t>sorumluluk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35">
                <a:solidFill>
                  <a:srgbClr val="231F20"/>
                </a:solidFill>
                <a:latin typeface="Verdana"/>
                <a:cs typeface="Verdana"/>
              </a:rPr>
              <a:t>*Çaresizlik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65">
                <a:solidFill>
                  <a:srgbClr val="231F20"/>
                </a:solidFill>
                <a:latin typeface="Verdana"/>
                <a:cs typeface="Verdana"/>
              </a:rPr>
              <a:t>*Güvensizlik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380">
                <a:solidFill>
                  <a:srgbClr val="231F20"/>
                </a:solidFill>
                <a:latin typeface="Verdana"/>
                <a:cs typeface="Verdana"/>
              </a:rPr>
              <a:t>*Dışlanmışlık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3450" spc="-459">
                <a:solidFill>
                  <a:srgbClr val="231F20"/>
                </a:solidFill>
                <a:latin typeface="Verdana"/>
                <a:cs typeface="Verdana"/>
              </a:rPr>
              <a:t>*Öfke </a:t>
            </a:r>
            <a:r>
              <a:rPr dirty="0" sz="3450" spc="-440">
                <a:solidFill>
                  <a:srgbClr val="231F20"/>
                </a:solidFill>
                <a:latin typeface="Verdana"/>
                <a:cs typeface="Verdana"/>
              </a:rPr>
              <a:t>ve</a:t>
            </a:r>
            <a:r>
              <a:rPr dirty="0" sz="3450" spc="-67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450" spc="-295">
                <a:solidFill>
                  <a:srgbClr val="231F20"/>
                </a:solidFill>
                <a:latin typeface="Verdana"/>
                <a:cs typeface="Verdana"/>
              </a:rPr>
              <a:t>kin</a:t>
            </a:r>
            <a:endParaRPr sz="3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3450" spc="-400">
                <a:solidFill>
                  <a:srgbClr val="231F20"/>
                </a:solidFill>
                <a:latin typeface="Verdana"/>
                <a:cs typeface="Verdana"/>
              </a:rPr>
              <a:t>*Rekabet</a:t>
            </a:r>
            <a:endParaRPr sz="3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775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6350">
              <a:lnSpc>
                <a:spcPct val="100299"/>
              </a:lnSpc>
              <a:spcBef>
                <a:spcPts val="95"/>
              </a:spcBef>
            </a:pPr>
            <a:r>
              <a:rPr dirty="0" sz="3700" spc="-635">
                <a:solidFill>
                  <a:srgbClr val="231F20"/>
                </a:solidFill>
                <a:latin typeface="Verdana"/>
                <a:cs typeface="Verdana"/>
              </a:rPr>
              <a:t>Ve...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aşamaları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boyunca </a:t>
            </a:r>
            <a:r>
              <a:rPr dirty="0" sz="3700" spc="-425">
                <a:solidFill>
                  <a:srgbClr val="231F20"/>
                </a:solidFill>
                <a:latin typeface="Verdana"/>
                <a:cs typeface="Verdana"/>
              </a:rPr>
              <a:t>gereken </a:t>
            </a:r>
            <a:r>
              <a:rPr dirty="0" sz="3700" spc="-315">
                <a:solidFill>
                  <a:srgbClr val="231F20"/>
                </a:solidFill>
                <a:latin typeface="Verdana"/>
                <a:cs typeface="Verdana"/>
              </a:rPr>
              <a:t>hassasiyetler  </a:t>
            </a:r>
            <a:r>
              <a:rPr dirty="0" sz="3700" spc="-375">
                <a:solidFill>
                  <a:srgbClr val="231F20"/>
                </a:solidFill>
                <a:latin typeface="Verdana"/>
                <a:cs typeface="Verdana"/>
              </a:rPr>
              <a:t>gösterilmiş,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hukuka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edebe </a:t>
            </a:r>
            <a:r>
              <a:rPr dirty="0" sz="3700" spc="-409">
                <a:solidFill>
                  <a:srgbClr val="231F20"/>
                </a:solidFill>
                <a:latin typeface="Verdana"/>
                <a:cs typeface="Verdana"/>
              </a:rPr>
              <a:t>uygun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hareket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edilmişse,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her  </a:t>
            </a:r>
            <a:r>
              <a:rPr dirty="0" sz="3700" spc="-240">
                <a:solidFill>
                  <a:srgbClr val="231F20"/>
                </a:solidFill>
                <a:latin typeface="Verdana"/>
                <a:cs typeface="Verdana"/>
              </a:rPr>
              <a:t>iki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taraf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da </a:t>
            </a:r>
            <a:r>
              <a:rPr dirty="0" sz="3700" spc="-44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az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zararla </a:t>
            </a:r>
            <a:r>
              <a:rPr dirty="0" sz="3700" spc="-305">
                <a:solidFill>
                  <a:srgbClr val="231F20"/>
                </a:solidFill>
                <a:latin typeface="Verdana"/>
                <a:cs typeface="Verdana"/>
              </a:rPr>
              <a:t>evliliği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sonlandırmış</a:t>
            </a:r>
            <a:r>
              <a:rPr dirty="0" sz="3700" spc="-3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olur.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340">
                <a:solidFill>
                  <a:srgbClr val="231F20"/>
                </a:solidFill>
                <a:latin typeface="Verdana"/>
                <a:cs typeface="Verdana"/>
              </a:rPr>
              <a:t>Böyle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durumda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Rabbimiz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boşanmış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eşlere </a:t>
            </a:r>
            <a:r>
              <a:rPr dirty="0" sz="3700" spc="-465">
                <a:solidFill>
                  <a:srgbClr val="231F20"/>
                </a:solidFill>
                <a:latin typeface="Verdana"/>
                <a:cs typeface="Verdana"/>
              </a:rPr>
              <a:t>umut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vaat  </a:t>
            </a:r>
            <a:r>
              <a:rPr dirty="0" sz="3700" spc="-545">
                <a:solidFill>
                  <a:srgbClr val="231F20"/>
                </a:solidFill>
                <a:latin typeface="Verdana"/>
                <a:cs typeface="Verdana"/>
              </a:rPr>
              <a:t>eder: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“Eğer </a:t>
            </a:r>
            <a:r>
              <a:rPr dirty="0" sz="3700" spc="45" i="1">
                <a:solidFill>
                  <a:srgbClr val="231F20"/>
                </a:solidFill>
                <a:latin typeface="Arial Narrow"/>
                <a:cs typeface="Arial Narrow"/>
              </a:rPr>
              <a:t>(eşler)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birbirinden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ayrılırsa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Allah,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bol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nimetinden 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her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birini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zenginleştirir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(diğerine </a:t>
            </a:r>
            <a:r>
              <a:rPr dirty="0" sz="3700" spc="235" i="1">
                <a:solidFill>
                  <a:srgbClr val="231F20"/>
                </a:solidFill>
                <a:latin typeface="Arial Narrow"/>
                <a:cs typeface="Arial Narrow"/>
              </a:rPr>
              <a:t>muhtaç </a:t>
            </a:r>
            <a:r>
              <a:rPr dirty="0" sz="3700" spc="225" i="1">
                <a:solidFill>
                  <a:srgbClr val="231F20"/>
                </a:solidFill>
                <a:latin typeface="Arial Narrow"/>
                <a:cs typeface="Arial Narrow"/>
              </a:rPr>
              <a:t>olmaktan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kurtarır); 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235" i="1">
                <a:solidFill>
                  <a:srgbClr val="231F20"/>
                </a:solidFill>
                <a:latin typeface="Arial Narrow"/>
                <a:cs typeface="Arial Narrow"/>
              </a:rPr>
              <a:t>lütfu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geniş,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hikmeti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büyüktür.” </a:t>
            </a: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(Nisâ, </a:t>
            </a:r>
            <a:r>
              <a:rPr dirty="0" sz="2450" spc="-385">
                <a:solidFill>
                  <a:srgbClr val="231F20"/>
                </a:solidFill>
                <a:latin typeface="Verdana"/>
                <a:cs typeface="Verdana"/>
              </a:rPr>
              <a:t>4,</a:t>
            </a:r>
            <a:r>
              <a:rPr dirty="0" sz="2450" spc="-3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20">
                <a:solidFill>
                  <a:srgbClr val="231F20"/>
                </a:solidFill>
                <a:latin typeface="Verdana"/>
                <a:cs typeface="Verdana"/>
              </a:rPr>
              <a:t>130)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940581"/>
            <a:ext cx="11538585" cy="341820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Hatta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durum </a:t>
            </a:r>
            <a:r>
              <a:rPr dirty="0" sz="3700" spc="-320">
                <a:solidFill>
                  <a:srgbClr val="231F20"/>
                </a:solidFill>
                <a:latin typeface="Verdana"/>
                <a:cs typeface="Verdana"/>
              </a:rPr>
              <a:t>evliliğin </a:t>
            </a:r>
            <a:r>
              <a:rPr dirty="0" sz="3700" spc="-430">
                <a:solidFill>
                  <a:srgbClr val="231F20"/>
                </a:solidFill>
                <a:latin typeface="Verdana"/>
                <a:cs typeface="Verdana"/>
              </a:rPr>
              <a:t>güçlenmesine, </a:t>
            </a:r>
            <a:r>
              <a:rPr dirty="0" sz="3700" spc="-335">
                <a:solidFill>
                  <a:srgbClr val="231F20"/>
                </a:solidFill>
                <a:latin typeface="Verdana"/>
                <a:cs typeface="Verdana"/>
              </a:rPr>
              <a:t>eşlerin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birbirlerine  </a:t>
            </a:r>
            <a:r>
              <a:rPr dirty="0" sz="3700" spc="-400">
                <a:solidFill>
                  <a:srgbClr val="231F20"/>
                </a:solidFill>
                <a:latin typeface="Verdana"/>
                <a:cs typeface="Verdana"/>
              </a:rPr>
              <a:t>daha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çok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bağlanmasına </a:t>
            </a:r>
            <a:r>
              <a:rPr dirty="0" sz="3700" spc="-47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700" spc="-434">
                <a:solidFill>
                  <a:srgbClr val="231F20"/>
                </a:solidFill>
                <a:latin typeface="Verdana"/>
                <a:cs typeface="Verdana"/>
              </a:rPr>
              <a:t>güvenmesine imkân </a:t>
            </a:r>
            <a:r>
              <a:rPr dirty="0" sz="3700" spc="-455">
                <a:solidFill>
                  <a:srgbClr val="231F20"/>
                </a:solidFill>
                <a:latin typeface="Verdana"/>
                <a:cs typeface="Verdana"/>
              </a:rPr>
              <a:t>sunar. 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Kur’an’ın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ifadesiyle,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“Uzlaşmak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(daima)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hayırlıdır.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Zaten 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nefisler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bencilliğe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elverişlidir.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Eğer </a:t>
            </a:r>
            <a:r>
              <a:rPr dirty="0" sz="3700" spc="245" i="1">
                <a:solidFill>
                  <a:srgbClr val="231F20"/>
                </a:solidFill>
                <a:latin typeface="Arial Narrow"/>
                <a:cs typeface="Arial Narrow"/>
              </a:rPr>
              <a:t>iyi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geçinir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Allah’a 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karşı </a:t>
            </a:r>
            <a:r>
              <a:rPr dirty="0" sz="3700" spc="225" i="1">
                <a:solidFill>
                  <a:srgbClr val="231F20"/>
                </a:solidFill>
                <a:latin typeface="Arial Narrow"/>
                <a:cs typeface="Arial Narrow"/>
              </a:rPr>
              <a:t>gelmekten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sakınırsanız,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(bilin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ki)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şüphesiz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Allah, 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yaptıklarınızdan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haberdardır.” </a:t>
            </a:r>
            <a:r>
              <a:rPr dirty="0" sz="2450" spc="-290">
                <a:solidFill>
                  <a:srgbClr val="231F20"/>
                </a:solidFill>
                <a:latin typeface="Verdana"/>
                <a:cs typeface="Verdana"/>
              </a:rPr>
              <a:t>(Nisâ,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4/128)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657868"/>
            <a:ext cx="11534140" cy="3983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Umutla </a:t>
            </a:r>
            <a:r>
              <a:rPr dirty="0" sz="3700" spc="-350">
                <a:solidFill>
                  <a:srgbClr val="231F20"/>
                </a:solidFill>
                <a:latin typeface="Verdana"/>
                <a:cs typeface="Verdana"/>
              </a:rPr>
              <a:t>başlayan </a:t>
            </a:r>
            <a:r>
              <a:rPr dirty="0" sz="3700" spc="-385">
                <a:solidFill>
                  <a:srgbClr val="231F20"/>
                </a:solidFill>
                <a:latin typeface="Verdana"/>
                <a:cs typeface="Verdana"/>
              </a:rPr>
              <a:t>bazı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evliliklerin </a:t>
            </a:r>
            <a:r>
              <a:rPr dirty="0" sz="3700" spc="-360">
                <a:solidFill>
                  <a:srgbClr val="231F20"/>
                </a:solidFill>
                <a:latin typeface="Verdana"/>
                <a:cs typeface="Verdana"/>
              </a:rPr>
              <a:t>hüsranla </a:t>
            </a:r>
            <a:r>
              <a:rPr dirty="0" sz="3700" spc="-390">
                <a:solidFill>
                  <a:srgbClr val="231F20"/>
                </a:solidFill>
                <a:latin typeface="Verdana"/>
                <a:cs typeface="Verdana"/>
              </a:rPr>
              <a:t>sonuçlanmasına  </a:t>
            </a:r>
            <a:r>
              <a:rPr dirty="0" sz="3700" spc="-415">
                <a:solidFill>
                  <a:srgbClr val="231F20"/>
                </a:solidFill>
                <a:latin typeface="Verdana"/>
                <a:cs typeface="Verdana"/>
              </a:rPr>
              <a:t>gelince…</a:t>
            </a:r>
            <a:endParaRPr sz="3700">
              <a:latin typeface="Verdana"/>
              <a:cs typeface="Verdana"/>
            </a:endParaRPr>
          </a:p>
          <a:p>
            <a:pPr algn="just" marL="12700" marR="5080">
              <a:lnSpc>
                <a:spcPts val="4450"/>
              </a:lnSpc>
              <a:spcBef>
                <a:spcPts val="155"/>
              </a:spcBef>
            </a:pPr>
            <a:r>
              <a:rPr dirty="0" sz="3700" spc="-26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95">
                <a:solidFill>
                  <a:srgbClr val="231F20"/>
                </a:solidFill>
                <a:latin typeface="Verdana"/>
                <a:cs typeface="Verdana"/>
              </a:rPr>
              <a:t>ayette, </a:t>
            </a:r>
            <a:r>
              <a:rPr dirty="0" sz="3700" spc="-355">
                <a:solidFill>
                  <a:srgbClr val="231F20"/>
                </a:solidFill>
                <a:latin typeface="Verdana"/>
                <a:cs typeface="Verdana"/>
              </a:rPr>
              <a:t>hayatın </a:t>
            </a: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acı </a:t>
            </a:r>
            <a:r>
              <a:rPr dirty="0" sz="3700" spc="-310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700" spc="-365">
                <a:solidFill>
                  <a:srgbClr val="231F20"/>
                </a:solidFill>
                <a:latin typeface="Verdana"/>
                <a:cs typeface="Verdana"/>
              </a:rPr>
              <a:t>gerçeği </a:t>
            </a:r>
            <a:r>
              <a:rPr dirty="0" sz="3700" spc="-330">
                <a:solidFill>
                  <a:srgbClr val="231F20"/>
                </a:solidFill>
                <a:latin typeface="Verdana"/>
                <a:cs typeface="Verdana"/>
              </a:rPr>
              <a:t>şöyle </a:t>
            </a:r>
            <a:r>
              <a:rPr dirty="0" sz="3700" spc="-405">
                <a:solidFill>
                  <a:srgbClr val="231F20"/>
                </a:solidFill>
                <a:latin typeface="Verdana"/>
                <a:cs typeface="Verdana"/>
              </a:rPr>
              <a:t>anlatılır: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“Ey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iman 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edenler!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Eşlerinizden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çocuklarınızdan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size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düşman 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olabilecekler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de </a:t>
            </a:r>
            <a:r>
              <a:rPr dirty="0" sz="3700" spc="65" i="1">
                <a:solidFill>
                  <a:srgbClr val="231F20"/>
                </a:solidFill>
                <a:latin typeface="Arial Narrow"/>
                <a:cs typeface="Arial Narrow"/>
              </a:rPr>
              <a:t>vardır.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Onlardan </a:t>
            </a:r>
            <a:r>
              <a:rPr dirty="0" sz="3700" spc="55" i="1">
                <a:solidFill>
                  <a:srgbClr val="231F20"/>
                </a:solidFill>
                <a:latin typeface="Arial Narrow"/>
                <a:cs typeface="Arial Narrow"/>
              </a:rPr>
              <a:t>sakının. </a:t>
            </a:r>
            <a:r>
              <a:rPr dirty="0" sz="3700" spc="245" i="1">
                <a:solidFill>
                  <a:srgbClr val="231F20"/>
                </a:solidFill>
                <a:latin typeface="Arial Narrow"/>
                <a:cs typeface="Arial Narrow"/>
              </a:rPr>
              <a:t>Ama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affeder,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hoş 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görüp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vazgeçer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bağışlarsanız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şüphe </a:t>
            </a:r>
            <a:r>
              <a:rPr dirty="0" sz="3700" spc="290" i="1">
                <a:solidFill>
                  <a:srgbClr val="231F20"/>
                </a:solidFill>
                <a:latin typeface="Arial Narrow"/>
                <a:cs typeface="Arial Narrow"/>
              </a:rPr>
              <a:t>yok </a:t>
            </a:r>
            <a:r>
              <a:rPr dirty="0" sz="3700" spc="250" i="1">
                <a:solidFill>
                  <a:srgbClr val="231F20"/>
                </a:solidFill>
                <a:latin typeface="Arial Narrow"/>
                <a:cs typeface="Arial Narrow"/>
              </a:rPr>
              <a:t>ki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Allah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çok 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bağışlayandır,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çok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merhamet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edendir.”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(Teğâbün,</a:t>
            </a:r>
            <a:r>
              <a:rPr dirty="0" sz="2450" spc="-20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345">
                <a:solidFill>
                  <a:srgbClr val="231F20"/>
                </a:solidFill>
                <a:latin typeface="Verdana"/>
                <a:cs typeface="Verdana"/>
              </a:rPr>
              <a:t>64/14)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3762" y="2764313"/>
            <a:ext cx="3821873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06050" y="3110481"/>
            <a:ext cx="3683635" cy="680720"/>
          </a:xfrm>
          <a:prstGeom prst="rect"/>
          <a:solidFill>
            <a:srgbClr val="854C33"/>
          </a:solidFill>
        </p:spPr>
        <p:txBody>
          <a:bodyPr wrap="square" lIns="0" tIns="53975" rIns="0" bIns="0" rtlCol="0" vert="horz">
            <a:spAutoFit/>
          </a:bodyPr>
          <a:lstStyle/>
          <a:p>
            <a:pPr marL="392430">
              <a:lnSpc>
                <a:spcPct val="100000"/>
              </a:lnSpc>
              <a:spcBef>
                <a:spcPts val="425"/>
              </a:spcBef>
            </a:pPr>
            <a:r>
              <a:rPr dirty="0" spc="35"/>
              <a:t>Boşanma</a:t>
            </a:r>
            <a:r>
              <a:rPr dirty="0" spc="229"/>
              <a:t> </a:t>
            </a:r>
            <a:r>
              <a:rPr dirty="0" spc="5"/>
              <a:t>süreci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5967" y="3993460"/>
            <a:ext cx="8865235" cy="5428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550" spc="-470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550" spc="-395">
                <a:solidFill>
                  <a:srgbClr val="231F20"/>
                </a:solidFill>
                <a:latin typeface="Verdana"/>
                <a:cs typeface="Verdana"/>
              </a:rPr>
              <a:t>Allah’ın </a:t>
            </a:r>
            <a:r>
              <a:rPr dirty="0" sz="3550" spc="-470">
                <a:solidFill>
                  <a:srgbClr val="231F20"/>
                </a:solidFill>
                <a:latin typeface="Verdana"/>
                <a:cs typeface="Verdana"/>
              </a:rPr>
              <a:t>hoşlanmadığı </a:t>
            </a:r>
            <a:r>
              <a:rPr dirty="0" sz="3550" spc="-35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550" spc="-450">
                <a:solidFill>
                  <a:srgbClr val="231F20"/>
                </a:solidFill>
                <a:latin typeface="Verdana"/>
                <a:cs typeface="Verdana"/>
              </a:rPr>
              <a:t>helâldir. </a:t>
            </a:r>
            <a:r>
              <a:rPr dirty="0" sz="3550" spc="-335">
                <a:solidFill>
                  <a:srgbClr val="231F20"/>
                </a:solidFill>
                <a:latin typeface="Verdana"/>
                <a:cs typeface="Verdana"/>
              </a:rPr>
              <a:t>Bir  </a:t>
            </a:r>
            <a:r>
              <a:rPr dirty="0" sz="3550" spc="-455">
                <a:solidFill>
                  <a:srgbClr val="231F20"/>
                </a:solidFill>
                <a:latin typeface="Verdana"/>
                <a:cs typeface="Verdana"/>
              </a:rPr>
              <a:t>zamanlar </a:t>
            </a:r>
            <a:r>
              <a:rPr dirty="0" sz="3550" spc="-390">
                <a:solidFill>
                  <a:srgbClr val="231F20"/>
                </a:solidFill>
                <a:latin typeface="Verdana"/>
                <a:cs typeface="Verdana"/>
              </a:rPr>
              <a:t>birbirlerine </a:t>
            </a:r>
            <a:r>
              <a:rPr dirty="0" sz="3550" spc="-450">
                <a:solidFill>
                  <a:srgbClr val="231F20"/>
                </a:solidFill>
                <a:latin typeface="Verdana"/>
                <a:cs typeface="Verdana"/>
              </a:rPr>
              <a:t>evlenecek </a:t>
            </a:r>
            <a:r>
              <a:rPr dirty="0" sz="3550" spc="-430">
                <a:solidFill>
                  <a:srgbClr val="231F20"/>
                </a:solidFill>
                <a:latin typeface="Verdana"/>
                <a:cs typeface="Verdana"/>
              </a:rPr>
              <a:t>kadar </a:t>
            </a:r>
            <a:r>
              <a:rPr dirty="0" sz="3550" spc="-465">
                <a:solidFill>
                  <a:srgbClr val="231F20"/>
                </a:solidFill>
                <a:latin typeface="Verdana"/>
                <a:cs typeface="Verdana"/>
              </a:rPr>
              <a:t>değer </a:t>
            </a:r>
            <a:r>
              <a:rPr dirty="0" sz="3550" spc="-490">
                <a:solidFill>
                  <a:srgbClr val="231F20"/>
                </a:solidFill>
                <a:latin typeface="Verdana"/>
                <a:cs typeface="Verdana"/>
              </a:rPr>
              <a:t>veren  </a:t>
            </a:r>
            <a:r>
              <a:rPr dirty="0" sz="3550" spc="-500">
                <a:solidFill>
                  <a:srgbClr val="231F20"/>
                </a:solidFill>
                <a:latin typeface="Verdana"/>
                <a:cs typeface="Verdana"/>
              </a:rPr>
              <a:t>eşler, </a:t>
            </a:r>
            <a:r>
              <a:rPr dirty="0" sz="3550" spc="-490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550" spc="-409">
                <a:solidFill>
                  <a:srgbClr val="231F20"/>
                </a:solidFill>
                <a:latin typeface="Verdana"/>
                <a:cs typeface="Verdana"/>
              </a:rPr>
              <a:t>sürecine </a:t>
            </a:r>
            <a:r>
              <a:rPr dirty="0" sz="3550" spc="-400">
                <a:solidFill>
                  <a:srgbClr val="231F20"/>
                </a:solidFill>
                <a:latin typeface="Verdana"/>
                <a:cs typeface="Verdana"/>
              </a:rPr>
              <a:t>girdiklerinde </a:t>
            </a:r>
            <a:r>
              <a:rPr dirty="0" sz="3550" spc="-434">
                <a:solidFill>
                  <a:srgbClr val="231F20"/>
                </a:solidFill>
                <a:latin typeface="Verdana"/>
                <a:cs typeface="Verdana"/>
              </a:rPr>
              <a:t>intikam  </a:t>
            </a:r>
            <a:r>
              <a:rPr dirty="0" sz="3550" spc="-430">
                <a:solidFill>
                  <a:srgbClr val="231F20"/>
                </a:solidFill>
                <a:latin typeface="Verdana"/>
                <a:cs typeface="Verdana"/>
              </a:rPr>
              <a:t>duyguları </a:t>
            </a:r>
            <a:r>
              <a:rPr dirty="0" sz="3550" spc="-340">
                <a:solidFill>
                  <a:srgbClr val="231F20"/>
                </a:solidFill>
                <a:latin typeface="Verdana"/>
                <a:cs typeface="Verdana"/>
              </a:rPr>
              <a:t>ile </a:t>
            </a:r>
            <a:r>
              <a:rPr dirty="0" sz="3550" spc="-370">
                <a:solidFill>
                  <a:srgbClr val="231F20"/>
                </a:solidFill>
                <a:latin typeface="Verdana"/>
                <a:cs typeface="Verdana"/>
              </a:rPr>
              <a:t>birbirlerini </a:t>
            </a:r>
            <a:r>
              <a:rPr dirty="0" sz="3550" spc="-390">
                <a:solidFill>
                  <a:srgbClr val="231F20"/>
                </a:solidFill>
                <a:latin typeface="Verdana"/>
                <a:cs typeface="Verdana"/>
              </a:rPr>
              <a:t>yok </a:t>
            </a:r>
            <a:r>
              <a:rPr dirty="0" sz="3550" spc="-484">
                <a:solidFill>
                  <a:srgbClr val="231F20"/>
                </a:solidFill>
                <a:latin typeface="Verdana"/>
                <a:cs typeface="Verdana"/>
              </a:rPr>
              <a:t>etmeye </a:t>
            </a:r>
            <a:r>
              <a:rPr dirty="0" sz="3550" spc="-390">
                <a:solidFill>
                  <a:srgbClr val="231F20"/>
                </a:solidFill>
                <a:latin typeface="Verdana"/>
                <a:cs typeface="Verdana"/>
              </a:rPr>
              <a:t>çalışan </a:t>
            </a:r>
            <a:r>
              <a:rPr dirty="0" sz="3550" spc="-405">
                <a:solidFill>
                  <a:srgbClr val="231F20"/>
                </a:solidFill>
                <a:latin typeface="Verdana"/>
                <a:cs typeface="Verdana"/>
              </a:rPr>
              <a:t>nefret  </a:t>
            </a:r>
            <a:r>
              <a:rPr dirty="0" sz="3550" spc="-409">
                <a:solidFill>
                  <a:srgbClr val="231F20"/>
                </a:solidFill>
                <a:latin typeface="Verdana"/>
                <a:cs typeface="Verdana"/>
              </a:rPr>
              <a:t>kutupları</a:t>
            </a:r>
            <a:r>
              <a:rPr dirty="0" sz="355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09">
                <a:solidFill>
                  <a:srgbClr val="231F20"/>
                </a:solidFill>
                <a:latin typeface="Verdana"/>
                <a:cs typeface="Verdana"/>
              </a:rPr>
              <a:t>hâline</a:t>
            </a:r>
            <a:r>
              <a:rPr dirty="0" sz="355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34">
                <a:solidFill>
                  <a:srgbClr val="231F20"/>
                </a:solidFill>
                <a:latin typeface="Verdana"/>
                <a:cs typeface="Verdana"/>
              </a:rPr>
              <a:t>gelebilirler.</a:t>
            </a:r>
            <a:r>
              <a:rPr dirty="0" sz="355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395">
                <a:solidFill>
                  <a:srgbClr val="231F20"/>
                </a:solidFill>
                <a:latin typeface="Verdana"/>
                <a:cs typeface="Verdana"/>
              </a:rPr>
              <a:t>Kesin</a:t>
            </a:r>
            <a:r>
              <a:rPr dirty="0" sz="355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00">
                <a:solidFill>
                  <a:srgbClr val="231F20"/>
                </a:solidFill>
                <a:latin typeface="Verdana"/>
                <a:cs typeface="Verdana"/>
              </a:rPr>
              <a:t>olarak</a:t>
            </a:r>
            <a:r>
              <a:rPr dirty="0" sz="3550" spc="-7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80">
                <a:solidFill>
                  <a:srgbClr val="231F20"/>
                </a:solidFill>
                <a:latin typeface="Verdana"/>
                <a:cs typeface="Verdana"/>
              </a:rPr>
              <a:t>boşanmaya  </a:t>
            </a:r>
            <a:r>
              <a:rPr dirty="0" sz="3550" spc="-409">
                <a:solidFill>
                  <a:srgbClr val="231F20"/>
                </a:solidFill>
                <a:latin typeface="Verdana"/>
                <a:cs typeface="Verdana"/>
              </a:rPr>
              <a:t>karar </a:t>
            </a:r>
            <a:r>
              <a:rPr dirty="0" sz="3550" spc="-459">
                <a:solidFill>
                  <a:srgbClr val="231F20"/>
                </a:solidFill>
                <a:latin typeface="Verdana"/>
                <a:cs typeface="Verdana"/>
              </a:rPr>
              <a:t>vermiş </a:t>
            </a:r>
            <a:r>
              <a:rPr dirty="0" sz="3550" spc="-325">
                <a:solidFill>
                  <a:srgbClr val="231F20"/>
                </a:solidFill>
                <a:latin typeface="Verdana"/>
                <a:cs typeface="Verdana"/>
              </a:rPr>
              <a:t>çiftler </a:t>
            </a:r>
            <a:r>
              <a:rPr dirty="0" sz="3550" spc="-345">
                <a:solidFill>
                  <a:srgbClr val="231F20"/>
                </a:solidFill>
                <a:latin typeface="Verdana"/>
                <a:cs typeface="Verdana"/>
              </a:rPr>
              <a:t>ise </a:t>
            </a:r>
            <a:r>
              <a:rPr dirty="0" sz="3550" spc="-475">
                <a:solidFill>
                  <a:srgbClr val="231F20"/>
                </a:solidFill>
                <a:latin typeface="Verdana"/>
                <a:cs typeface="Verdana"/>
              </a:rPr>
              <a:t>“Bu </a:t>
            </a:r>
            <a:r>
              <a:rPr dirty="0" sz="3550" spc="-375">
                <a:solidFill>
                  <a:srgbClr val="231F20"/>
                </a:solidFill>
                <a:latin typeface="Verdana"/>
                <a:cs typeface="Verdana"/>
              </a:rPr>
              <a:t>süreci </a:t>
            </a:r>
            <a:r>
              <a:rPr dirty="0" sz="3550" spc="-470">
                <a:solidFill>
                  <a:srgbClr val="231F20"/>
                </a:solidFill>
                <a:latin typeface="Verdana"/>
                <a:cs typeface="Verdana"/>
              </a:rPr>
              <a:t>en </a:t>
            </a:r>
            <a:r>
              <a:rPr dirty="0" sz="3550" spc="-385">
                <a:solidFill>
                  <a:srgbClr val="231F20"/>
                </a:solidFill>
                <a:latin typeface="Verdana"/>
                <a:cs typeface="Verdana"/>
              </a:rPr>
              <a:t>az </a:t>
            </a:r>
            <a:r>
              <a:rPr dirty="0" sz="3550" spc="-400">
                <a:solidFill>
                  <a:srgbClr val="231F20"/>
                </a:solidFill>
                <a:latin typeface="Verdana"/>
                <a:cs typeface="Verdana"/>
              </a:rPr>
              <a:t>zararla  </a:t>
            </a:r>
            <a:r>
              <a:rPr dirty="0" sz="3550" spc="-390">
                <a:solidFill>
                  <a:srgbClr val="231F20"/>
                </a:solidFill>
                <a:latin typeface="Verdana"/>
                <a:cs typeface="Verdana"/>
              </a:rPr>
              <a:t>nasıl</a:t>
            </a:r>
            <a:r>
              <a:rPr dirty="0" sz="355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20">
                <a:solidFill>
                  <a:srgbClr val="231F20"/>
                </a:solidFill>
                <a:latin typeface="Verdana"/>
                <a:cs typeface="Verdana"/>
              </a:rPr>
              <a:t>kapatabilirim?”</a:t>
            </a:r>
            <a:r>
              <a:rPr dirty="0" sz="355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25">
                <a:solidFill>
                  <a:srgbClr val="231F20"/>
                </a:solidFill>
                <a:latin typeface="Verdana"/>
                <a:cs typeface="Verdana"/>
              </a:rPr>
              <a:t>sorusuna</a:t>
            </a:r>
            <a:r>
              <a:rPr dirty="0" sz="3550" spc="-6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55">
                <a:solidFill>
                  <a:srgbClr val="231F20"/>
                </a:solidFill>
                <a:latin typeface="Verdana"/>
                <a:cs typeface="Verdana"/>
              </a:rPr>
              <a:t>cevap</a:t>
            </a:r>
            <a:r>
              <a:rPr dirty="0" sz="3550" spc="-6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59">
                <a:solidFill>
                  <a:srgbClr val="231F20"/>
                </a:solidFill>
                <a:latin typeface="Verdana"/>
                <a:cs typeface="Verdana"/>
              </a:rPr>
              <a:t>bularak,</a:t>
            </a:r>
            <a:r>
              <a:rPr dirty="0" sz="3550" spc="-69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75">
                <a:solidFill>
                  <a:srgbClr val="231F20"/>
                </a:solidFill>
                <a:latin typeface="Verdana"/>
                <a:cs typeface="Verdana"/>
              </a:rPr>
              <a:t>doğru  </a:t>
            </a:r>
            <a:r>
              <a:rPr dirty="0" sz="3550" spc="-434">
                <a:solidFill>
                  <a:srgbClr val="231F20"/>
                </a:solidFill>
                <a:latin typeface="Verdana"/>
                <a:cs typeface="Verdana"/>
              </a:rPr>
              <a:t>hareket </a:t>
            </a:r>
            <a:r>
              <a:rPr dirty="0" sz="3550" spc="-484">
                <a:solidFill>
                  <a:srgbClr val="231F20"/>
                </a:solidFill>
                <a:latin typeface="Verdana"/>
                <a:cs typeface="Verdana"/>
              </a:rPr>
              <a:t>etmeye </a:t>
            </a:r>
            <a:r>
              <a:rPr dirty="0" sz="3550" spc="-465">
                <a:solidFill>
                  <a:srgbClr val="231F20"/>
                </a:solidFill>
                <a:latin typeface="Verdana"/>
                <a:cs typeface="Verdana"/>
              </a:rPr>
              <a:t>çalışmalıdır. </a:t>
            </a:r>
            <a:r>
              <a:rPr dirty="0" sz="3550" spc="-470">
                <a:solidFill>
                  <a:srgbClr val="231F20"/>
                </a:solidFill>
                <a:latin typeface="Verdana"/>
                <a:cs typeface="Verdana"/>
              </a:rPr>
              <a:t>Boşanma </a:t>
            </a:r>
            <a:r>
              <a:rPr dirty="0" sz="3550" spc="-400">
                <a:solidFill>
                  <a:srgbClr val="231F20"/>
                </a:solidFill>
                <a:latin typeface="Verdana"/>
                <a:cs typeface="Verdana"/>
              </a:rPr>
              <a:t>sürecinin  </a:t>
            </a:r>
            <a:r>
              <a:rPr dirty="0" sz="3550" spc="-355">
                <a:solidFill>
                  <a:srgbClr val="231F20"/>
                </a:solidFill>
                <a:latin typeface="Verdana"/>
                <a:cs typeface="Verdana"/>
              </a:rPr>
              <a:t>bir </a:t>
            </a:r>
            <a:r>
              <a:rPr dirty="0" sz="3550" spc="-484">
                <a:solidFill>
                  <a:srgbClr val="231F20"/>
                </a:solidFill>
                <a:latin typeface="Verdana"/>
                <a:cs typeface="Verdana"/>
              </a:rPr>
              <a:t>edep </a:t>
            </a:r>
            <a:r>
              <a:rPr dirty="0" sz="3550" spc="-495">
                <a:solidFill>
                  <a:srgbClr val="231F20"/>
                </a:solidFill>
                <a:latin typeface="Verdana"/>
                <a:cs typeface="Verdana"/>
              </a:rPr>
              <a:t>ve </a:t>
            </a:r>
            <a:r>
              <a:rPr dirty="0" sz="3550" spc="-525">
                <a:solidFill>
                  <a:srgbClr val="231F20"/>
                </a:solidFill>
                <a:latin typeface="Verdana"/>
                <a:cs typeface="Verdana"/>
              </a:rPr>
              <a:t>erdem </a:t>
            </a:r>
            <a:r>
              <a:rPr dirty="0" sz="3550" spc="-385">
                <a:solidFill>
                  <a:srgbClr val="231F20"/>
                </a:solidFill>
                <a:latin typeface="Verdana"/>
                <a:cs typeface="Verdana"/>
              </a:rPr>
              <a:t>çizgisinde </a:t>
            </a:r>
            <a:r>
              <a:rPr dirty="0" sz="3550" spc="-550">
                <a:solidFill>
                  <a:srgbClr val="231F20"/>
                </a:solidFill>
                <a:latin typeface="Verdana"/>
                <a:cs typeface="Verdana"/>
              </a:rPr>
              <a:t>devam </a:t>
            </a:r>
            <a:r>
              <a:rPr dirty="0" sz="3550" spc="-465">
                <a:solidFill>
                  <a:srgbClr val="231F20"/>
                </a:solidFill>
                <a:latin typeface="Verdana"/>
                <a:cs typeface="Verdana"/>
              </a:rPr>
              <a:t>ederek  </a:t>
            </a:r>
            <a:r>
              <a:rPr dirty="0" sz="3550" spc="-455">
                <a:solidFill>
                  <a:srgbClr val="231F20"/>
                </a:solidFill>
                <a:latin typeface="Verdana"/>
                <a:cs typeface="Verdana"/>
              </a:rPr>
              <a:t>sonlanmasına </a:t>
            </a:r>
            <a:r>
              <a:rPr dirty="0" sz="3550" spc="-375">
                <a:solidFill>
                  <a:srgbClr val="231F20"/>
                </a:solidFill>
                <a:latin typeface="Verdana"/>
                <a:cs typeface="Verdana"/>
              </a:rPr>
              <a:t>dair </a:t>
            </a:r>
            <a:r>
              <a:rPr dirty="0" sz="3550" spc="-430">
                <a:solidFill>
                  <a:srgbClr val="231F20"/>
                </a:solidFill>
                <a:latin typeface="Verdana"/>
                <a:cs typeface="Verdana"/>
              </a:rPr>
              <a:t>Kur’an </a:t>
            </a:r>
            <a:r>
              <a:rPr dirty="0" sz="3550" spc="-375">
                <a:solidFill>
                  <a:srgbClr val="231F20"/>
                </a:solidFill>
                <a:latin typeface="Verdana"/>
                <a:cs typeface="Verdana"/>
              </a:rPr>
              <a:t>ayetleri </a:t>
            </a:r>
            <a:r>
              <a:rPr dirty="0" sz="3550" spc="-405">
                <a:solidFill>
                  <a:srgbClr val="231F20"/>
                </a:solidFill>
                <a:latin typeface="Verdana"/>
                <a:cs typeface="Verdana"/>
              </a:rPr>
              <a:t>gayet</a:t>
            </a:r>
            <a:r>
              <a:rPr dirty="0" sz="3550" spc="-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3550" spc="-480">
                <a:solidFill>
                  <a:srgbClr val="231F20"/>
                </a:solidFill>
                <a:latin typeface="Verdana"/>
                <a:cs typeface="Verdana"/>
              </a:rPr>
              <a:t>açıktır:</a:t>
            </a:r>
            <a:endParaRPr sz="3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2809726"/>
            <a:ext cx="11534140" cy="5680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“(Dönüş yapılabilecek)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boşama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iki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defadır.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Sonrası, </a:t>
            </a:r>
            <a:r>
              <a:rPr dirty="0" sz="3700" spc="275" i="1">
                <a:solidFill>
                  <a:srgbClr val="231F20"/>
                </a:solidFill>
                <a:latin typeface="Arial Narrow"/>
                <a:cs typeface="Arial Narrow"/>
              </a:rPr>
              <a:t>ya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iyilikle 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geçinmek </a:t>
            </a:r>
            <a:r>
              <a:rPr dirty="0" sz="3700" spc="275" i="1">
                <a:solidFill>
                  <a:srgbClr val="231F20"/>
                </a:solidFill>
                <a:latin typeface="Arial Narrow"/>
                <a:cs typeface="Arial Narrow"/>
              </a:rPr>
              <a:t>ya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güzellikle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bırakmaktır.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(Evlilikte)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tarafların 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belirlediği ölçüleri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koruyamama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endişeleri </a:t>
            </a:r>
            <a:r>
              <a:rPr dirty="0" sz="3700" spc="65" i="1">
                <a:solidFill>
                  <a:srgbClr val="231F20"/>
                </a:solidFill>
                <a:latin typeface="Arial Narrow"/>
                <a:cs typeface="Arial Narrow"/>
              </a:rPr>
              <a:t>dışında 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kadınlara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verdiklerinizden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(boşanma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esnasında)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bir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şeyi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geri 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almanız,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sizin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helâl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olmaz. </a:t>
            </a:r>
            <a:r>
              <a:rPr dirty="0" sz="3700" spc="150" i="1">
                <a:solidFill>
                  <a:srgbClr val="231F20"/>
                </a:solidFill>
                <a:latin typeface="Arial Narrow"/>
                <a:cs typeface="Arial Narrow"/>
              </a:rPr>
              <a:t>Eğer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onlar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belirlediği  ölçüleri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gözetmeyecekler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diye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endişe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ederseniz,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o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zaman  </a:t>
            </a:r>
            <a:r>
              <a:rPr dirty="0" sz="3700" spc="90" i="1">
                <a:solidFill>
                  <a:srgbClr val="231F20"/>
                </a:solidFill>
                <a:latin typeface="Arial Narrow"/>
                <a:cs typeface="Arial Narrow"/>
              </a:rPr>
              <a:t>kadının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(boşanmak </a:t>
            </a:r>
            <a:r>
              <a:rPr dirty="0" sz="3700" spc="95" i="1">
                <a:solidFill>
                  <a:srgbClr val="231F20"/>
                </a:solidFill>
                <a:latin typeface="Arial Narrow"/>
                <a:cs typeface="Arial Narrow"/>
              </a:rPr>
              <a:t>için)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bedel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vermesinde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ikisine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de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günah 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yoktur.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Bunlar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koyduğu </a:t>
            </a:r>
            <a:r>
              <a:rPr dirty="0" sz="3700" spc="50" i="1">
                <a:solidFill>
                  <a:srgbClr val="231F20"/>
                </a:solidFill>
                <a:latin typeface="Arial Narrow"/>
                <a:cs typeface="Arial Narrow"/>
              </a:rPr>
              <a:t>sınırlardır.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Sakın bunları 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aşmayın.</a:t>
            </a:r>
            <a:r>
              <a:rPr dirty="0" sz="3700" spc="-2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</a:t>
            </a:r>
            <a:r>
              <a:rPr dirty="0" sz="3700" spc="-2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20" i="1">
                <a:solidFill>
                  <a:srgbClr val="231F20"/>
                </a:solidFill>
                <a:latin typeface="Arial Narrow"/>
                <a:cs typeface="Arial Narrow"/>
              </a:rPr>
              <a:t>koyduğu</a:t>
            </a:r>
            <a:r>
              <a:rPr dirty="0" sz="3700" spc="-2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sınırları</a:t>
            </a:r>
            <a:r>
              <a:rPr dirty="0" sz="3700" spc="-2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75" i="1">
                <a:solidFill>
                  <a:srgbClr val="231F20"/>
                </a:solidFill>
                <a:latin typeface="Arial Narrow"/>
                <a:cs typeface="Arial Narrow"/>
              </a:rPr>
              <a:t>kim</a:t>
            </a:r>
            <a:r>
              <a:rPr dirty="0" sz="3700" spc="-2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aşarsa,</a:t>
            </a:r>
            <a:r>
              <a:rPr dirty="0" sz="3700" spc="-2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onlar</a:t>
            </a:r>
            <a:r>
              <a:rPr dirty="0" sz="3700" spc="-21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zalimlerin  </a:t>
            </a:r>
            <a:r>
              <a:rPr dirty="0" sz="3700" spc="250" i="1">
                <a:solidFill>
                  <a:srgbClr val="231F20"/>
                </a:solidFill>
                <a:latin typeface="Arial Narrow"/>
                <a:cs typeface="Arial Narrow"/>
              </a:rPr>
              <a:t>ta</a:t>
            </a:r>
            <a:r>
              <a:rPr dirty="0" sz="3700" spc="26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kendileridir.</a:t>
            </a:r>
            <a:endParaRPr sz="3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320" y="3905640"/>
            <a:ext cx="0" cy="3497579"/>
          </a:xfrm>
          <a:custGeom>
            <a:avLst/>
            <a:gdLst/>
            <a:ahLst/>
            <a:cxnLst/>
            <a:rect l="l" t="t" r="r" b="b"/>
            <a:pathLst>
              <a:path w="0" h="3497579">
                <a:moveTo>
                  <a:pt x="0" y="0"/>
                </a:moveTo>
                <a:lnTo>
                  <a:pt x="0" y="3497275"/>
                </a:lnTo>
              </a:path>
            </a:pathLst>
          </a:custGeom>
          <a:ln w="11067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1316" y="7015493"/>
            <a:ext cx="0" cy="387985"/>
          </a:xfrm>
          <a:custGeom>
            <a:avLst/>
            <a:gdLst/>
            <a:ahLst/>
            <a:cxnLst/>
            <a:rect l="l" t="t" r="r" b="b"/>
            <a:pathLst>
              <a:path w="0" h="387984">
                <a:moveTo>
                  <a:pt x="0" y="0"/>
                </a:moveTo>
                <a:lnTo>
                  <a:pt x="0" y="387422"/>
                </a:lnTo>
              </a:path>
            </a:pathLst>
          </a:custGeom>
          <a:ln w="20941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1217" y="3375153"/>
            <a:ext cx="11534775" cy="451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Kadınları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boşadığınız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onlar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da</a:t>
            </a:r>
            <a:r>
              <a:rPr dirty="0" sz="3700" spc="-19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bekleme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sürelerini</a:t>
            </a:r>
            <a:r>
              <a:rPr dirty="0" sz="3700" spc="-20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bitirdikleri 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zaman,</a:t>
            </a:r>
            <a:r>
              <a:rPr dirty="0" sz="3700" spc="-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75" i="1">
                <a:solidFill>
                  <a:srgbClr val="231F20"/>
                </a:solidFill>
                <a:latin typeface="Arial Narrow"/>
                <a:cs typeface="Arial Narrow"/>
              </a:rPr>
              <a:t>ya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onları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iyilikle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85" i="1">
                <a:solidFill>
                  <a:srgbClr val="231F20"/>
                </a:solidFill>
                <a:latin typeface="Arial Narrow"/>
                <a:cs typeface="Arial Narrow"/>
              </a:rPr>
              <a:t>tutun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80" i="1">
                <a:solidFill>
                  <a:srgbClr val="231F20"/>
                </a:solidFill>
                <a:latin typeface="Arial Narrow"/>
                <a:cs typeface="Arial Narrow"/>
              </a:rPr>
              <a:t>yahut</a:t>
            </a:r>
            <a:r>
              <a:rPr dirty="0" sz="3700" spc="-1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iyilikle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bırakın.</a:t>
            </a:r>
            <a:r>
              <a:rPr dirty="0" sz="3700" spc="-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Haklarına 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tecavüz </a:t>
            </a:r>
            <a:r>
              <a:rPr dirty="0" sz="3700" spc="145" i="1">
                <a:solidFill>
                  <a:srgbClr val="231F20"/>
                </a:solidFill>
                <a:latin typeface="Arial Narrow"/>
                <a:cs typeface="Arial Narrow"/>
              </a:rPr>
              <a:t>edip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zarar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vermek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onları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tutmayın.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Bunu </a:t>
            </a:r>
            <a:r>
              <a:rPr dirty="0" sz="3700" spc="275" i="1">
                <a:solidFill>
                  <a:srgbClr val="231F20"/>
                </a:solidFill>
                <a:latin typeface="Arial Narrow"/>
                <a:cs typeface="Arial Narrow"/>
              </a:rPr>
              <a:t>kim  </a:t>
            </a:r>
            <a:r>
              <a:rPr dirty="0" sz="3700" spc="215" i="1">
                <a:solidFill>
                  <a:srgbClr val="231F20"/>
                </a:solidFill>
                <a:latin typeface="Arial Narrow"/>
                <a:cs typeface="Arial Narrow"/>
              </a:rPr>
              <a:t>yaparsa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kendine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zulmetmiş </a:t>
            </a:r>
            <a:r>
              <a:rPr dirty="0" sz="3700" spc="60" i="1">
                <a:solidFill>
                  <a:srgbClr val="231F20"/>
                </a:solidFill>
                <a:latin typeface="Arial Narrow"/>
                <a:cs typeface="Arial Narrow"/>
              </a:rPr>
              <a:t>olur.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Sakın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ayetlerini 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eğlenceye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almayın.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Allah’ın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üzerinizdeki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nimetini,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size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öğüt  </a:t>
            </a:r>
            <a:r>
              <a:rPr dirty="0" sz="3700" spc="210" i="1">
                <a:solidFill>
                  <a:srgbClr val="231F20"/>
                </a:solidFill>
                <a:latin typeface="Arial Narrow"/>
                <a:cs typeface="Arial Narrow"/>
              </a:rPr>
              <a:t>vermek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75" i="1">
                <a:solidFill>
                  <a:srgbClr val="231F20"/>
                </a:solidFill>
                <a:latin typeface="Arial Narrow"/>
                <a:cs typeface="Arial Narrow"/>
              </a:rPr>
              <a:t>indirdiği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Kitab’ı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40" i="1">
                <a:solidFill>
                  <a:srgbClr val="231F20"/>
                </a:solidFill>
                <a:latin typeface="Arial Narrow"/>
                <a:cs typeface="Arial Narrow"/>
              </a:rPr>
              <a:t>hikmeti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14" i="1">
                <a:solidFill>
                  <a:srgbClr val="231F20"/>
                </a:solidFill>
                <a:latin typeface="Arial Narrow"/>
                <a:cs typeface="Arial Narrow"/>
              </a:rPr>
              <a:t>hatırlayın.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35" i="1">
                <a:solidFill>
                  <a:srgbClr val="231F20"/>
                </a:solidFill>
                <a:latin typeface="Arial Narrow"/>
                <a:cs typeface="Arial Narrow"/>
              </a:rPr>
              <a:t>Allah’a</a:t>
            </a:r>
            <a:r>
              <a:rPr dirty="0" sz="3700" spc="-6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5" i="1">
                <a:solidFill>
                  <a:srgbClr val="231F20"/>
                </a:solidFill>
                <a:latin typeface="Arial Narrow"/>
                <a:cs typeface="Arial Narrow"/>
              </a:rPr>
              <a:t>karşı 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gelmekten</a:t>
            </a:r>
            <a:r>
              <a:rPr dirty="0" sz="3700" spc="30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sakının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55" i="1">
                <a:solidFill>
                  <a:srgbClr val="231F20"/>
                </a:solidFill>
                <a:latin typeface="Arial Narrow"/>
                <a:cs typeface="Arial Narrow"/>
              </a:rPr>
              <a:t>bilin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250" i="1">
                <a:solidFill>
                  <a:srgbClr val="231F20"/>
                </a:solidFill>
                <a:latin typeface="Arial Narrow"/>
                <a:cs typeface="Arial Narrow"/>
              </a:rPr>
              <a:t>ki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Allah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her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85" i="1">
                <a:solidFill>
                  <a:srgbClr val="231F20"/>
                </a:solidFill>
                <a:latin typeface="Arial Narrow"/>
                <a:cs typeface="Arial Narrow"/>
              </a:rPr>
              <a:t>şeyi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95" i="1">
                <a:solidFill>
                  <a:srgbClr val="231F20"/>
                </a:solidFill>
                <a:latin typeface="Arial Narrow"/>
                <a:cs typeface="Arial Narrow"/>
              </a:rPr>
              <a:t>hakkıyla</a:t>
            </a:r>
            <a:r>
              <a:rPr dirty="0" sz="3700" spc="35" i="1">
                <a:solidFill>
                  <a:srgbClr val="231F20"/>
                </a:solidFill>
                <a:latin typeface="Arial Narrow"/>
                <a:cs typeface="Arial Narrow"/>
              </a:rPr>
              <a:t>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bilendir.”</a:t>
            </a:r>
            <a:endParaRPr sz="3700">
              <a:latin typeface="Arial Narrow"/>
              <a:cs typeface="Arial Narrow"/>
            </a:endParaRPr>
          </a:p>
          <a:p>
            <a:pPr algn="just" marL="12700">
              <a:lnSpc>
                <a:spcPct val="100000"/>
              </a:lnSpc>
              <a:spcBef>
                <a:spcPts val="1265"/>
              </a:spcBef>
            </a:pPr>
            <a:r>
              <a:rPr dirty="0" sz="2450" spc="-305">
                <a:solidFill>
                  <a:srgbClr val="231F20"/>
                </a:solidFill>
                <a:latin typeface="Verdana"/>
                <a:cs typeface="Verdana"/>
              </a:rPr>
              <a:t>(Bakara, 2/229,</a:t>
            </a:r>
            <a:r>
              <a:rPr dirty="0" sz="2450" spc="-495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75">
                <a:solidFill>
                  <a:srgbClr val="231F20"/>
                </a:solidFill>
                <a:latin typeface="Verdana"/>
                <a:cs typeface="Verdana"/>
              </a:rPr>
              <a:t>231)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36807" y="2659604"/>
            <a:ext cx="5055235" cy="5989955"/>
          </a:xfrm>
          <a:custGeom>
            <a:avLst/>
            <a:gdLst/>
            <a:ahLst/>
            <a:cxnLst/>
            <a:rect l="l" t="t" r="r" b="b"/>
            <a:pathLst>
              <a:path w="5055234" h="5989955">
                <a:moveTo>
                  <a:pt x="0" y="5989346"/>
                </a:moveTo>
                <a:lnTo>
                  <a:pt x="5054840" y="5989346"/>
                </a:lnTo>
                <a:lnTo>
                  <a:pt x="5054840" y="0"/>
                </a:lnTo>
                <a:lnTo>
                  <a:pt x="0" y="0"/>
                </a:lnTo>
                <a:lnTo>
                  <a:pt x="0" y="5989346"/>
                </a:lnTo>
                <a:close/>
              </a:path>
            </a:pathLst>
          </a:custGeom>
          <a:ln w="10470">
            <a:solidFill>
              <a:srgbClr val="854C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103" y="2764313"/>
            <a:ext cx="4866364" cy="5779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35377" y="3575807"/>
            <a:ext cx="6488430" cy="680720"/>
          </a:xfrm>
          <a:custGeom>
            <a:avLst/>
            <a:gdLst/>
            <a:ahLst/>
            <a:cxnLst/>
            <a:rect l="l" t="t" r="r" b="b"/>
            <a:pathLst>
              <a:path w="6488430" h="680720">
                <a:moveTo>
                  <a:pt x="0" y="680607"/>
                </a:moveTo>
                <a:lnTo>
                  <a:pt x="6487990" y="680607"/>
                </a:lnTo>
                <a:lnTo>
                  <a:pt x="6487990" y="0"/>
                </a:lnTo>
                <a:lnTo>
                  <a:pt x="0" y="0"/>
                </a:lnTo>
                <a:lnTo>
                  <a:pt x="0" y="680607"/>
                </a:lnTo>
                <a:close/>
              </a:path>
            </a:pathLst>
          </a:custGeom>
          <a:solidFill>
            <a:srgbClr val="854C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76800" y="3343164"/>
            <a:ext cx="8873490" cy="3963670"/>
          </a:xfrm>
          <a:prstGeom prst="rect">
            <a:avLst/>
          </a:prstGeom>
        </p:spPr>
        <p:txBody>
          <a:bodyPr wrap="square" lIns="0" tIns="2863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dirty="0" sz="3700" spc="55" b="1">
                <a:solidFill>
                  <a:srgbClr val="FFFFFF"/>
                </a:solidFill>
                <a:latin typeface="Arial Narrow"/>
                <a:cs typeface="Arial Narrow"/>
              </a:rPr>
              <a:t>Boşanmaya </a:t>
            </a:r>
            <a:r>
              <a:rPr dirty="0" sz="3700" spc="15" b="1">
                <a:solidFill>
                  <a:srgbClr val="FFFFFF"/>
                </a:solidFill>
                <a:latin typeface="Arial Narrow"/>
                <a:cs typeface="Arial Narrow"/>
              </a:rPr>
              <a:t>Doğru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Adım</a:t>
            </a:r>
            <a:r>
              <a:rPr dirty="0" sz="3700" spc="7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700" spc="30" b="1">
                <a:solidFill>
                  <a:srgbClr val="FFFFFF"/>
                </a:solidFill>
                <a:latin typeface="Arial Narrow"/>
                <a:cs typeface="Arial Narrow"/>
              </a:rPr>
              <a:t>Adım</a:t>
            </a:r>
            <a:endParaRPr sz="3700">
              <a:latin typeface="Arial Narrow"/>
              <a:cs typeface="Arial Narrow"/>
            </a:endParaRPr>
          </a:p>
          <a:p>
            <a:pPr algn="just" marL="12700" marR="5080">
              <a:lnSpc>
                <a:spcPct val="100299"/>
              </a:lnSpc>
              <a:spcBef>
                <a:spcPts val="2150"/>
              </a:spcBef>
            </a:pPr>
            <a:r>
              <a:rPr dirty="0" sz="3700" spc="-345">
                <a:solidFill>
                  <a:srgbClr val="231F20"/>
                </a:solidFill>
                <a:latin typeface="Verdana"/>
                <a:cs typeface="Verdana"/>
              </a:rPr>
              <a:t>Sevgili </a:t>
            </a:r>
            <a:r>
              <a:rPr dirty="0" sz="3700" spc="-380">
                <a:solidFill>
                  <a:srgbClr val="231F20"/>
                </a:solidFill>
                <a:latin typeface="Verdana"/>
                <a:cs typeface="Verdana"/>
              </a:rPr>
              <a:t>Peygamberimiz </a:t>
            </a:r>
            <a:r>
              <a:rPr dirty="0" sz="3700" spc="170" i="1">
                <a:solidFill>
                  <a:srgbClr val="231F20"/>
                </a:solidFill>
                <a:latin typeface="Arial Narrow"/>
                <a:cs typeface="Arial Narrow"/>
              </a:rPr>
              <a:t>“Kişinin </a:t>
            </a:r>
            <a:r>
              <a:rPr dirty="0" sz="3700" spc="130" i="1">
                <a:solidFill>
                  <a:srgbClr val="231F20"/>
                </a:solidFill>
                <a:latin typeface="Arial Narrow"/>
                <a:cs typeface="Arial Narrow"/>
              </a:rPr>
              <a:t>imtihanı, 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ailesi, </a:t>
            </a:r>
            <a:r>
              <a:rPr dirty="0" sz="3700" spc="30" i="1">
                <a:solidFill>
                  <a:srgbClr val="231F20"/>
                </a:solidFill>
                <a:latin typeface="Arial Narrow"/>
                <a:cs typeface="Arial Narrow"/>
              </a:rPr>
              <a:t>malı,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çocuğu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204" i="1">
                <a:solidFill>
                  <a:srgbClr val="231F20"/>
                </a:solidFill>
                <a:latin typeface="Arial Narrow"/>
                <a:cs typeface="Arial Narrow"/>
              </a:rPr>
              <a:t>komşusu </a:t>
            </a:r>
            <a:r>
              <a:rPr dirty="0" sz="3700" spc="70" i="1">
                <a:solidFill>
                  <a:srgbClr val="231F20"/>
                </a:solidFill>
                <a:latin typeface="Arial Narrow"/>
                <a:cs typeface="Arial Narrow"/>
              </a:rPr>
              <a:t>iledir. </a:t>
            </a:r>
            <a:r>
              <a:rPr dirty="0" sz="3700" spc="110" i="1">
                <a:solidFill>
                  <a:srgbClr val="231F20"/>
                </a:solidFill>
                <a:latin typeface="Arial Narrow"/>
                <a:cs typeface="Arial Narrow"/>
              </a:rPr>
              <a:t>Namaz,  </a:t>
            </a:r>
            <a:r>
              <a:rPr dirty="0" sz="3700" spc="105" i="1">
                <a:solidFill>
                  <a:srgbClr val="231F20"/>
                </a:solidFill>
                <a:latin typeface="Arial Narrow"/>
                <a:cs typeface="Arial Narrow"/>
              </a:rPr>
              <a:t>oruç,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sadaka </a:t>
            </a:r>
            <a:r>
              <a:rPr dirty="0" sz="3700" spc="120" i="1">
                <a:solidFill>
                  <a:srgbClr val="231F20"/>
                </a:solidFill>
                <a:latin typeface="Arial Narrow"/>
                <a:cs typeface="Arial Narrow"/>
              </a:rPr>
              <a:t>ve </a:t>
            </a:r>
            <a:r>
              <a:rPr dirty="0" sz="3700" spc="100" i="1">
                <a:solidFill>
                  <a:srgbClr val="231F20"/>
                </a:solidFill>
                <a:latin typeface="Arial Narrow"/>
                <a:cs typeface="Arial Narrow"/>
              </a:rPr>
              <a:t>(iyiliği)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emredip </a:t>
            </a:r>
            <a:r>
              <a:rPr dirty="0" sz="3700" spc="165" i="1">
                <a:solidFill>
                  <a:srgbClr val="231F20"/>
                </a:solidFill>
                <a:latin typeface="Arial Narrow"/>
                <a:cs typeface="Arial Narrow"/>
              </a:rPr>
              <a:t>(kötülükten)  </a:t>
            </a:r>
            <a:r>
              <a:rPr dirty="0" sz="3700" spc="140" i="1">
                <a:solidFill>
                  <a:srgbClr val="231F20"/>
                </a:solidFill>
                <a:latin typeface="Arial Narrow"/>
                <a:cs typeface="Arial Narrow"/>
              </a:rPr>
              <a:t>sakındırma </a:t>
            </a:r>
            <a:r>
              <a:rPr dirty="0" sz="3700" spc="180" i="1">
                <a:solidFill>
                  <a:srgbClr val="231F20"/>
                </a:solidFill>
                <a:latin typeface="Arial Narrow"/>
                <a:cs typeface="Arial Narrow"/>
              </a:rPr>
              <a:t>işte </a:t>
            </a:r>
            <a:r>
              <a:rPr dirty="0" sz="3700" spc="190" i="1">
                <a:solidFill>
                  <a:srgbClr val="231F20"/>
                </a:solidFill>
                <a:latin typeface="Arial Narrow"/>
                <a:cs typeface="Arial Narrow"/>
              </a:rPr>
              <a:t>bu </a:t>
            </a:r>
            <a:r>
              <a:rPr dirty="0" sz="3700" spc="229" i="1">
                <a:solidFill>
                  <a:srgbClr val="231F20"/>
                </a:solidFill>
                <a:latin typeface="Arial Narrow"/>
                <a:cs typeface="Arial Narrow"/>
              </a:rPr>
              <a:t>imtihan </a:t>
            </a:r>
            <a:r>
              <a:rPr dirty="0" sz="3700" spc="160" i="1">
                <a:solidFill>
                  <a:srgbClr val="231F20"/>
                </a:solidFill>
                <a:latin typeface="Arial Narrow"/>
                <a:cs typeface="Arial Narrow"/>
              </a:rPr>
              <a:t>için </a:t>
            </a:r>
            <a:r>
              <a:rPr dirty="0" sz="3700" spc="200" i="1">
                <a:solidFill>
                  <a:srgbClr val="231F20"/>
                </a:solidFill>
                <a:latin typeface="Arial Narrow"/>
                <a:cs typeface="Arial Narrow"/>
              </a:rPr>
              <a:t>kefaret </a:t>
            </a:r>
            <a:r>
              <a:rPr dirty="0" sz="3700" spc="75" i="1">
                <a:solidFill>
                  <a:srgbClr val="231F20"/>
                </a:solidFill>
                <a:latin typeface="Arial Narrow"/>
                <a:cs typeface="Arial Narrow"/>
              </a:rPr>
              <a:t>olur.”  </a:t>
            </a:r>
            <a:r>
              <a:rPr dirty="0" sz="3700" spc="-445">
                <a:solidFill>
                  <a:srgbClr val="231F20"/>
                </a:solidFill>
                <a:latin typeface="Verdana"/>
                <a:cs typeface="Verdana"/>
              </a:rPr>
              <a:t>buyurur. </a:t>
            </a:r>
            <a:r>
              <a:rPr dirty="0" sz="2450" spc="-310">
                <a:solidFill>
                  <a:srgbClr val="231F20"/>
                </a:solidFill>
                <a:latin typeface="Verdana"/>
                <a:cs typeface="Verdana"/>
              </a:rPr>
              <a:t>(Buhârî, </a:t>
            </a:r>
            <a:r>
              <a:rPr dirty="0" sz="2450" spc="-220">
                <a:solidFill>
                  <a:srgbClr val="231F20"/>
                </a:solidFill>
                <a:latin typeface="Verdana"/>
                <a:cs typeface="Verdana"/>
              </a:rPr>
              <a:t>Mevâkîtü’s-salât,</a:t>
            </a:r>
            <a:r>
              <a:rPr dirty="0" sz="2450" spc="-229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dirty="0" sz="2450" spc="-415">
                <a:solidFill>
                  <a:srgbClr val="231F20"/>
                </a:solidFill>
                <a:latin typeface="Verdana"/>
                <a:cs typeface="Verdana"/>
              </a:rPr>
              <a:t>4)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2020-01-06T13:51:40Z</dcterms:created>
  <dcterms:modified xsi:type="dcterms:W3CDTF">2020-01-06T13:51:40Z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2019-01-03T00:00:00Z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2020-01-06T00:00:00Z</vt:filetime>
  </property>
</Properties>
</file>