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76" r:id="rId25"/>
    <p:sldId id="277"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1B9384C-15EF-4B67-A574-F3EF233248BB}" type="datetimeFigureOut">
              <a:rPr lang="tr-TR" smtClean="0"/>
              <a:pPr/>
              <a:t>02.02.2016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B9766A-BAFA-4294-B40D-A2DB2089A0B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9384C-15EF-4B67-A574-F3EF233248BB}" type="datetimeFigureOut">
              <a:rPr lang="tr-TR" smtClean="0"/>
              <a:pPr/>
              <a:t>02.02.2016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9766A-BAFA-4294-B40D-A2DB2089A0B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196752"/>
            <a:ext cx="6400800" cy="4442048"/>
          </a:xfrm>
        </p:spPr>
        <p:txBody>
          <a:bodyPr/>
          <a:lstStyle/>
          <a:p>
            <a:endParaRPr lang="tr-TR" b="1" dirty="0" smtClean="0">
              <a:solidFill>
                <a:schemeClr val="tx1"/>
              </a:solidFill>
            </a:endParaRPr>
          </a:p>
          <a:p>
            <a:r>
              <a:rPr lang="tr-TR" sz="4400" b="1" dirty="0" smtClean="0">
                <a:solidFill>
                  <a:schemeClr val="tx1"/>
                </a:solidFill>
              </a:rPr>
              <a:t>KONU</a:t>
            </a:r>
            <a:r>
              <a:rPr lang="tr-TR" sz="4400" b="1" dirty="0" smtClean="0">
                <a:solidFill>
                  <a:schemeClr val="tx1"/>
                </a:solidFill>
              </a:rPr>
              <a:t>:</a:t>
            </a:r>
            <a:endParaRPr lang="tr-TR" sz="4400" b="1" dirty="0">
              <a:solidFill>
                <a:schemeClr val="tx1"/>
              </a:solidFill>
            </a:endParaRPr>
          </a:p>
          <a:p>
            <a:r>
              <a:rPr lang="tr-TR" sz="4400" b="1" dirty="0" smtClean="0">
                <a:solidFill>
                  <a:schemeClr val="tx1"/>
                </a:solidFill>
              </a:rPr>
              <a:t>ALLAH’IN AZAMETİNİ HİSSETMEK: HUŞU</a:t>
            </a:r>
            <a:endParaRPr lang="tr-TR" sz="4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64696"/>
          </a:xfrm>
        </p:spPr>
        <p:txBody>
          <a:bodyPr>
            <a:normAutofit lnSpcReduction="10000"/>
          </a:bodyPr>
          <a:lstStyle/>
          <a:p>
            <a:pPr algn="r"/>
            <a:r>
              <a:rPr lang="ar-SA" dirty="0"/>
              <a:t>خمس صلوات افترضهن الله من احسن وضوءهن و صليهن لوقتهن و اتم ركوعهن و خشوعهن  كان له على الله عهدا ان يغفر له و من لم يفعل فليس له على الله عهد ان شاء غفر و ان شاء عذبه</a:t>
            </a:r>
            <a:endParaRPr lang="tr-TR" dirty="0"/>
          </a:p>
          <a:p>
            <a:r>
              <a:rPr lang="tr-TR" b="1" dirty="0"/>
              <a:t>“Allah, beş vakit namazı (kullarına) farz kılmıştır. Kim abdesti güzelce alır, beş vakit namazı vaktinde kılar, rükûunu, secdesini ve </a:t>
            </a:r>
            <a:r>
              <a:rPr lang="tr-TR" b="1" dirty="0" err="1"/>
              <a:t>huşûunu</a:t>
            </a:r>
            <a:r>
              <a:rPr lang="tr-TR" b="1" dirty="0"/>
              <a:t> tam yaparsa bu kimseye  Allah’ın onu bağışlayacağı (ve cennete koyacağına) dair ahdi (sözü) vardır. Namazlarını kılmayan kimseye ise Allah’ın bir sözü yoktur. Dilerse onu bağışlar (ve cennetine koyar), dilerse ona azap eder.”</a:t>
            </a:r>
            <a:r>
              <a:rPr lang="tr-TR" dirty="0"/>
              <a:t> </a:t>
            </a:r>
            <a:r>
              <a:rPr lang="tr-TR" sz="2000" baseline="30000" dirty="0"/>
              <a:t>(</a:t>
            </a:r>
            <a:r>
              <a:rPr lang="tr-TR" sz="2000" baseline="30000" dirty="0" err="1"/>
              <a:t>Ebû</a:t>
            </a:r>
            <a:r>
              <a:rPr lang="tr-TR" sz="2000" baseline="30000" dirty="0"/>
              <a:t> </a:t>
            </a:r>
            <a:r>
              <a:rPr lang="tr-TR" sz="2000" baseline="30000" dirty="0" err="1"/>
              <a:t>Dâvûd</a:t>
            </a:r>
            <a:r>
              <a:rPr lang="tr-TR" sz="2000" baseline="30000" dirty="0"/>
              <a:t>, Salat, 9. I, 295-296.)</a:t>
            </a:r>
            <a:endParaRPr lang="tr-TR" sz="2000" dirty="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İhlâs ve huşu kalple ilgili özellikler olup, namaz ve diğer ibadetlerde çok önemlidir. Namazda ihlâs ve huşudan uzak olan kimse, onun diğer şartlarına da riayet etmez, eksik yapar. </a:t>
            </a:r>
            <a:r>
              <a:rPr lang="tr-TR" dirty="0" smtClean="0"/>
              <a:t>Nitekim Peygamber Efendimiz (s.a.v) şöyle buyurmuştur:</a:t>
            </a:r>
            <a:r>
              <a:rPr lang="tr-TR" b="1" dirty="0"/>
              <a:t>   </a:t>
            </a:r>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rmAutofit/>
          </a:bodyPr>
          <a:lstStyle/>
          <a:p>
            <a:pPr algn="r"/>
            <a:r>
              <a:rPr lang="ar-SA" dirty="0" smtClean="0"/>
              <a:t>وَأسْوَأُ </a:t>
            </a:r>
            <a:r>
              <a:rPr lang="ar-SA" dirty="0"/>
              <a:t>السَّرِقَةِ الَّذِى يَسْرِقُ صلَاتَهُ قَالُوا: وَكَيْفَ يَسْرِقُ صَلَاتَهُ يَا رَسُولُ اللّهِ؟ قالَ: لَا يُتِمُّ رُكُوعَهَا وَلَا سُجُودَهَا</a:t>
            </a:r>
            <a:endParaRPr lang="tr-TR" dirty="0"/>
          </a:p>
          <a:p>
            <a:r>
              <a:rPr lang="tr-TR" b="1" dirty="0"/>
              <a:t>“Hırsızlığın en kötüsü, kişinin namazından çalmasıdır.” </a:t>
            </a:r>
            <a:r>
              <a:rPr lang="tr-TR" dirty="0"/>
              <a:t>buyurdu. Bunun üzerine onlar: </a:t>
            </a:r>
            <a:r>
              <a:rPr lang="tr-TR" b="1" dirty="0"/>
              <a:t>“Ya </a:t>
            </a:r>
            <a:r>
              <a:rPr lang="tr-TR" b="1" dirty="0" err="1" smtClean="0"/>
              <a:t>Resûlallah</a:t>
            </a:r>
            <a:r>
              <a:rPr lang="tr-TR" b="1" dirty="0"/>
              <a:t>, kişi namazından nasıl çalar?” </a:t>
            </a:r>
            <a:r>
              <a:rPr lang="tr-TR" dirty="0"/>
              <a:t>diye sordular. Efendimiz </a:t>
            </a:r>
            <a:r>
              <a:rPr lang="tr-TR" dirty="0" smtClean="0"/>
              <a:t>(</a:t>
            </a:r>
            <a:r>
              <a:rPr lang="tr-TR" dirty="0" smtClean="0"/>
              <a:t>s.a.v</a:t>
            </a:r>
            <a:r>
              <a:rPr lang="tr-TR" dirty="0" smtClean="0"/>
              <a:t>) </a:t>
            </a:r>
            <a:r>
              <a:rPr lang="tr-TR" dirty="0"/>
              <a:t>şu cevabı verdi:</a:t>
            </a:r>
            <a:r>
              <a:rPr lang="tr-TR" b="1" dirty="0"/>
              <a:t> “Rükûsunu ve secdelerini tamamlamaz, yani namazını adap ve erkânına riayet ederek kılmaz.” </a:t>
            </a:r>
            <a:r>
              <a:rPr lang="tr-TR" sz="2000" dirty="0" smtClean="0"/>
              <a:t>(</a:t>
            </a:r>
            <a:r>
              <a:rPr lang="tr-TR" sz="2000" dirty="0" err="1" smtClean="0"/>
              <a:t>Muvatta</a:t>
            </a:r>
            <a:r>
              <a:rPr lang="tr-TR" sz="2000" dirty="0"/>
              <a:t>, </a:t>
            </a:r>
            <a:r>
              <a:rPr lang="tr-TR" sz="2000" dirty="0" err="1"/>
              <a:t>Kasru's</a:t>
            </a:r>
            <a:r>
              <a:rPr lang="tr-TR" sz="2000" dirty="0"/>
              <a:t>-Salât: 72, (1, 167</a:t>
            </a:r>
            <a:r>
              <a:rPr lang="tr-TR" sz="2000" dirty="0" smtClean="0"/>
              <a:t>) </a:t>
            </a:r>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b="1" dirty="0"/>
              <a:t>Hz. Ali </a:t>
            </a:r>
            <a:r>
              <a:rPr lang="tr-TR" b="1" dirty="0" smtClean="0"/>
              <a:t>(</a:t>
            </a:r>
            <a:r>
              <a:rPr lang="tr-TR" b="1" dirty="0" smtClean="0"/>
              <a:t>r.a</a:t>
            </a:r>
            <a:r>
              <a:rPr lang="tr-TR" b="1" dirty="0" smtClean="0"/>
              <a:t>)</a:t>
            </a:r>
            <a:r>
              <a:rPr lang="tr-TR" b="1" dirty="0"/>
              <a:t>’</a:t>
            </a:r>
            <a:r>
              <a:rPr lang="tr-TR" b="1" dirty="0" err="1"/>
              <a:t>ın</a:t>
            </a:r>
            <a:r>
              <a:rPr lang="tr-TR" b="1" dirty="0"/>
              <a:t> namazı rivayet edildiğine göre Hz. Ali </a:t>
            </a:r>
            <a:r>
              <a:rPr lang="tr-TR" b="1" dirty="0" smtClean="0"/>
              <a:t>(</a:t>
            </a:r>
            <a:r>
              <a:rPr lang="tr-TR" b="1" dirty="0" smtClean="0"/>
              <a:t>r.a</a:t>
            </a:r>
            <a:r>
              <a:rPr lang="tr-TR" b="1" dirty="0" smtClean="0"/>
              <a:t>) </a:t>
            </a:r>
            <a:r>
              <a:rPr lang="tr-TR" b="1" dirty="0"/>
              <a:t>namaz vakti gelince yüzünün rengi sararır, titremeye başlardı. Kendisine: “Ey müminlerin </a:t>
            </a:r>
            <a:r>
              <a:rPr lang="tr-TR" b="1" dirty="0" err="1"/>
              <a:t>emiri</a:t>
            </a:r>
            <a:r>
              <a:rPr lang="tr-TR" b="1" dirty="0"/>
              <a:t> ne oluyor sana?” denilince:“Allah’ın yere, göklere ve dağlara arz edip kabul etmedikleri ve insanın kabullendiği emanetin ifası vakti geldi. Korkum bu emaneti gereği gibi yerine getirememektir.” derdi.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fontScale="92500" lnSpcReduction="20000"/>
          </a:bodyPr>
          <a:lstStyle/>
          <a:p>
            <a:r>
              <a:rPr lang="tr-TR" dirty="0"/>
              <a:t>Peygamber Efendimiz (SAV) ibadet ve bütün davranışlarında huşu içerisinde bulunur, dualarında huşudan mahrum kalpten Allah’a sığınırdı. Efendimiz (SAV) şöyle dua ederdi:</a:t>
            </a:r>
          </a:p>
          <a:p>
            <a:pPr algn="r"/>
            <a:r>
              <a:rPr lang="tr-TR" b="1" dirty="0"/>
              <a:t>    </a:t>
            </a:r>
            <a:r>
              <a:rPr lang="ar-SA" dirty="0"/>
              <a:t>وعن ابن عمرو بن العاص رَضِيَ اللّهُ عَنْهُما قال: كَانَ رسوُلُ اللّهِ  يَقُولُ: اللَّهُمَّ إنِّى أعُوذُ بِكَ مِنْ قَلْبٍ َ يَخْشَعُ، وَمِنْ دُعَاءٍ َ يُسْمَعُ، وَمِنْ نَفْسٍ َ تَشْبَعُ، وَمِنْ عِلْمٍ َ يَنْفَعُ، أعُوذُ بِكَ مِنْ هؤَءِ </a:t>
            </a:r>
            <a:r>
              <a:rPr lang="ar-SA" dirty="0" smtClean="0"/>
              <a:t>ارْبَعِ</a:t>
            </a:r>
            <a:endParaRPr lang="tr-TR" dirty="0"/>
          </a:p>
          <a:p>
            <a:r>
              <a:rPr lang="tr-TR" b="1" dirty="0"/>
              <a:t>"</a:t>
            </a:r>
            <a:r>
              <a:rPr lang="tr-TR" b="1" dirty="0" err="1"/>
              <a:t>Resûlullah</a:t>
            </a:r>
            <a:r>
              <a:rPr lang="tr-TR" b="1" dirty="0"/>
              <a:t> (</a:t>
            </a:r>
            <a:r>
              <a:rPr lang="tr-TR" b="1" dirty="0" err="1"/>
              <a:t>aleyhissalâtu</a:t>
            </a:r>
            <a:r>
              <a:rPr lang="tr-TR" b="1" dirty="0"/>
              <a:t> vesselâm) şu duayı okurlardı: "Allah'ım, </a:t>
            </a:r>
            <a:r>
              <a:rPr lang="tr-TR" b="1" dirty="0" err="1"/>
              <a:t>huşû</a:t>
            </a:r>
            <a:r>
              <a:rPr lang="tr-TR" b="1" dirty="0"/>
              <a:t> duymaz bir </a:t>
            </a:r>
            <a:r>
              <a:rPr lang="tr-TR" b="1" dirty="0" err="1"/>
              <a:t>kalbten</a:t>
            </a:r>
            <a:r>
              <a:rPr lang="tr-TR" b="1" dirty="0"/>
              <a:t> sana sığınırım, dinlenmeyen bir duadan sana sığınırım, doymak bilmeyen bir nefisten, faydası olmayan bir ilimden, bu dört şeyden sana sığınırım." </a:t>
            </a:r>
            <a:r>
              <a:rPr lang="tr-TR" sz="2200" baseline="30000" dirty="0"/>
              <a:t>(</a:t>
            </a:r>
            <a:r>
              <a:rPr lang="tr-TR" sz="2200" baseline="30000" dirty="0" err="1"/>
              <a:t>Tirmizî</a:t>
            </a:r>
            <a:r>
              <a:rPr lang="tr-TR" sz="2200" baseline="30000" dirty="0"/>
              <a:t>, </a:t>
            </a:r>
            <a:r>
              <a:rPr lang="tr-TR" sz="2200" baseline="30000" dirty="0" err="1"/>
              <a:t>Da'avât</a:t>
            </a:r>
            <a:r>
              <a:rPr lang="tr-TR" sz="2200" baseline="30000" dirty="0"/>
              <a:t> 69, (3478); </a:t>
            </a:r>
            <a:r>
              <a:rPr lang="tr-TR" sz="2200" baseline="30000" dirty="0" err="1"/>
              <a:t>Nesâî</a:t>
            </a:r>
            <a:r>
              <a:rPr lang="tr-TR" sz="2200" baseline="30000" dirty="0"/>
              <a:t>, </a:t>
            </a:r>
            <a:r>
              <a:rPr lang="tr-TR" sz="2200" baseline="30000" dirty="0" err="1"/>
              <a:t>İstiâze</a:t>
            </a:r>
            <a:r>
              <a:rPr lang="tr-TR" sz="2200" baseline="30000" dirty="0"/>
              <a:t> 2, (8, 255) </a:t>
            </a:r>
            <a:r>
              <a:rPr lang="tr-TR" sz="2200" b="1" baseline="30000" dirty="0"/>
              <a:t>   </a:t>
            </a:r>
            <a:r>
              <a:rPr lang="tr-TR" b="1" baseline="30000" dirty="0"/>
              <a:t>    </a:t>
            </a:r>
            <a:endParaRPr lang="tr-TR" dirty="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92500" lnSpcReduction="10000"/>
          </a:bodyPr>
          <a:lstStyle/>
          <a:p>
            <a:pPr>
              <a:buNone/>
            </a:pPr>
            <a:r>
              <a:rPr lang="tr-TR" b="1" baseline="30000" dirty="0"/>
              <a:t>       </a:t>
            </a:r>
            <a:endParaRPr lang="tr-TR" dirty="0"/>
          </a:p>
          <a:p>
            <a:r>
              <a:rPr lang="tr-TR" b="1" dirty="0" smtClean="0"/>
              <a:t>Huşu </a:t>
            </a:r>
            <a:r>
              <a:rPr lang="tr-TR" b="1" dirty="0"/>
              <a:t>ve ihlâsla ibadet yapmak, hadis-i şerifte belirtilen ihsan derecesine yükselmek </a:t>
            </a:r>
            <a:r>
              <a:rPr lang="tr-TR" b="1" dirty="0" smtClean="0"/>
              <a:t>demektir: </a:t>
            </a:r>
            <a:r>
              <a:rPr lang="tr-TR" dirty="0"/>
              <a:t>Peygamber Efendimiz (SAV)’e ihsanın ne olduğu sorulunca şöyle cevap vermiştir:</a:t>
            </a:r>
          </a:p>
          <a:p>
            <a:r>
              <a:rPr lang="tr-TR" b="1" dirty="0" smtClean="0"/>
              <a:t>“</a:t>
            </a:r>
            <a:r>
              <a:rPr lang="tr-TR" b="1" dirty="0"/>
              <a:t>Allah’ı görüyormuş gibi ibadet etmendir, sen her ne kadar O’nu göremiyorsan da O, seni görüyor.”</a:t>
            </a:r>
            <a:endParaRPr lang="tr-TR" dirty="0"/>
          </a:p>
          <a:p>
            <a:r>
              <a:rPr lang="tr-TR" dirty="0" smtClean="0"/>
              <a:t>Demek </a:t>
            </a:r>
            <a:r>
              <a:rPr lang="tr-TR" dirty="0"/>
              <a:t>ki ihsan, dünyevî duygulardan sıyrılarak, sanki Allah’ı görüyormuş gibi ibadet etmektir. Buna </a:t>
            </a:r>
            <a:r>
              <a:rPr lang="tr-TR" dirty="0" err="1"/>
              <a:t>Kur’an’da</a:t>
            </a:r>
            <a:r>
              <a:rPr lang="tr-TR" dirty="0"/>
              <a:t> da işaretler vardır. Yüce Rabbimiz şöyle buyurur: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785395"/>
          </a:xfrm>
        </p:spPr>
        <p:txBody>
          <a:bodyPr/>
          <a:lstStyle/>
          <a:p>
            <a:pPr algn="r" rtl="1"/>
            <a:r>
              <a:rPr lang="ar-SA" dirty="0"/>
              <a:t>وَتَوَكَّلْ عَلَى الْعَزِيزِ الرَّحِيمِ  الَّذِي يَرَاكَ حِينَ تَقُومُ  وَتَقَلُّبَكَ فِي </a:t>
            </a:r>
            <a:r>
              <a:rPr lang="ar-SA" dirty="0" smtClean="0"/>
              <a:t>السَّاجِدِينَ</a:t>
            </a:r>
            <a:r>
              <a:rPr lang="tr-TR" b="1" dirty="0"/>
              <a:t> </a:t>
            </a:r>
            <a:endParaRPr lang="tr-TR" dirty="0"/>
          </a:p>
          <a:p>
            <a:r>
              <a:rPr lang="tr-TR" b="1" dirty="0" smtClean="0"/>
              <a:t>“</a:t>
            </a:r>
            <a:r>
              <a:rPr lang="tr-TR" b="1" dirty="0"/>
              <a:t>Çok güçlü ve çok merhametli olan Allah’a güven. O, namaza kalktığın zaman seni görüyor. Secde edenler arasında dolaşmanı da görüyor. Çünkü her şeyi işiten ve bilen O’dur.” </a:t>
            </a:r>
            <a:r>
              <a:rPr lang="tr-TR" b="1" dirty="0" smtClean="0"/>
              <a:t> </a:t>
            </a:r>
            <a:r>
              <a:rPr lang="tr-TR" sz="2000" spc="-150" dirty="0" smtClean="0"/>
              <a:t>(Şuara,217-220)</a:t>
            </a:r>
            <a:endParaRPr lang="tr-TR" sz="2000" spc="-150" dirty="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lnSpcReduction="10000"/>
          </a:bodyPr>
          <a:lstStyle/>
          <a:p>
            <a:pPr algn="r"/>
            <a:r>
              <a:rPr lang="ar-SA" dirty="0"/>
              <a:t>وَمَا تَكُونُ فِي شَأْنٍ وَمَا تَتْلُو مِنْهُ مِنْ قُرْآَنٍ وَلَا تَعْمَلُونَ مِنْ عَمَلٍ إِلَّا كُنَّا عَلَيْكُمْ شُهُودًا إِذْ تُفِيضُونَ فِيهِ وَمَا يَعْزُبُ عَنْ رَبِّكَ مِنْ مِثْقَالِ ذَرَّةٍ فِي الْأَرْضِ وَلَا فِي السَّمَاءِ وَلَا أَصْغَرَ مِنْ ذَلِكَ وَلَا أَكْبَرَ إِلَّا فِي كِتَابٍ مُبِينٍ</a:t>
            </a:r>
            <a:r>
              <a:rPr lang="tr-TR" b="1" dirty="0"/>
              <a:t> </a:t>
            </a:r>
            <a:endParaRPr lang="tr-TR" dirty="0"/>
          </a:p>
          <a:p>
            <a:r>
              <a:rPr lang="tr-TR" b="1" dirty="0" smtClean="0"/>
              <a:t>“</a:t>
            </a:r>
            <a:r>
              <a:rPr lang="tr-TR" b="1" dirty="0"/>
              <a:t>Ey Muhammed! Ne işte bulunursan bulun, Kuran’dan ne okursan oku ve siz ne iş yaparsanız yapın, ona daldığınız anda sizi mutlaka görürüz. Gerek yerde ve gerekse gökte, zerre kadar bir şey bile Rabbinden gizli kalmaz. Bundan küçük veya büyük hiçbir şey yoktur ki, apaçık bir kitapta bulunmasın</a:t>
            </a:r>
            <a:r>
              <a:rPr lang="tr-TR" b="1" dirty="0" smtClean="0"/>
              <a:t>.”</a:t>
            </a:r>
            <a:r>
              <a:rPr lang="tr-TR" sz="2000" dirty="0"/>
              <a:t> </a:t>
            </a:r>
            <a:r>
              <a:rPr lang="tr-TR" sz="2000" baseline="30000" dirty="0"/>
              <a:t>(Yunus, 10/61)</a:t>
            </a:r>
            <a:endParaRPr lang="tr-TR" sz="2000" dirty="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fontScale="92500" lnSpcReduction="10000"/>
          </a:bodyPr>
          <a:lstStyle/>
          <a:p>
            <a:r>
              <a:rPr lang="tr-TR" dirty="0" smtClean="0"/>
              <a:t>Huşu</a:t>
            </a:r>
            <a:r>
              <a:rPr lang="tr-TR" dirty="0"/>
              <a:t>, genellikle ihlâs gibi kalple ilgili bir iştir. Nitekim </a:t>
            </a:r>
            <a:r>
              <a:rPr lang="tr-TR" dirty="0" err="1"/>
              <a:t>Kur’an</a:t>
            </a:r>
            <a:r>
              <a:rPr lang="tr-TR" dirty="0"/>
              <a:t>-ı Kerim şöyle buyurur:</a:t>
            </a:r>
          </a:p>
          <a:p>
            <a:pPr algn="r"/>
            <a:r>
              <a:rPr lang="tr-TR" b="1" dirty="0"/>
              <a:t> </a:t>
            </a:r>
            <a:r>
              <a:rPr lang="ar-SA" dirty="0"/>
              <a:t>أَلَمْ يَأْنِ لِلَّذِينَ آَمَنُوا أَنْ تَخْشَعَ قُلُوبُهُمْ لِذِكْرِ اللَّهِ وَمَا نَزَلَ مِنَ الْحَقِّ وَلَا يَكُونُوا كَالَّذِينَ أُوتُوا الْكِتَابَ مِنْ قَبْلُ فَطَالَ عَلَيْهِمُ الْأَمَدُ فَقَسَتْ قُلُوبُهُمْ وَكَثِيرٌ مِنْهُمْ فَاسِقُونَ</a:t>
            </a:r>
            <a:r>
              <a:rPr lang="tr-TR" b="1" dirty="0"/>
              <a:t> </a:t>
            </a:r>
            <a:endParaRPr lang="tr-TR" dirty="0"/>
          </a:p>
          <a:p>
            <a:r>
              <a:rPr lang="tr-TR" b="1" dirty="0" smtClean="0"/>
              <a:t>“</a:t>
            </a:r>
            <a:r>
              <a:rPr lang="tr-TR" b="1" dirty="0"/>
              <a:t>İman edenlerin kalplerinin, Allah’ı zikretmek için huşu içerisinde bulunmaları ve ondan inecek gerçeğe içten bağlanmaları zamanı hâlâ gelmedi mi? Onlar daha önce kendilerine kitap verilip de, üzerlerinden uzun zaman geçmiş ve kalpleri katılaşmış kimseler gibi olmasınlar. Onlardan birçoğu yoldan çıkmış </a:t>
            </a:r>
            <a:r>
              <a:rPr lang="tr-TR" b="1" dirty="0" err="1"/>
              <a:t>fasıklardır</a:t>
            </a:r>
            <a:r>
              <a:rPr lang="tr-TR" b="1" dirty="0"/>
              <a:t>.” </a:t>
            </a:r>
            <a:r>
              <a:rPr lang="tr-TR" sz="2200" baseline="30000" dirty="0" smtClean="0"/>
              <a:t>(</a:t>
            </a:r>
            <a:r>
              <a:rPr lang="tr-TR" sz="2200" baseline="30000" dirty="0" err="1"/>
              <a:t>Hadid</a:t>
            </a:r>
            <a:r>
              <a:rPr lang="tr-TR" sz="2200" baseline="30000" dirty="0"/>
              <a:t> 16. Ayet)</a:t>
            </a:r>
            <a:endParaRPr lang="tr-TR" sz="2200"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564904"/>
            <a:ext cx="8229600" cy="2160240"/>
          </a:xfrm>
        </p:spPr>
        <p:txBody>
          <a:bodyPr/>
          <a:lstStyle/>
          <a:p>
            <a:r>
              <a:rPr lang="tr-TR" b="1" dirty="0"/>
              <a:t> Hazreti Ali (RA) da şöyle buyurur: </a:t>
            </a:r>
            <a:endParaRPr lang="tr-TR" dirty="0"/>
          </a:p>
          <a:p>
            <a:r>
              <a:rPr lang="tr-TR" b="1" dirty="0"/>
              <a:t>“</a:t>
            </a:r>
            <a:r>
              <a:rPr lang="tr-TR" b="1" dirty="0" smtClean="0"/>
              <a:t>el-</a:t>
            </a:r>
            <a:r>
              <a:rPr lang="tr-TR" b="1" dirty="0" err="1" smtClean="0"/>
              <a:t>Huşû’u</a:t>
            </a:r>
            <a:r>
              <a:rPr lang="tr-TR" b="1" dirty="0" smtClean="0"/>
              <a:t> </a:t>
            </a:r>
            <a:r>
              <a:rPr lang="tr-TR" b="1" dirty="0"/>
              <a:t>fil-</a:t>
            </a:r>
            <a:r>
              <a:rPr lang="tr-TR" b="1" dirty="0" err="1"/>
              <a:t>kalb</a:t>
            </a:r>
            <a:r>
              <a:rPr lang="tr-TR" b="1" dirty="0"/>
              <a:t>: Huşu kalptedir.”</a:t>
            </a:r>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r>
              <a:rPr lang="tr-TR" dirty="0"/>
              <a:t>Sözlükte “sakin olmak, gözünü ve boynunu eğmek”, sesini kısmak ve tevazu göstermek anlamına gelen </a:t>
            </a:r>
            <a:r>
              <a:rPr lang="tr-TR" b="1" i="1" dirty="0" err="1"/>
              <a:t>huşû</a:t>
            </a:r>
            <a:r>
              <a:rPr lang="tr-TR" b="1" i="1" dirty="0"/>
              <a:t>,</a:t>
            </a:r>
            <a:r>
              <a:rPr lang="tr-TR" dirty="0"/>
              <a:t> din ıstılahında, mütevazi, sakin, saygılı, ihlaslı ve itaatkar olmak, boyun eğmek ve söz dinlemek, Allah’a yönelmek ve ibadet etmek demektir. </a:t>
            </a:r>
            <a:r>
              <a:rPr lang="tr-TR" sz="2000" baseline="30000" dirty="0"/>
              <a:t>(Dini Kavramlar Sözlüğü, </a:t>
            </a:r>
            <a:r>
              <a:rPr lang="tr-TR" sz="2000" baseline="30000" dirty="0" smtClean="0"/>
              <a:t>D.İ.B, </a:t>
            </a:r>
            <a:r>
              <a:rPr lang="tr-TR" sz="2000" baseline="30000" dirty="0"/>
              <a:t>s.272)</a:t>
            </a:r>
            <a:endParaRPr lang="tr-TR" sz="2000" dirty="0"/>
          </a:p>
          <a:p>
            <a:r>
              <a:rPr lang="tr-TR" dirty="0"/>
              <a:t>	Huşu’ sahibine </a:t>
            </a:r>
            <a:r>
              <a:rPr lang="tr-TR" i="1" dirty="0" err="1"/>
              <a:t>hâşi</a:t>
            </a:r>
            <a:r>
              <a:rPr lang="tr-TR" i="1" dirty="0"/>
              <a:t>’</a:t>
            </a:r>
            <a:r>
              <a:rPr lang="tr-TR" dirty="0"/>
              <a:t> denir. Çoğulu, </a:t>
            </a:r>
            <a:r>
              <a:rPr lang="tr-TR" i="1" dirty="0" err="1"/>
              <a:t>hâşiûndur</a:t>
            </a:r>
            <a:r>
              <a:rPr lang="tr-TR" i="1" dirty="0"/>
              <a:t>.</a:t>
            </a:r>
            <a:endParaRPr lang="tr-TR" dirty="0"/>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Feridüddin</a:t>
            </a:r>
            <a:r>
              <a:rPr lang="tr-TR" dirty="0" smtClean="0"/>
              <a:t> </a:t>
            </a:r>
            <a:r>
              <a:rPr lang="tr-TR" dirty="0" err="1"/>
              <a:t>Attar’ın</a:t>
            </a:r>
            <a:r>
              <a:rPr lang="tr-TR" dirty="0"/>
              <a:t> “</a:t>
            </a:r>
            <a:r>
              <a:rPr lang="tr-TR" dirty="0" err="1"/>
              <a:t>Tezkiretü’l</a:t>
            </a:r>
            <a:r>
              <a:rPr lang="tr-TR" dirty="0"/>
              <a:t>-Evliya” isimli eserinde naklettiğine göre bu ayet-i kerime, Horasan’da yetişmiş olan meşhur </a:t>
            </a:r>
            <a:r>
              <a:rPr lang="tr-TR" dirty="0" err="1"/>
              <a:t>sufî</a:t>
            </a:r>
            <a:r>
              <a:rPr lang="tr-TR" dirty="0"/>
              <a:t> </a:t>
            </a:r>
            <a:r>
              <a:rPr lang="tr-TR" dirty="0" err="1"/>
              <a:t>Fudayl</a:t>
            </a:r>
            <a:r>
              <a:rPr lang="tr-TR" dirty="0"/>
              <a:t> b. </a:t>
            </a:r>
            <a:r>
              <a:rPr lang="tr-TR" dirty="0" err="1"/>
              <a:t>Iyaz’ın</a:t>
            </a:r>
            <a:r>
              <a:rPr lang="tr-TR" dirty="0"/>
              <a:t> gaflet uykusundan kurtulup, hak yola girmesine sebep olmuştur. Şöyle ki;</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85000" lnSpcReduction="20000"/>
          </a:bodyPr>
          <a:lstStyle/>
          <a:p>
            <a:r>
              <a:rPr lang="tr-TR" b="1" dirty="0" err="1"/>
              <a:t>Fudayl</a:t>
            </a:r>
            <a:r>
              <a:rPr lang="tr-TR" b="1" dirty="0"/>
              <a:t> önceleri yollardan gelip geçen kervanları soyan haramilerin/haydutların, yol kesenlerin başı idi. Haramiler, gelip geçen kervanlardan soydukları malları </a:t>
            </a:r>
            <a:r>
              <a:rPr lang="tr-TR" b="1" dirty="0" err="1"/>
              <a:t>Fudayl’e</a:t>
            </a:r>
            <a:r>
              <a:rPr lang="tr-TR" b="1" dirty="0"/>
              <a:t> getirirlerdi, aralarında o taksim ederdi. Bir gün yine bir kervan geliyordu. </a:t>
            </a:r>
            <a:r>
              <a:rPr lang="tr-TR" b="1" dirty="0" err="1"/>
              <a:t>Fudayl</a:t>
            </a:r>
            <a:r>
              <a:rPr lang="tr-TR" b="1" dirty="0"/>
              <a:t> ve adamları kervanı soymak için pusuya girmişlerdi. Kervan içerisinde bulunanlardan biri yukarıdaki ayeti </a:t>
            </a:r>
            <a:r>
              <a:rPr lang="tr-TR" b="1" dirty="0" smtClean="0"/>
              <a:t>(</a:t>
            </a:r>
            <a:r>
              <a:rPr lang="tr-TR" b="1" dirty="0" err="1"/>
              <a:t>h</a:t>
            </a:r>
            <a:r>
              <a:rPr lang="tr-TR" b="1" dirty="0" err="1" smtClean="0"/>
              <a:t>adid</a:t>
            </a:r>
            <a:r>
              <a:rPr lang="tr-TR" b="1" dirty="0" smtClean="0"/>
              <a:t> suresi, 16. ayet) okuyordu</a:t>
            </a:r>
            <a:r>
              <a:rPr lang="tr-TR" b="1" dirty="0"/>
              <a:t>. Ayet </a:t>
            </a:r>
            <a:r>
              <a:rPr lang="tr-TR" b="1" dirty="0" err="1"/>
              <a:t>Fudayl’i</a:t>
            </a:r>
            <a:r>
              <a:rPr lang="tr-TR" b="1" dirty="0"/>
              <a:t> çok etkilemişti. Kendi ifadesiyle, “ayet sanki onun için okunuyordu.” Her şeyin bir zamanı vardı, artık </a:t>
            </a:r>
            <a:r>
              <a:rPr lang="tr-TR" b="1" dirty="0" err="1"/>
              <a:t>Fudayl</a:t>
            </a:r>
            <a:r>
              <a:rPr lang="tr-TR" b="1" dirty="0"/>
              <a:t> için de gelip geçen kervanları soyup, insanlara zulmetmeyi terk etme zamanı gelmişti. Nitekim öyle de oldu. </a:t>
            </a:r>
            <a:r>
              <a:rPr lang="tr-TR" b="1" dirty="0" err="1"/>
              <a:t>Fudayl</a:t>
            </a:r>
            <a:r>
              <a:rPr lang="tr-TR" b="1" dirty="0"/>
              <a:t> başını secdeye koydu, yaptıklarından dolayı pişmanlık duydu, içtenlikle </a:t>
            </a:r>
            <a:r>
              <a:rPr lang="tr-TR" b="1" dirty="0" err="1"/>
              <a:t>tevbe</a:t>
            </a:r>
            <a:r>
              <a:rPr lang="tr-TR" b="1" dirty="0"/>
              <a:t> etti, herkese hakkını vererek helallik diledi.</a:t>
            </a:r>
            <a:endParaRPr lang="tr-TR" dirty="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Büyük Mükafata Ulaştıran Haller:</a:t>
            </a:r>
          </a:p>
          <a:p>
            <a:r>
              <a:rPr lang="tr-TR" dirty="0" err="1" smtClean="0"/>
              <a:t>Kur’an</a:t>
            </a:r>
            <a:r>
              <a:rPr lang="tr-TR" dirty="0" smtClean="0"/>
              <a:t>-ı Kerim’de iman eden, itaatkar olan, doğru olan, sabreden, Allah’a derin saygı duyan (</a:t>
            </a:r>
            <a:r>
              <a:rPr lang="tr-TR" dirty="0" err="1" smtClean="0"/>
              <a:t>huşû</a:t>
            </a:r>
            <a:r>
              <a:rPr lang="tr-TR" dirty="0" smtClean="0"/>
              <a:t> sahibi), sadaka veren, oruç tutan, namusunu koruyan, Allah’ı çokça anan erkeklerle kadınlara Allah, bağışlama ve büyük bir mükafat hazırladığını haber vermektedir. </a:t>
            </a:r>
            <a:r>
              <a:rPr lang="tr-TR" sz="2000" dirty="0" smtClean="0"/>
              <a:t>(</a:t>
            </a:r>
            <a:r>
              <a:rPr lang="tr-TR" sz="2000" dirty="0" err="1" smtClean="0"/>
              <a:t>Ahzap</a:t>
            </a:r>
            <a:r>
              <a:rPr lang="tr-TR" sz="2000" dirty="0" smtClean="0"/>
              <a:t>,33/35)</a:t>
            </a:r>
            <a:r>
              <a:rPr lang="tr-TR" dirty="0" smtClean="0"/>
              <a:t>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Sonuç itibariyle gerek namaz ve diğer ibadetler ve gerek diğer sosyal faaliyetler olsun her işte huşu, tevazu ve samimiyet olduğu zaman yapılan işler anlam kazanır ve sahibine fayda verir. Samimiyetten yoksun yapılan işler serap misali faydasız, güdük faaliyetlerdir. Kişinin kendisine de çevresine de bir yarar sağlamaz.</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Yüce </a:t>
            </a:r>
            <a:r>
              <a:rPr lang="tr-TR" dirty="0"/>
              <a:t>Rabbimiz cümlemizi kendisine ihlâsla, huşu ile ibadet eden kullarından eylesin. Cümlemizi riyadan, gösterişten muhafaza buyursun</a:t>
            </a:r>
            <a:r>
              <a:rPr lang="tr-TR" dirty="0" smtClean="0"/>
              <a:t>. Amin</a:t>
            </a:r>
            <a:endParaRPr lang="tr-TR" dirty="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44824"/>
            <a:ext cx="8229600" cy="4281339"/>
          </a:xfrm>
        </p:spPr>
        <p:txBody>
          <a:bodyPr>
            <a:normAutofit/>
          </a:bodyPr>
          <a:lstStyle/>
          <a:p>
            <a:pPr algn="ctr">
              <a:buNone/>
            </a:pPr>
            <a:r>
              <a:rPr lang="tr-TR" sz="4800" b="1" dirty="0" smtClean="0"/>
              <a:t>HAZIRLAYAN:</a:t>
            </a:r>
          </a:p>
          <a:p>
            <a:pPr algn="ctr">
              <a:buNone/>
            </a:pPr>
            <a:r>
              <a:rPr lang="tr-TR" sz="4800" b="1" dirty="0" smtClean="0"/>
              <a:t>CAVAT BAYRAKTAR</a:t>
            </a:r>
          </a:p>
          <a:p>
            <a:pPr algn="ctr">
              <a:buNone/>
            </a:pPr>
            <a:r>
              <a:rPr lang="tr-TR" sz="4800" b="1" dirty="0" smtClean="0"/>
              <a:t>EYNESİL İLÇE VAİZİ</a:t>
            </a:r>
            <a:endParaRPr lang="tr-TR"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28799"/>
            <a:ext cx="8229600" cy="4104457"/>
          </a:xfrm>
        </p:spPr>
        <p:txBody>
          <a:bodyPr/>
          <a:lstStyle/>
          <a:p>
            <a:r>
              <a:rPr lang="tr-TR" b="1" dirty="0" err="1" smtClean="0"/>
              <a:t>Kur’an</a:t>
            </a:r>
            <a:r>
              <a:rPr lang="tr-TR" b="1" dirty="0" smtClean="0"/>
              <a:t>-ı Kerim’de </a:t>
            </a:r>
            <a:r>
              <a:rPr lang="tr-TR" b="1" dirty="0" err="1" smtClean="0"/>
              <a:t>huşû</a:t>
            </a:r>
            <a:r>
              <a:rPr lang="tr-TR" b="1" dirty="0" smtClean="0"/>
              <a:t> sahipleri </a:t>
            </a:r>
            <a:r>
              <a:rPr lang="tr-TR" b="1" dirty="0" err="1" smtClean="0"/>
              <a:t>öğülmüştür</a:t>
            </a:r>
            <a:r>
              <a:rPr lang="tr-TR" b="1" dirty="0" smtClean="0"/>
              <a:t>:</a:t>
            </a:r>
            <a:endParaRPr lang="tr-TR" dirty="0" smtClean="0"/>
          </a:p>
          <a:p>
            <a:pPr algn="r"/>
            <a:r>
              <a:rPr lang="tr-TR" dirty="0" smtClean="0"/>
              <a:t>	</a:t>
            </a:r>
            <a:r>
              <a:rPr lang="ar-SA" dirty="0" smtClean="0"/>
              <a:t>وَكَانُوا لَنَا خَاشِعِينَ</a:t>
            </a:r>
            <a:endParaRPr lang="tr-TR" dirty="0" smtClean="0"/>
          </a:p>
          <a:p>
            <a:r>
              <a:rPr lang="tr-TR" b="1" dirty="0" smtClean="0"/>
              <a:t>“Onlar bize derin saygı duyan kimselerdi.” </a:t>
            </a:r>
            <a:r>
              <a:rPr lang="tr-TR" sz="2000" baseline="30000" dirty="0" smtClean="0"/>
              <a:t>(Enbiya, 21/90)</a:t>
            </a:r>
            <a:endParaRPr lang="tr-TR" sz="2000" dirty="0" smtClean="0"/>
          </a:p>
          <a:p>
            <a:r>
              <a:rPr lang="tr-TR" dirty="0" smtClean="0"/>
              <a:t>Buyrularak Zekeriya ve Yahya (a.s) </a:t>
            </a:r>
            <a:r>
              <a:rPr lang="tr-TR" dirty="0" err="1" smtClean="0"/>
              <a:t>huşû</a:t>
            </a:r>
            <a:r>
              <a:rPr lang="tr-TR" dirty="0" smtClean="0"/>
              <a:t> sahibi olmaları sebebiyle övülmüşlerdir.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err="1" smtClean="0"/>
              <a:t>Huşû</a:t>
            </a:r>
            <a:r>
              <a:rPr lang="tr-TR" b="1" dirty="0" smtClean="0"/>
              <a:t> hâli Allah’a saygıyı ifade eder. </a:t>
            </a:r>
            <a:r>
              <a:rPr lang="tr-TR" b="1" dirty="0" err="1" smtClean="0"/>
              <a:t>Kur’an’da</a:t>
            </a:r>
            <a:r>
              <a:rPr lang="tr-TR" b="1" dirty="0" smtClean="0"/>
              <a:t>:</a:t>
            </a:r>
          </a:p>
          <a:p>
            <a:pPr algn="r"/>
            <a:r>
              <a:rPr lang="ar-SA" dirty="0" smtClean="0"/>
              <a:t>وَاسْتَعِينُوا بِالصَّبْرِ وَالصَّلَاةِ وَإِنَّهَا لَكَبِيرَةٌ إِلَّا عَلَى الْخَاشِعِينَ</a:t>
            </a:r>
            <a:endParaRPr lang="tr-TR" dirty="0" smtClean="0"/>
          </a:p>
          <a:p>
            <a:r>
              <a:rPr lang="tr-TR" b="1" dirty="0" smtClean="0"/>
              <a:t>“Sabrederek ve namazı kılarak (Allah’tan) yardım dileyin. Şüphesiz namaz, Allah’a derinden saydı duyanlardan başkasına ağır gelir.” </a:t>
            </a:r>
            <a:r>
              <a:rPr lang="tr-TR" sz="2000" dirty="0" smtClean="0"/>
              <a:t>(Bakara,2/45)</a:t>
            </a:r>
            <a:endParaRPr lang="tr-T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a:bodyPr>
          <a:lstStyle/>
          <a:p>
            <a:r>
              <a:rPr lang="tr-TR" b="1" dirty="0"/>
              <a:t>Namazda </a:t>
            </a:r>
            <a:r>
              <a:rPr lang="tr-TR" b="1" dirty="0" err="1"/>
              <a:t>Huşû</a:t>
            </a:r>
            <a:r>
              <a:rPr lang="tr-TR" b="1" dirty="0"/>
              <a:t>:</a:t>
            </a:r>
            <a:endParaRPr lang="tr-TR" dirty="0"/>
          </a:p>
          <a:p>
            <a:pPr algn="r" rtl="1"/>
            <a:r>
              <a:rPr lang="ar-SA" b="1" dirty="0"/>
              <a:t>قَدْ أَفْلَحَ الْمُؤْمِنُونَ:الَّذِينَ هُمْ فِي صَلَاتِهِمْ خَاشِعُونَ</a:t>
            </a:r>
            <a:endParaRPr lang="tr-TR" dirty="0"/>
          </a:p>
          <a:p>
            <a:r>
              <a:rPr lang="tr-TR" b="1" dirty="0" smtClean="0"/>
              <a:t>“</a:t>
            </a:r>
            <a:r>
              <a:rPr lang="tr-TR" b="1" dirty="0"/>
              <a:t>Müminler kurtuluşa ermişlerdir. Onlar namazlarını huşu içerisinde kılarlar</a:t>
            </a:r>
            <a:r>
              <a:rPr lang="tr-TR" b="1" dirty="0" smtClean="0"/>
              <a:t>.”</a:t>
            </a:r>
            <a:r>
              <a:rPr lang="tr-TR" sz="2000" baseline="30000" dirty="0" smtClean="0"/>
              <a:t>(</a:t>
            </a:r>
            <a:r>
              <a:rPr lang="tr-TR" sz="2000" baseline="30000" dirty="0" err="1" smtClean="0"/>
              <a:t>Mü’minun</a:t>
            </a:r>
            <a:r>
              <a:rPr lang="tr-TR" sz="2000" baseline="30000" dirty="0" smtClean="0"/>
              <a:t>, 23/1-2)</a:t>
            </a:r>
            <a:r>
              <a:rPr lang="tr-TR" baseline="30000" dirty="0"/>
              <a:t>  </a:t>
            </a:r>
            <a:r>
              <a:rPr lang="tr-TR" b="1" baseline="30000" dirty="0"/>
              <a:t>  </a:t>
            </a:r>
            <a:endParaRPr lang="tr-TR" dirty="0"/>
          </a:p>
          <a:p>
            <a:r>
              <a:rPr lang="tr-TR" dirty="0" smtClean="0"/>
              <a:t>Yüce </a:t>
            </a:r>
            <a:r>
              <a:rPr lang="tr-TR" dirty="0"/>
              <a:t>kitabımız </a:t>
            </a:r>
            <a:r>
              <a:rPr lang="tr-TR" dirty="0" err="1"/>
              <a:t>Kur’an</a:t>
            </a:r>
            <a:r>
              <a:rPr lang="tr-TR" dirty="0"/>
              <a:t>-ı Kerim’de </a:t>
            </a:r>
            <a:r>
              <a:rPr lang="tr-TR" dirty="0" err="1"/>
              <a:t>Müminûn</a:t>
            </a:r>
            <a:r>
              <a:rPr lang="tr-TR" dirty="0"/>
              <a:t> suresinin ilk ayetlerinde, kurtuluşa erecek olan müminlerin bir takım vasıfları sayılmakta, bunlardan ilkinin namazlarını huşu içerisinde kılanlar olduğu bildirilmektedir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r>
              <a:rPr lang="tr-TR" dirty="0" smtClean="0"/>
              <a:t>Namazın </a:t>
            </a:r>
            <a:r>
              <a:rPr lang="tr-TR" dirty="0"/>
              <a:t>kıyam, kıraat, rükû ve sücut gibi dış organlarla yerine getirilmesi gerekli olan farzları bulunduğu gibi; </a:t>
            </a:r>
            <a:r>
              <a:rPr lang="tr-TR" dirty="0" err="1" smtClean="0"/>
              <a:t>huşû</a:t>
            </a:r>
            <a:r>
              <a:rPr lang="tr-TR" dirty="0" smtClean="0"/>
              <a:t>, </a:t>
            </a:r>
            <a:r>
              <a:rPr lang="tr-TR" dirty="0" err="1" smtClean="0"/>
              <a:t>hudû</a:t>
            </a:r>
            <a:r>
              <a:rPr lang="tr-TR" dirty="0" smtClean="0"/>
              <a:t> </a:t>
            </a:r>
            <a:r>
              <a:rPr lang="tr-TR" dirty="0"/>
              <a:t>ve ihlâs gibi kalbe ait bir takım özellikleri de bulunmaktadır. Nitekim yukarıdaki ayetler bunu ifade etmektedir.</a:t>
            </a:r>
          </a:p>
          <a:p>
            <a:r>
              <a:rPr lang="tr-TR" b="1" dirty="0" smtClean="0"/>
              <a:t>Şair </a:t>
            </a:r>
            <a:r>
              <a:rPr lang="tr-TR" b="1" dirty="0" err="1" smtClean="0"/>
              <a:t>Vehbî</a:t>
            </a:r>
            <a:r>
              <a:rPr lang="tr-TR" b="1" dirty="0" smtClean="0"/>
              <a:t> </a:t>
            </a:r>
            <a:r>
              <a:rPr lang="tr-TR" b="1" dirty="0"/>
              <a:t>ne güzel söylemiş:</a:t>
            </a:r>
            <a:endParaRPr lang="tr-TR" dirty="0"/>
          </a:p>
          <a:p>
            <a:r>
              <a:rPr lang="tr-TR" b="1" dirty="0" smtClean="0"/>
              <a:t>“</a:t>
            </a:r>
            <a:r>
              <a:rPr lang="tr-TR" b="1" dirty="0"/>
              <a:t>Yüzünü sür o ulu dergâha</a:t>
            </a:r>
            <a:endParaRPr lang="tr-TR" dirty="0"/>
          </a:p>
          <a:p>
            <a:pPr>
              <a:buNone/>
            </a:pPr>
            <a:r>
              <a:rPr lang="tr-TR" dirty="0"/>
              <a:t> </a:t>
            </a:r>
            <a:r>
              <a:rPr lang="tr-TR" dirty="0" smtClean="0"/>
              <a:t>  </a:t>
            </a:r>
            <a:r>
              <a:rPr lang="tr-TR" dirty="0" smtClean="0"/>
              <a:t> </a:t>
            </a:r>
            <a:r>
              <a:rPr lang="tr-TR" b="1" dirty="0"/>
              <a:t>Kıl </a:t>
            </a:r>
            <a:r>
              <a:rPr lang="tr-TR" b="1" dirty="0" err="1" smtClean="0"/>
              <a:t>huşû</a:t>
            </a:r>
            <a:r>
              <a:rPr lang="tr-TR" b="1" dirty="0" smtClean="0"/>
              <a:t> </a:t>
            </a:r>
            <a:r>
              <a:rPr lang="tr-TR" b="1" dirty="0"/>
              <a:t>ile niyaz Allah’a.”</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400600"/>
          </a:xfrm>
        </p:spPr>
        <p:txBody>
          <a:bodyPr/>
          <a:lstStyle/>
          <a:p>
            <a:r>
              <a:rPr lang="tr-TR" dirty="0" smtClean="0"/>
              <a:t>Kalbin </a:t>
            </a:r>
            <a:r>
              <a:rPr lang="tr-TR" dirty="0"/>
              <a:t>huşu içerisinde olması diğer organlara da tesir eder, bunun eseri diğer organlarda da görülür. Nitekim Peygamber Efendimiz (SAV),namaz kılarken sakalıyla oynayan birini görünce: </a:t>
            </a:r>
            <a:endParaRPr lang="tr-TR" dirty="0" smtClean="0"/>
          </a:p>
          <a:p>
            <a:r>
              <a:rPr lang="tr-TR" b="1" dirty="0" smtClean="0"/>
              <a:t>“</a:t>
            </a:r>
            <a:r>
              <a:rPr lang="tr-TR" b="1" dirty="0"/>
              <a:t>Bunun kalbi huşu içerisinde olsa idi, organları da huşu içerisinde olurdu</a:t>
            </a:r>
            <a:r>
              <a:rPr lang="tr-TR" b="1" dirty="0" smtClean="0"/>
              <a:t>.” </a:t>
            </a:r>
            <a:r>
              <a:rPr lang="tr-TR" baseline="30000" dirty="0" smtClean="0"/>
              <a:t>(</a:t>
            </a:r>
            <a:r>
              <a:rPr lang="tr-TR" baseline="30000" dirty="0" err="1"/>
              <a:t>Tirmizi</a:t>
            </a:r>
            <a:r>
              <a:rPr lang="tr-TR" baseline="30000" dirty="0"/>
              <a:t>)</a:t>
            </a:r>
            <a:r>
              <a:rPr lang="tr-TR" b="1" dirty="0"/>
              <a:t> </a:t>
            </a:r>
            <a:r>
              <a:rPr lang="tr-TR" dirty="0"/>
              <a:t>buyurmuştur.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fontScale="92500" lnSpcReduction="20000"/>
          </a:bodyPr>
          <a:lstStyle/>
          <a:p>
            <a:r>
              <a:rPr lang="tr-TR" dirty="0"/>
              <a:t>Huşu, ibadetlerimizi anlamlı kılar, huşu namazın ruhudur. Huşusuz kılınan namaz da sahih olur, fakat huşu ile kılınan namazın sevabı daha fazla olur. </a:t>
            </a:r>
            <a:r>
              <a:rPr lang="tr-TR" dirty="0" err="1"/>
              <a:t>Kur’an</a:t>
            </a:r>
            <a:r>
              <a:rPr lang="tr-TR" dirty="0"/>
              <a:t>-ı Kerim’de:</a:t>
            </a:r>
          </a:p>
          <a:p>
            <a:pPr algn="r" rtl="1"/>
            <a:r>
              <a:rPr lang="ar-SA" dirty="0"/>
              <a:t>اتْلُ مَا أُوحِيَ إِلَيْكَ مِنَ الْكِتَابِ وَأَقِمِ الصَّلَاةَ إِنَّ الصَّلَاةَ تَنْهَى عَنِ الْفَحْشَاء وَالْمُنكَرِ</a:t>
            </a:r>
            <a:endParaRPr lang="tr-TR" dirty="0"/>
          </a:p>
          <a:p>
            <a:r>
              <a:rPr lang="tr-TR" b="1" dirty="0" smtClean="0"/>
              <a:t>“</a:t>
            </a:r>
            <a:r>
              <a:rPr lang="tr-TR" b="1" dirty="0"/>
              <a:t>Kitaptan sana vahyolunanı oku, namazı da usulüne uygun şekilde kıl. Çünkü bu şekilde kılınan namaz, insanı her türlü fenalık ve kötülükten alıkoyar.” </a:t>
            </a:r>
            <a:r>
              <a:rPr lang="tr-TR" baseline="30000" dirty="0"/>
              <a:t>(</a:t>
            </a:r>
            <a:r>
              <a:rPr lang="tr-TR" baseline="30000" dirty="0" err="1"/>
              <a:t>Ankebut</a:t>
            </a:r>
            <a:r>
              <a:rPr lang="tr-TR" baseline="30000" dirty="0"/>
              <a:t>, 29/45)</a:t>
            </a:r>
            <a:r>
              <a:rPr lang="tr-TR" b="1" dirty="0"/>
              <a:t> </a:t>
            </a:r>
            <a:endParaRPr lang="tr-TR" dirty="0"/>
          </a:p>
          <a:p>
            <a:r>
              <a:rPr lang="tr-TR" dirty="0" smtClean="0"/>
              <a:t>Ayetin </a:t>
            </a:r>
            <a:r>
              <a:rPr lang="tr-TR" dirty="0"/>
              <a:t>sırrının tecelli etmesi, namazın zahiri farzlarından başka, huşu ve ihlâs gibi kalbî hususların da yerine getirilmesine bağlıdır.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rmAutofit lnSpcReduction="10000"/>
          </a:bodyPr>
          <a:lstStyle/>
          <a:p>
            <a:r>
              <a:rPr lang="tr-TR" dirty="0"/>
              <a:t>Namazı huşu içerisinde kılanlar denilince, hiç şüphesiz ilk akla gelen Peygamber Efendimiz (SAV) olur. Peygamber Efendimiz (SAV) namazlarını son derece huşu içerisinde kılar, her hususta olduğu gibi bu hususta da ümmetine örnek olurdu. Fiiliyle ümmetine örnek olan Peygamber Efendimiz (SAV),sözleriyle de onları namazlarını huşu içerisinde kılmaya teşvik ederdi. Bir hadis-i şeriflerinde şöyle buyurmuştur: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1012</Words>
  <Application>Microsoft Office PowerPoint</Application>
  <PresentationFormat>Ekran Gösterisi (4:3)</PresentationFormat>
  <Paragraphs>58</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ts</dc:creator>
  <cp:lastModifiedBy>ts</cp:lastModifiedBy>
  <cp:revision>22</cp:revision>
  <dcterms:created xsi:type="dcterms:W3CDTF">2016-02-02T13:14:14Z</dcterms:created>
  <dcterms:modified xsi:type="dcterms:W3CDTF">2016-02-02T21:25:07Z</dcterms:modified>
</cp:coreProperties>
</file>