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69" r:id="rId2"/>
    <p:sldId id="384" r:id="rId3"/>
    <p:sldId id="371" r:id="rId4"/>
    <p:sldId id="351" r:id="rId5"/>
    <p:sldId id="352" r:id="rId6"/>
    <p:sldId id="361" r:id="rId7"/>
    <p:sldId id="362" r:id="rId8"/>
    <p:sldId id="363" r:id="rId9"/>
    <p:sldId id="364" r:id="rId10"/>
    <p:sldId id="365" r:id="rId11"/>
    <p:sldId id="372" r:id="rId12"/>
    <p:sldId id="373" r:id="rId13"/>
    <p:sldId id="366" r:id="rId14"/>
    <p:sldId id="403" r:id="rId15"/>
    <p:sldId id="404" r:id="rId16"/>
    <p:sldId id="407" r:id="rId17"/>
    <p:sldId id="414" r:id="rId18"/>
    <p:sldId id="397" r:id="rId19"/>
    <p:sldId id="405" r:id="rId20"/>
    <p:sldId id="423" r:id="rId21"/>
    <p:sldId id="422" r:id="rId22"/>
    <p:sldId id="319" r:id="rId23"/>
    <p:sldId id="320" r:id="rId24"/>
    <p:sldId id="322" r:id="rId25"/>
    <p:sldId id="323" r:id="rId26"/>
    <p:sldId id="355" r:id="rId27"/>
    <p:sldId id="356" r:id="rId28"/>
    <p:sldId id="357" r:id="rId29"/>
    <p:sldId id="358" r:id="rId30"/>
    <p:sldId id="385" r:id="rId31"/>
    <p:sldId id="400" r:id="rId32"/>
    <p:sldId id="417" r:id="rId33"/>
    <p:sldId id="418" r:id="rId34"/>
    <p:sldId id="399" r:id="rId35"/>
    <p:sldId id="359" r:id="rId36"/>
    <p:sldId id="401" r:id="rId37"/>
    <p:sldId id="402" r:id="rId38"/>
    <p:sldId id="328" r:id="rId39"/>
    <p:sldId id="386" r:id="rId40"/>
    <p:sldId id="410" r:id="rId41"/>
    <p:sldId id="409" r:id="rId42"/>
    <p:sldId id="345" r:id="rId43"/>
    <p:sldId id="419" r:id="rId44"/>
    <p:sldId id="329" r:id="rId45"/>
    <p:sldId id="420" r:id="rId46"/>
    <p:sldId id="330" r:id="rId47"/>
    <p:sldId id="331" r:id="rId48"/>
    <p:sldId id="406" r:id="rId49"/>
    <p:sldId id="332" r:id="rId50"/>
    <p:sldId id="336" r:id="rId51"/>
    <p:sldId id="387" r:id="rId52"/>
    <p:sldId id="411" r:id="rId53"/>
    <p:sldId id="337" r:id="rId54"/>
    <p:sldId id="338" r:id="rId55"/>
    <p:sldId id="413" r:id="rId56"/>
    <p:sldId id="412" r:id="rId57"/>
    <p:sldId id="388" r:id="rId58"/>
    <p:sldId id="339" r:id="rId59"/>
    <p:sldId id="340" r:id="rId60"/>
    <p:sldId id="389" r:id="rId61"/>
    <p:sldId id="347" r:id="rId62"/>
    <p:sldId id="342" r:id="rId63"/>
    <p:sldId id="343" r:id="rId64"/>
    <p:sldId id="333" r:id="rId65"/>
    <p:sldId id="381" r:id="rId66"/>
    <p:sldId id="394" r:id="rId67"/>
    <p:sldId id="396" r:id="rId6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1039" autoAdjust="0"/>
  </p:normalViewPr>
  <p:slideViewPr>
    <p:cSldViewPr>
      <p:cViewPr>
        <p:scale>
          <a:sx n="60" d="100"/>
          <a:sy n="60" d="100"/>
        </p:scale>
        <p:origin x="-177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FEC43-866D-412B-9C63-CCAB2E35D6E1}" type="datetimeFigureOut">
              <a:rPr lang="tr-TR" smtClean="0"/>
              <a:pPr/>
              <a:t>21.5.2016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8BD65-0A51-43EF-ABF6-BFC495BA904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BD65-0A51-43EF-ABF6-BFC495BA9042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43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F2FC58-72A8-47C7-AC38-10B605C63284}" type="slidenum">
              <a:rPr lang="tr-TR" smtClean="0"/>
              <a:pPr/>
              <a:t>23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C79F40-A8DE-4B47-9E05-011DABC57B5B}" type="slidenum">
              <a:rPr lang="tr-TR" smtClean="0"/>
              <a:pPr/>
              <a:t>24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63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D6292D-3201-4022-A238-CB78F7F0DAF5}" type="slidenum">
              <a:rPr lang="tr-TR" smtClean="0"/>
              <a:pPr/>
              <a:t>25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BD65-0A51-43EF-ABF6-BFC495BA9042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BD65-0A51-43EF-ABF6-BFC495BA9042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 dirty="0" smtClean="0">
              <a:latin typeface="Arial" charset="0"/>
              <a:cs typeface="Arial" charset="0"/>
            </a:endParaRPr>
          </a:p>
        </p:txBody>
      </p:sp>
      <p:sp>
        <p:nvSpPr>
          <p:cNvPr id="25088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7E8C0F-78C1-46A4-86B6-C3CC8088F3B3}" type="slidenum">
              <a:rPr lang="tr-TR" altLang="tr-TR">
                <a:solidFill>
                  <a:srgbClr val="000000"/>
                </a:solidFill>
              </a:rPr>
              <a:pPr/>
              <a:t>66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FA58C2-C5CC-4529-97E4-8AB532F2B0A1}" type="slidenum">
              <a:rPr lang="tr-TR" altLang="tr-TR"/>
              <a:pPr/>
              <a:t>67</a:t>
            </a:fld>
            <a:endParaRPr lang="tr-TR" altLang="tr-TR"/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5D49-B481-470F-9650-303E781DD7FA}" type="datetimeFigureOut">
              <a:rPr lang="tr-TR" smtClean="0"/>
              <a:pPr/>
              <a:t>21.5.2016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B434-9428-4239-A02F-28582C15F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5D49-B481-470F-9650-303E781DD7FA}" type="datetimeFigureOut">
              <a:rPr lang="tr-TR" smtClean="0"/>
              <a:pPr/>
              <a:t>21.5.2016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B434-9428-4239-A02F-28582C15F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5D49-B481-470F-9650-303E781DD7FA}" type="datetimeFigureOut">
              <a:rPr lang="tr-TR" smtClean="0"/>
              <a:pPr/>
              <a:t>21.5.2016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B434-9428-4239-A02F-28582C15F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5D49-B481-470F-9650-303E781DD7FA}" type="datetimeFigureOut">
              <a:rPr lang="tr-TR" smtClean="0"/>
              <a:pPr/>
              <a:t>21.5.2016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B434-9428-4239-A02F-28582C15F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5D49-B481-470F-9650-303E781DD7FA}" type="datetimeFigureOut">
              <a:rPr lang="tr-TR" smtClean="0"/>
              <a:pPr/>
              <a:t>21.5.2016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B434-9428-4239-A02F-28582C15F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5D49-B481-470F-9650-303E781DD7FA}" type="datetimeFigureOut">
              <a:rPr lang="tr-TR" smtClean="0"/>
              <a:pPr/>
              <a:t>21.5.2016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B434-9428-4239-A02F-28582C15F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5D49-B481-470F-9650-303E781DD7FA}" type="datetimeFigureOut">
              <a:rPr lang="tr-TR" smtClean="0"/>
              <a:pPr/>
              <a:t>21.5.2016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B434-9428-4239-A02F-28582C15F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5D49-B481-470F-9650-303E781DD7FA}" type="datetimeFigureOut">
              <a:rPr lang="tr-TR" smtClean="0"/>
              <a:pPr/>
              <a:t>21.5.2016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B434-9428-4239-A02F-28582C15F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5D49-B481-470F-9650-303E781DD7FA}" type="datetimeFigureOut">
              <a:rPr lang="tr-TR" smtClean="0"/>
              <a:pPr/>
              <a:t>21.5.2016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B434-9428-4239-A02F-28582C15F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5D49-B481-470F-9650-303E781DD7FA}" type="datetimeFigureOut">
              <a:rPr lang="tr-TR" smtClean="0"/>
              <a:pPr/>
              <a:t>21.5.2016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B434-9428-4239-A02F-28582C15F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5D49-B481-470F-9650-303E781DD7FA}" type="datetimeFigureOut">
              <a:rPr lang="tr-TR" smtClean="0"/>
              <a:pPr/>
              <a:t>21.5.2016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B434-9428-4239-A02F-28582C15F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E5D49-B481-470F-9650-303E781DD7FA}" type="datetimeFigureOut">
              <a:rPr lang="tr-TR" smtClean="0"/>
              <a:pPr/>
              <a:t>21.5.2016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B434-9428-4239-A02F-28582C15F85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Resi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908720"/>
            <a:ext cx="9144000" cy="295232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5400" b="1" dirty="0" smtClean="0">
                <a:solidFill>
                  <a:srgbClr val="0000FF"/>
                </a:solidFill>
              </a:rPr>
              <a:t/>
            </a:r>
            <a:br>
              <a:rPr lang="tr-TR" sz="5400" b="1" dirty="0" smtClean="0">
                <a:solidFill>
                  <a:srgbClr val="0000FF"/>
                </a:solidFill>
              </a:rPr>
            </a:br>
            <a:r>
              <a:rPr lang="tr-TR" sz="8000" b="1" dirty="0" smtClean="0">
                <a:solidFill>
                  <a:srgbClr val="0000FF"/>
                </a:solidFill>
              </a:rPr>
              <a:t>SOSYAL MEDYA VE MAHREMİYET</a:t>
            </a:r>
            <a:endParaRPr lang="tr-TR" sz="5400" b="1" dirty="0" smtClean="0">
              <a:solidFill>
                <a:srgbClr val="0000FF"/>
              </a:solidFill>
            </a:endParaRP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73016"/>
            <a:ext cx="9143999" cy="32849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2400" b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b="1" dirty="0" smtClean="0"/>
              <a:t>&amp;</a:t>
            </a:r>
          </a:p>
          <a:p>
            <a:pPr eaLnBrk="1" hangingPunct="1">
              <a:lnSpc>
                <a:spcPct val="90000"/>
              </a:lnSpc>
            </a:pPr>
            <a:endParaRPr lang="tr-TR" altLang="tr-TR" sz="24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400" b="1" u="sng" dirty="0" smtClean="0">
                <a:solidFill>
                  <a:schemeClr val="tx1"/>
                </a:solidFill>
              </a:rPr>
              <a:t>HAZIRLAYAN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4000" b="1" dirty="0" smtClean="0">
                <a:solidFill>
                  <a:srgbClr val="C00000"/>
                </a:solidFill>
              </a:rPr>
              <a:t>Mehmet  SAİN</a:t>
            </a:r>
            <a:endParaRPr lang="tr-TR" altLang="tr-TR" sz="2400" b="1" dirty="0" smtClean="0"/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b="1" dirty="0" smtClean="0">
                <a:solidFill>
                  <a:srgbClr val="C00000"/>
                </a:solidFill>
              </a:rPr>
              <a:t>HASSA MÜFTÜ V.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b="1" dirty="0" smtClean="0">
                <a:solidFill>
                  <a:srgbClr val="C00000"/>
                </a:solidFill>
              </a:rPr>
              <a:t>hassa@diyanet.gov.tr</a:t>
            </a:r>
          </a:p>
        </p:txBody>
      </p:sp>
      <p:pic>
        <p:nvPicPr>
          <p:cNvPr id="75781" name="Resi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Dikdörtgen 6"/>
          <p:cNvSpPr>
            <a:spLocks noChangeArrowheads="1"/>
          </p:cNvSpPr>
          <p:nvPr/>
        </p:nvSpPr>
        <p:spPr bwMode="auto">
          <a:xfrm>
            <a:off x="7019925" y="84138"/>
            <a:ext cx="21240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tr-TR" sz="1400" b="1" dirty="0">
                <a:solidFill>
                  <a:schemeClr val="bg1"/>
                </a:solidFill>
              </a:rPr>
              <a:t>T.C.</a:t>
            </a:r>
          </a:p>
          <a:p>
            <a:pPr algn="ctr"/>
            <a:r>
              <a:rPr lang="tr-TR" altLang="tr-TR" sz="1400" b="1" dirty="0" smtClean="0">
                <a:solidFill>
                  <a:schemeClr val="bg1"/>
                </a:solidFill>
              </a:rPr>
              <a:t>HASSA </a:t>
            </a:r>
            <a:r>
              <a:rPr lang="tr-TR" altLang="tr-TR" sz="1400" b="1" dirty="0">
                <a:solidFill>
                  <a:schemeClr val="bg1"/>
                </a:solidFill>
              </a:rPr>
              <a:t>KAYMAKAMLIĞI İLÇE MÜFTÜLÜĞÜ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http://www.uzmantedavi.net/wp-content/uploads/2014/07/Sosyal-medya-ba%C4%9F%C4%B1ml%C4%B1l%C4%B1%C4%9F%C4%B1-UzmanTedavi.NET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35597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860032" cy="6857999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5200" b="1" dirty="0" smtClean="0">
                <a:solidFill>
                  <a:srgbClr val="C00000"/>
                </a:solidFill>
              </a:rPr>
              <a:t>Ulaştırma Bakanlığı </a:t>
            </a:r>
            <a:r>
              <a:rPr lang="tr-TR" sz="5200" b="1" dirty="0" smtClean="0">
                <a:solidFill>
                  <a:srgbClr val="002060"/>
                </a:solidFill>
              </a:rPr>
              <a:t>İnternet Kurulu tarafından, </a:t>
            </a:r>
            <a:r>
              <a:rPr lang="tr-TR" sz="5200" b="1" dirty="0" smtClean="0">
                <a:solidFill>
                  <a:srgbClr val="C00000"/>
                </a:solidFill>
              </a:rPr>
              <a:t>9-16 yaş </a:t>
            </a:r>
            <a:r>
              <a:rPr lang="tr-TR" sz="5200" b="1" dirty="0" smtClean="0">
                <a:solidFill>
                  <a:srgbClr val="002060"/>
                </a:solidFill>
              </a:rPr>
              <a:t>grubu çocukların internet üzerindeki Sosyal Paylaşım Sitelerini kullanma alışkanlıklarının analiz edildiği bir çalışma yapılmıştır.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tr-TR" sz="22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tr-T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4932040" cy="6858000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tr-TR" sz="4800" b="1" dirty="0" smtClean="0">
                <a:solidFill>
                  <a:srgbClr val="002060"/>
                </a:solidFill>
              </a:rPr>
              <a:t>Çocukların yaklaşık </a:t>
            </a:r>
            <a:r>
              <a:rPr lang="tr-TR" sz="4800" b="1" dirty="0" smtClean="0">
                <a:solidFill>
                  <a:srgbClr val="C00000"/>
                </a:solidFill>
              </a:rPr>
              <a:t>%70’i </a:t>
            </a:r>
            <a:r>
              <a:rPr lang="tr-TR" sz="4800" b="1" dirty="0" smtClean="0">
                <a:solidFill>
                  <a:srgbClr val="002060"/>
                </a:solidFill>
              </a:rPr>
              <a:t>günde en az bir kere interneti kullanırken</a:t>
            </a:r>
            <a:r>
              <a:rPr lang="tr-TR" sz="4800" b="1" dirty="0" smtClean="0">
                <a:solidFill>
                  <a:srgbClr val="C00000"/>
                </a:solidFill>
              </a:rPr>
              <a:t>, %66’sı </a:t>
            </a:r>
            <a:r>
              <a:rPr lang="tr-TR" sz="4800" b="1" dirty="0" smtClean="0">
                <a:solidFill>
                  <a:srgbClr val="002060"/>
                </a:solidFill>
              </a:rPr>
              <a:t>günde en az bir kere sosyal ağları kullanmakta ve burada ortalama </a:t>
            </a:r>
            <a:r>
              <a:rPr lang="tr-TR" sz="4800" b="1" dirty="0" smtClean="0">
                <a:solidFill>
                  <a:srgbClr val="C00000"/>
                </a:solidFill>
              </a:rPr>
              <a:t>72 dakika</a:t>
            </a:r>
            <a:r>
              <a:rPr lang="tr-TR" sz="4800" b="1" dirty="0" smtClean="0">
                <a:solidFill>
                  <a:srgbClr val="002060"/>
                </a:solidFill>
              </a:rPr>
              <a:t> zaman harcamaktadırlar. </a:t>
            </a:r>
            <a:r>
              <a:rPr lang="tr-TR" sz="4800" b="1" dirty="0" err="1" smtClean="0">
                <a:solidFill>
                  <a:srgbClr val="C00000"/>
                </a:solidFill>
              </a:rPr>
              <a:t>Facebook</a:t>
            </a:r>
            <a:r>
              <a:rPr lang="tr-TR" sz="4800" b="1" dirty="0" smtClean="0">
                <a:solidFill>
                  <a:srgbClr val="C00000"/>
                </a:solidFill>
              </a:rPr>
              <a:t>, %99’luk </a:t>
            </a:r>
            <a:r>
              <a:rPr lang="tr-TR" sz="4800" b="1" dirty="0" smtClean="0">
                <a:solidFill>
                  <a:srgbClr val="002060"/>
                </a:solidFill>
              </a:rPr>
              <a:t>kullanım oranı ile en fazla kullanılan sosyal ağ durumundadır. </a:t>
            </a:r>
          </a:p>
          <a:p>
            <a:pPr>
              <a:lnSpc>
                <a:spcPct val="90000"/>
              </a:lnSpc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5" name="4 Resim" descr="http://www.bildiriyo.com/wp-content/uploads/2015/11/internet-zararlar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4932040" cy="6858000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endParaRPr lang="tr-TR" sz="58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5800" b="1" dirty="0" smtClean="0">
                <a:solidFill>
                  <a:srgbClr val="C00000"/>
                </a:solidFill>
              </a:rPr>
              <a:t>Çocukların %25’i ev adreslerini, %29’u </a:t>
            </a:r>
            <a:r>
              <a:rPr lang="tr-TR" sz="5800" b="1" dirty="0" smtClean="0">
                <a:solidFill>
                  <a:srgbClr val="002060"/>
                </a:solidFill>
              </a:rPr>
              <a:t>cep veya ev telefonlarını ve </a:t>
            </a:r>
            <a:r>
              <a:rPr lang="tr-TR" sz="5800" b="1" dirty="0" smtClean="0">
                <a:solidFill>
                  <a:srgbClr val="C00000"/>
                </a:solidFill>
              </a:rPr>
              <a:t>%51’i </a:t>
            </a:r>
            <a:r>
              <a:rPr lang="tr-TR" sz="5800" b="1" dirty="0" smtClean="0">
                <a:solidFill>
                  <a:srgbClr val="002060"/>
                </a:solidFill>
              </a:rPr>
              <a:t>aile bireylerinin isimlerini arkadaşlarıyla veya herkesle paylaşmaktadır-</a:t>
            </a:r>
          </a:p>
          <a:p>
            <a:pPr>
              <a:lnSpc>
                <a:spcPct val="90000"/>
              </a:lnSpc>
              <a:buNone/>
            </a:pPr>
            <a:r>
              <a:rPr lang="tr-TR" sz="5800" b="1" dirty="0" smtClean="0">
                <a:solidFill>
                  <a:srgbClr val="002060"/>
                </a:solidFill>
              </a:rPr>
              <a:t>   </a:t>
            </a:r>
            <a:r>
              <a:rPr lang="tr-TR" sz="5800" b="1" dirty="0" err="1" smtClean="0">
                <a:solidFill>
                  <a:srgbClr val="002060"/>
                </a:solidFill>
              </a:rPr>
              <a:t>lar</a:t>
            </a:r>
            <a:r>
              <a:rPr lang="tr-TR" sz="5800" b="1" dirty="0" smtClean="0">
                <a:solidFill>
                  <a:srgbClr val="002060"/>
                </a:solidFill>
              </a:rPr>
              <a:t>. </a:t>
            </a:r>
          </a:p>
          <a:p>
            <a:endParaRPr lang="tr-TR" dirty="0"/>
          </a:p>
        </p:txBody>
      </p:sp>
      <p:pic>
        <p:nvPicPr>
          <p:cNvPr id="4" name="3 Resim" descr="http://www.guncelmakaleler.com/wp-content/uploads/2015/06/sosyal-medyanin-olumsuz-etkiler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39" y="0"/>
            <a:ext cx="421196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148064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sz="3600" b="1" dirty="0" smtClean="0">
                <a:solidFill>
                  <a:srgbClr val="002060"/>
                </a:solidFill>
              </a:rPr>
              <a:t>TC Kimlik Numaranızı paylaşmayın.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sz="3600" b="1" dirty="0" smtClean="0">
                <a:solidFill>
                  <a:srgbClr val="002060"/>
                </a:solidFill>
              </a:rPr>
              <a:t>Kredi kartı bilgilerinizi kesinlikle paylaşmayın.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sz="3600" b="1" dirty="0" smtClean="0">
                <a:solidFill>
                  <a:srgbClr val="002060"/>
                </a:solidFill>
              </a:rPr>
              <a:t>Sosyal paylaşım ağlarında her şeyi  herkesle paylaşmayın.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sz="3600" b="1" dirty="0" smtClean="0">
                <a:solidFill>
                  <a:srgbClr val="002060"/>
                </a:solidFill>
              </a:rPr>
              <a:t>Sohbet programları kullanırken dikkat edin.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sz="3600" b="1" dirty="0" smtClean="0">
                <a:solidFill>
                  <a:srgbClr val="002060"/>
                </a:solidFill>
              </a:rPr>
              <a:t>Tanımadığınız ve güvenmediğiniz maili açmayın</a:t>
            </a:r>
          </a:p>
        </p:txBody>
      </p:sp>
      <p:pic>
        <p:nvPicPr>
          <p:cNvPr id="3" name="2 Resim" descr="http://medyaakademisi.com/wp-content/uploads/2015/12/%C4%B0nternet-%C3%87ocu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4900" b="1" u="sng" dirty="0" smtClean="0"/>
              <a:t>Sosyal medya mahremiyeti yok ediyor</a:t>
            </a:r>
            <a:br>
              <a:rPr lang="tr-TR" sz="4900" b="1" u="sng" dirty="0" smtClean="0"/>
            </a:br>
            <a:endParaRPr lang="tr-TR" b="1" u="sng" dirty="0"/>
          </a:p>
        </p:txBody>
      </p:sp>
      <p:pic>
        <p:nvPicPr>
          <p:cNvPr id="4" name="3 Resim" descr="http://www.ylt44.com/picturem/tarantula/Harassment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3999" cy="587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r>
              <a:rPr lang="tr-TR" sz="5400" b="1" dirty="0" err="1" smtClean="0">
                <a:solidFill>
                  <a:srgbClr val="FF0000"/>
                </a:solidFill>
              </a:rPr>
              <a:t>Facebook</a:t>
            </a:r>
            <a:r>
              <a:rPr lang="tr-TR" sz="5400" b="1" dirty="0" smtClean="0">
                <a:solidFill>
                  <a:srgbClr val="FF0000"/>
                </a:solidFill>
              </a:rPr>
              <a:t> ve </a:t>
            </a:r>
            <a:r>
              <a:rPr lang="tr-TR" sz="5400" b="1" dirty="0" err="1" smtClean="0">
                <a:solidFill>
                  <a:srgbClr val="FF0000"/>
                </a:solidFill>
              </a:rPr>
              <a:t>Twitter</a:t>
            </a:r>
            <a:r>
              <a:rPr lang="tr-TR" sz="5400" b="1" dirty="0" smtClean="0">
                <a:solidFill>
                  <a:srgbClr val="FF0000"/>
                </a:solidFill>
              </a:rPr>
              <a:t> gibi sosyal paylaşım siteleri, artık hayatın vazgeçilmezleri arasında. </a:t>
            </a:r>
          </a:p>
          <a:p>
            <a:r>
              <a:rPr lang="tr-TR" sz="5400" b="1" dirty="0" smtClean="0">
                <a:solidFill>
                  <a:srgbClr val="FF0000"/>
                </a:solidFill>
              </a:rPr>
              <a:t>Her gün </a:t>
            </a:r>
            <a:r>
              <a:rPr lang="tr-TR" sz="5400" b="1" dirty="0" smtClean="0">
                <a:solidFill>
                  <a:srgbClr val="00B0F0"/>
                </a:solidFill>
              </a:rPr>
              <a:t>500 milyonu </a:t>
            </a:r>
            <a:r>
              <a:rPr lang="tr-TR" sz="5400" b="1" dirty="0" smtClean="0">
                <a:solidFill>
                  <a:srgbClr val="FF0000"/>
                </a:solidFill>
              </a:rPr>
              <a:t>aşkın kişi bu sosyal ağlara giriş yapıyor.</a:t>
            </a:r>
            <a:endParaRPr lang="tr-TR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r-TR" b="1" u="sng" dirty="0" smtClean="0"/>
              <a:t>Sosyal medya mahremiyeti yok ediyor</a:t>
            </a:r>
            <a:endParaRPr lang="tr-TR" dirty="0"/>
          </a:p>
        </p:txBody>
      </p:sp>
      <p:pic>
        <p:nvPicPr>
          <p:cNvPr id="4" name="3 Resim" descr="http://www.farklibirbakis.com/wp-content/uploads/2016/03/dunyanin-interneti-abd-nin-kontrolunde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lnSpcReduction="10000"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Milyonlarca kişi neredeyse bu sitelere bağımlı hale gelmiş durumda. </a:t>
            </a:r>
          </a:p>
          <a:p>
            <a:r>
              <a:rPr lang="tr-TR" sz="4400" b="1" dirty="0" smtClean="0">
                <a:solidFill>
                  <a:srgbClr val="FF0000"/>
                </a:solidFill>
              </a:rPr>
              <a:t>Cep telefonuyla her an ulaşılabilir olan bu sosyal ağların tahribatı sanıldığından daha büyük.</a:t>
            </a:r>
          </a:p>
          <a:p>
            <a:r>
              <a:rPr lang="tr-TR" sz="4400" b="1" dirty="0" smtClean="0">
                <a:solidFill>
                  <a:srgbClr val="FF0000"/>
                </a:solidFill>
              </a:rPr>
              <a:t> Kişisel bilgilerin havalarda uçuştuğu, mahremiyetin ayaklar altına alındığı siteler, adeta insanları uyuşturuyor.</a:t>
            </a:r>
            <a:endParaRPr lang="tr-TR" sz="4400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4283968" cy="6858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002060"/>
                </a:solidFill>
              </a:rPr>
              <a:t>Kadını ve erkeğiyle internet kullanmak insanlar için elbette tabii bir haktır. </a:t>
            </a:r>
          </a:p>
          <a:p>
            <a:r>
              <a:rPr lang="tr-TR" sz="4000" b="1" dirty="0" smtClean="0">
                <a:solidFill>
                  <a:srgbClr val="002060"/>
                </a:solidFill>
              </a:rPr>
              <a:t>Ancak bu konuda hayat ölçülerimizi muhafaza etmek durumundayız. </a:t>
            </a:r>
          </a:p>
        </p:txBody>
      </p:sp>
      <p:pic>
        <p:nvPicPr>
          <p:cNvPr id="4" name="3 Resim" descr="http://static.ettoday.net/images/463/d4638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0"/>
            <a:ext cx="4860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/>
          <a:lstStyle/>
          <a:p>
            <a:endParaRPr lang="tr-TR" b="1" dirty="0" smtClean="0">
              <a:solidFill>
                <a:srgbClr val="002060"/>
              </a:solidFill>
            </a:endParaRPr>
          </a:p>
          <a:p>
            <a:r>
              <a:rPr lang="tr-TR" sz="5400" b="1" dirty="0" smtClean="0">
                <a:solidFill>
                  <a:srgbClr val="002060"/>
                </a:solidFill>
              </a:rPr>
              <a:t>İnternet, adeta doktor elinde hayat kurtaracak bir neşter ya da katilin elinde bir cinayet aracı olarak  elimize tutuşturulmuş vaziyette. </a:t>
            </a:r>
          </a:p>
          <a:p>
            <a:r>
              <a:rPr lang="tr-TR" sz="5400" b="1" dirty="0" smtClean="0">
                <a:solidFill>
                  <a:srgbClr val="002060"/>
                </a:solidFill>
              </a:rPr>
              <a:t>Bunu iyi veya kötüye kullanmak bizim elimizde.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İçerik Yer Tutucusu" descr="http://www.ismailaga.com.tr/wp-content/uploads/2015/04/215107042015-465x25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http://www.zekidogan.net/wp-content/uploads/2015/02/cocuk-ve-mahremiyet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İçerik Yer Tutucusu" descr="http://www.islamvemedya.com/images/sosyalmedya_ve_mahremiyet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9144000" cy="781752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tr-TR" sz="4000" b="1" u="sng" dirty="0" smtClean="0">
                <a:solidFill>
                  <a:srgbClr val="C00000"/>
                </a:solidFill>
              </a:rPr>
              <a:t>MAHREMİYET NEDİR?</a:t>
            </a:r>
          </a:p>
          <a:p>
            <a:pPr>
              <a:buFont typeface="Wingdings" pitchFamily="2" charset="2"/>
              <a:buChar char="Ø"/>
            </a:pPr>
            <a:r>
              <a:rPr lang="tr-TR" sz="4000" b="1" dirty="0" smtClean="0"/>
              <a:t>Rabbimiz</a:t>
            </a:r>
            <a:r>
              <a:rPr lang="tr-TR" sz="4000" b="1" dirty="0" smtClean="0"/>
              <a:t>, </a:t>
            </a:r>
            <a:r>
              <a:rPr lang="tr-TR" sz="4000" b="1" dirty="0" smtClean="0"/>
              <a:t>insanlığa </a:t>
            </a:r>
            <a:r>
              <a:rPr lang="tr-TR" sz="4000" b="1" dirty="0" smtClean="0"/>
              <a:t>ilk olarak Hz. </a:t>
            </a:r>
            <a:r>
              <a:rPr lang="tr-TR" sz="4000" b="1" dirty="0" smtClean="0"/>
              <a:t>Âdem </a:t>
            </a:r>
            <a:r>
              <a:rPr lang="tr-TR" sz="4000" b="1" dirty="0" smtClean="0"/>
              <a:t>ve Havva aracılığıyla insanın ve ailenin </a:t>
            </a:r>
            <a:r>
              <a:rPr lang="tr-TR" sz="4000" b="1" dirty="0" smtClean="0"/>
              <a:t>mahremiyetini </a:t>
            </a:r>
            <a:r>
              <a:rPr lang="tr-TR" sz="4000" b="1" dirty="0" smtClean="0"/>
              <a:t>öğretmiş ve bu </a:t>
            </a:r>
            <a:r>
              <a:rPr lang="tr-TR" sz="4000" b="1" dirty="0" smtClean="0"/>
              <a:t>mahremiyetin korunmasını emretmiştir.</a:t>
            </a:r>
          </a:p>
          <a:p>
            <a:r>
              <a:rPr lang="tr-TR" sz="40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sz="4000" b="1" dirty="0" smtClean="0">
                <a:solidFill>
                  <a:srgbClr val="C00000"/>
                </a:solidFill>
              </a:rPr>
              <a:t>Mahremiyet,</a:t>
            </a:r>
            <a:r>
              <a:rPr lang="tr-TR" sz="4000" b="1" dirty="0" smtClean="0"/>
              <a:t> hürmettir; izzet, onur ve saygınlıktır. </a:t>
            </a:r>
            <a:r>
              <a:rPr lang="tr-TR" sz="4000" b="1" dirty="0" smtClean="0">
                <a:solidFill>
                  <a:srgbClr val="C00000"/>
                </a:solidFill>
              </a:rPr>
              <a:t>Mahremiyet,</a:t>
            </a:r>
            <a:r>
              <a:rPr lang="tr-TR" sz="4000" b="1" dirty="0" smtClean="0"/>
              <a:t> kişinin ve ailenin kendine özgü ve özel alanları, sınırlarıdır. </a:t>
            </a:r>
            <a:r>
              <a:rPr lang="tr-TR" sz="4000" b="1" dirty="0" smtClean="0">
                <a:solidFill>
                  <a:srgbClr val="C00000"/>
                </a:solidFill>
              </a:rPr>
              <a:t>Mahremiyet,</a:t>
            </a:r>
            <a:r>
              <a:rPr lang="tr-TR" sz="4000" b="1" dirty="0" smtClean="0"/>
              <a:t> her şeyden önce her hal ve şartta bu alan ve sınırların muhafaza edilmesidir.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galeri8.uludagsozluk.com/439/bakire-misin-diyene-tabii-ki-hay%C4%B1r-yobaz-diyen-k%C4%B1z_763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C000"/>
          </a:solidFill>
        </p:spPr>
        <p:txBody>
          <a:bodyPr/>
          <a:lstStyle/>
          <a:p>
            <a:r>
              <a:rPr lang="tr-TR" b="1" u="sng" dirty="0" smtClean="0"/>
              <a:t>AİLEDE SOSYAL MEDYA ETKİSİ</a:t>
            </a:r>
            <a:endParaRPr lang="tr-TR" b="1" u="sng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Allah Teâlâ insanı güzel surette yaratmış, akıl gibi üstün yeteneklerle donatmıştır. </a:t>
            </a:r>
          </a:p>
          <a:p>
            <a:r>
              <a:rPr lang="ar-AE" sz="4800" b="1" dirty="0">
                <a:solidFill>
                  <a:srgbClr val="C00000"/>
                </a:solidFill>
              </a:rPr>
              <a:t>لَقَدْ خَلَقْنَا الْاِنْسَانَ فٖى اَحْسَنِ </a:t>
            </a:r>
            <a:r>
              <a:rPr lang="ar-AE" sz="4800" b="1" dirty="0" smtClean="0">
                <a:solidFill>
                  <a:srgbClr val="C00000"/>
                </a:solidFill>
              </a:rPr>
              <a:t>تَقْوٖيمٍ</a:t>
            </a:r>
            <a:endParaRPr lang="tr-TR" sz="4800" b="1" dirty="0" smtClean="0">
              <a:solidFill>
                <a:srgbClr val="C00000"/>
              </a:solidFill>
            </a:endParaRPr>
          </a:p>
          <a:p>
            <a:r>
              <a:rPr lang="tr-TR" b="1" dirty="0">
                <a:solidFill>
                  <a:srgbClr val="002060"/>
                </a:solidFill>
              </a:rPr>
              <a:t>Biz, gerçekten insanı en </a:t>
            </a:r>
            <a:r>
              <a:rPr lang="tr-TR" b="1" dirty="0" smtClean="0">
                <a:solidFill>
                  <a:srgbClr val="002060"/>
                </a:solidFill>
              </a:rPr>
              <a:t>güzel</a:t>
            </a:r>
          </a:p>
          <a:p>
            <a:pPr>
              <a:buNone/>
            </a:pPr>
            <a:r>
              <a:rPr lang="tr-TR" b="1" dirty="0" smtClean="0">
                <a:solidFill>
                  <a:srgbClr val="002060"/>
                </a:solidFill>
              </a:rPr>
              <a:t> </a:t>
            </a:r>
            <a:r>
              <a:rPr lang="tr-TR" b="1" dirty="0">
                <a:solidFill>
                  <a:srgbClr val="002060"/>
                </a:solidFill>
              </a:rPr>
              <a:t>bir biçimde </a:t>
            </a:r>
            <a:r>
              <a:rPr lang="tr-TR" b="1" dirty="0" smtClean="0">
                <a:solidFill>
                  <a:srgbClr val="002060"/>
                </a:solidFill>
              </a:rPr>
              <a:t>yarattık(Tin 4)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ayşe\Desktop\47019e4e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17032"/>
            <a:ext cx="3779912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>
            <a:spLocks noChangeArrowheads="1"/>
          </p:cNvSpPr>
          <p:nvPr/>
        </p:nvSpPr>
        <p:spPr bwMode="auto">
          <a:xfrm>
            <a:off x="0" y="0"/>
            <a:ext cx="9144000" cy="714041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4400" b="1" dirty="0" smtClean="0">
                <a:solidFill>
                  <a:srgbClr val="002060"/>
                </a:solidFill>
              </a:rPr>
              <a:t>Ev </a:t>
            </a:r>
            <a:r>
              <a:rPr lang="tr-TR" sz="4400" b="1" dirty="0">
                <a:solidFill>
                  <a:srgbClr val="002060"/>
                </a:solidFill>
              </a:rPr>
              <a:t>içindeki mahremiyet konusunda dahi bir takım prensipler koyan </a:t>
            </a:r>
            <a:r>
              <a:rPr lang="tr-TR" sz="4400" b="1" dirty="0">
                <a:solidFill>
                  <a:srgbClr val="FF0000"/>
                </a:solidFill>
              </a:rPr>
              <a:t>dinimiz,</a:t>
            </a:r>
            <a:r>
              <a:rPr lang="tr-TR" sz="4400" b="1" dirty="0">
                <a:solidFill>
                  <a:srgbClr val="002060"/>
                </a:solidFill>
              </a:rPr>
              <a:t> Müslüman’ın aile hayatını tam bir emniyet altına alarak hissi ve ahlaki dejenerasyonların önüne geçmeyi hedefler</a:t>
            </a:r>
            <a:r>
              <a:rPr lang="tr-TR" sz="44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tr-TR" sz="4400" b="1" dirty="0" smtClean="0">
                <a:solidFill>
                  <a:srgbClr val="002060"/>
                </a:solidFill>
              </a:rPr>
              <a:t> </a:t>
            </a:r>
            <a:r>
              <a:rPr lang="tr-TR" sz="4400" b="1" dirty="0">
                <a:solidFill>
                  <a:srgbClr val="002060"/>
                </a:solidFill>
              </a:rPr>
              <a:t>Bu sebeple hem ferdin hem de sosyal hayatın korunması adına, mahremiyete ait pek çok hükümler koymuştur. 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4000" b="1" dirty="0" smtClean="0">
                <a:solidFill>
                  <a:srgbClr val="002060"/>
                </a:solidFill>
              </a:rPr>
              <a:t>Medineli </a:t>
            </a:r>
            <a:r>
              <a:rPr lang="tr-TR" sz="4000" b="1" dirty="0">
                <a:solidFill>
                  <a:srgbClr val="002060"/>
                </a:solidFill>
              </a:rPr>
              <a:t>Müslüman bir hanım günün birinde </a:t>
            </a:r>
            <a:r>
              <a:rPr lang="tr-TR" sz="4000" b="1" dirty="0" err="1">
                <a:solidFill>
                  <a:srgbClr val="002060"/>
                </a:solidFill>
              </a:rPr>
              <a:t>Rasulullah’ın</a:t>
            </a:r>
            <a:r>
              <a:rPr lang="tr-TR" sz="4000" b="1" dirty="0">
                <a:solidFill>
                  <a:srgbClr val="002060"/>
                </a:solidFill>
              </a:rPr>
              <a:t> (s.a.v) yanına gelerek</a:t>
            </a:r>
            <a:r>
              <a:rPr lang="tr-TR" sz="4000" b="1" dirty="0" smtClean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tr-TR" sz="4000" b="1" dirty="0" smtClean="0">
                <a:solidFill>
                  <a:srgbClr val="002060"/>
                </a:solidFill>
              </a:rPr>
              <a:t> </a:t>
            </a:r>
            <a:r>
              <a:rPr lang="tr-TR" sz="4000" b="1" dirty="0">
                <a:solidFill>
                  <a:srgbClr val="002060"/>
                </a:solidFill>
              </a:rPr>
              <a:t>“Ey Allah’ın </a:t>
            </a:r>
            <a:r>
              <a:rPr lang="tr-TR" sz="4000" b="1" dirty="0" err="1">
                <a:solidFill>
                  <a:srgbClr val="002060"/>
                </a:solidFill>
              </a:rPr>
              <a:t>Rasulü</a:t>
            </a:r>
            <a:r>
              <a:rPr lang="tr-TR" sz="4000" b="1" dirty="0">
                <a:solidFill>
                  <a:srgbClr val="002060"/>
                </a:solidFill>
              </a:rPr>
              <a:t>! Günün her hangi bir saatinde biri kapımdan odama dalabiliyor, görünmek istemediğim bir halde beni görebiliyor. Artık bir ikaz yapsanız da, </a:t>
            </a:r>
            <a:r>
              <a:rPr lang="tr-TR" sz="4000" b="1" dirty="0">
                <a:solidFill>
                  <a:srgbClr val="00B0F0"/>
                </a:solidFill>
              </a:rPr>
              <a:t>kimse kimsenin evine, odasına izinsiz girmese, </a:t>
            </a:r>
            <a:r>
              <a:rPr lang="tr-TR" sz="4000" b="1" dirty="0">
                <a:solidFill>
                  <a:srgbClr val="002060"/>
                </a:solidFill>
              </a:rPr>
              <a:t>istemediğim bir görüntü içinde iken görmese...” dedi. </a:t>
            </a:r>
            <a:r>
              <a:rPr lang="tr-TR" sz="2800" dirty="0"/>
              <a:t/>
            </a:r>
            <a:br>
              <a:rPr lang="tr-TR" sz="2800" dirty="0"/>
            </a:br>
            <a:endParaRPr lang="tr-TR" sz="4000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Nur Suresi’ndeki aile hayatını koruma kuralları koyan ayetler indi:</a:t>
            </a:r>
            <a:endParaRPr lang="tr-TR" sz="4800" b="1" dirty="0" smtClean="0">
              <a:solidFill>
                <a:srgbClr val="002060"/>
              </a:solidFill>
            </a:endParaRPr>
          </a:p>
          <a:p>
            <a:endParaRPr lang="tr-TR" sz="3600" b="1" dirty="0" smtClean="0">
              <a:solidFill>
                <a:srgbClr val="002060"/>
              </a:solidFill>
            </a:endParaRPr>
          </a:p>
          <a:p>
            <a:r>
              <a:rPr lang="ar-SA" sz="3600" b="1" dirty="0" smtClean="0"/>
              <a:t>يَآاَيُّهَا الَّذِينَ اَمَنُوا لاَ تَدْخُلُوا بُيُوتًا غَيْرَ بُيُوتِكُمْ حَتَّى تَسْتَأْنِسُوا وَتُسَلِّمُوا عَلَى اَهْلِهَا ذَلِكُمْ خَيْرٌ لَكُمْ لَعَلَّكُمْ تَذَكَّرُونَ </a:t>
            </a:r>
            <a:endParaRPr lang="tr-TR" sz="3600" b="1" dirty="0" smtClean="0"/>
          </a:p>
          <a:p>
            <a:r>
              <a:rPr lang="tr-TR" sz="3600" b="1" dirty="0" smtClean="0">
                <a:solidFill>
                  <a:srgbClr val="002060"/>
                </a:solidFill>
              </a:rPr>
              <a:t>Ey </a:t>
            </a:r>
            <a:r>
              <a:rPr lang="tr-TR" sz="3600" b="1" dirty="0">
                <a:solidFill>
                  <a:srgbClr val="002060"/>
                </a:solidFill>
              </a:rPr>
              <a:t>iman edenler! </a:t>
            </a:r>
            <a:r>
              <a:rPr lang="tr-TR" sz="3600" b="1" dirty="0" smtClean="0">
                <a:solidFill>
                  <a:srgbClr val="002060"/>
                </a:solidFill>
              </a:rPr>
              <a:t>Kendi evinizden </a:t>
            </a:r>
            <a:r>
              <a:rPr lang="tr-TR" sz="3600" b="1" dirty="0">
                <a:solidFill>
                  <a:srgbClr val="002060"/>
                </a:solidFill>
              </a:rPr>
              <a:t>başka evlere, geldiğinizi fark ettirip ev halkına selam vermedikçe girmeyin. Bu sizin için daha iyidir. Herhalde (bunu) düşünüp anlarsınız.</a:t>
            </a:r>
          </a:p>
          <a:p>
            <a:endParaRPr lang="tr-TR" sz="3600" b="1" dirty="0">
              <a:solidFill>
                <a:srgbClr val="002060"/>
              </a:solidFill>
            </a:endParaRPr>
          </a:p>
          <a:p>
            <a:r>
              <a:rPr lang="tr-TR" sz="3600" b="1" dirty="0">
                <a:solidFill>
                  <a:srgbClr val="002060"/>
                </a:solidFill>
              </a:rPr>
              <a:t>	Bu mealdeki diğer ayet ve hadislerle </a:t>
            </a:r>
            <a:r>
              <a:rPr lang="tr-TR" sz="3600" b="1" dirty="0" smtClean="0">
                <a:solidFill>
                  <a:srgbClr val="00B0F0"/>
                </a:solidFill>
              </a:rPr>
              <a:t>Müslüman'ın </a:t>
            </a:r>
            <a:r>
              <a:rPr lang="tr-TR" sz="3600" b="1" dirty="0">
                <a:solidFill>
                  <a:srgbClr val="00B0F0"/>
                </a:solidFill>
              </a:rPr>
              <a:t>özel hayatı korumaya </a:t>
            </a:r>
            <a:r>
              <a:rPr lang="tr-TR" sz="3600" b="1" dirty="0" smtClean="0">
                <a:solidFill>
                  <a:srgbClr val="00B0F0"/>
                </a:solidFill>
              </a:rPr>
              <a:t>alınıyor.</a:t>
            </a:r>
            <a:endParaRPr lang="tr-T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tr-TR" sz="4800" b="1" u="sng" dirty="0" smtClean="0">
                <a:solidFill>
                  <a:srgbClr val="FF0000"/>
                </a:solidFill>
              </a:rPr>
              <a:t>AİLEDE SOSYAL MEDYA ETKİSİ</a:t>
            </a:r>
            <a:endParaRPr lang="tr-TR" sz="4800" b="1" u="sng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ar-AE" sz="5400" b="1" dirty="0">
                <a:solidFill>
                  <a:srgbClr val="002060"/>
                </a:solidFill>
              </a:rPr>
              <a:t>يَا اَيُّهَا الَّذٖينَ اٰمَنُوا قُوا اَنْفُسَكُمْ وَاَهْلٖيكُمْ </a:t>
            </a:r>
            <a:endParaRPr lang="tr-TR" sz="5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AE" sz="5400" b="1" dirty="0" smtClean="0">
                <a:solidFill>
                  <a:srgbClr val="002060"/>
                </a:solidFill>
              </a:rPr>
              <a:t>نَارًا </a:t>
            </a:r>
            <a:r>
              <a:rPr lang="ar-AE" sz="5400" b="1" dirty="0">
                <a:solidFill>
                  <a:srgbClr val="002060"/>
                </a:solidFill>
              </a:rPr>
              <a:t>وَقُودُهَا النَّاسُ </a:t>
            </a:r>
            <a:r>
              <a:rPr lang="ar-AE" sz="5400" b="1" dirty="0" smtClean="0">
                <a:solidFill>
                  <a:srgbClr val="002060"/>
                </a:solidFill>
              </a:rPr>
              <a:t>وَالْحِجَارَةُ</a:t>
            </a:r>
            <a:endParaRPr lang="tr-TR" sz="5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5400" b="1" dirty="0" smtClean="0">
                <a:solidFill>
                  <a:srgbClr val="002060"/>
                </a:solidFill>
              </a:rPr>
              <a:t>  Ey </a:t>
            </a:r>
            <a:r>
              <a:rPr lang="tr-TR" sz="5400" b="1" dirty="0">
                <a:solidFill>
                  <a:srgbClr val="002060"/>
                </a:solidFill>
              </a:rPr>
              <a:t>iman edenler! Kendinizi ve ailenizi, yakıtı insanlar ve taşlar olan ateşten koruyun.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tr-TR" sz="4800" b="1" u="sng" dirty="0" smtClean="0">
                <a:solidFill>
                  <a:srgbClr val="FF0000"/>
                </a:solidFill>
              </a:rPr>
              <a:t>AİLEDE SOSYAL MEDYA ETKİSİ</a:t>
            </a:r>
            <a:endParaRPr lang="tr-TR" sz="4800" b="1" u="sng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tr-TR" sz="4400" b="1" dirty="0" smtClean="0">
                <a:solidFill>
                  <a:srgbClr val="002060"/>
                </a:solidFill>
              </a:rPr>
              <a:t>Hz. Ömer: "Ey Allah'ın </a:t>
            </a:r>
            <a:r>
              <a:rPr lang="tr-TR" sz="4400" b="1" dirty="0" err="1" smtClean="0">
                <a:solidFill>
                  <a:srgbClr val="002060"/>
                </a:solidFill>
              </a:rPr>
              <a:t>Resûlü</a:t>
            </a:r>
            <a:r>
              <a:rPr lang="tr-TR" sz="4400" b="1" dirty="0" smtClean="0">
                <a:solidFill>
                  <a:srgbClr val="002060"/>
                </a:solidFill>
              </a:rPr>
              <a:t>, kendimizi koruruz fakat ailemizi nasıl koruyabiliriz? diye sordu.</a:t>
            </a:r>
          </a:p>
          <a:p>
            <a:r>
              <a:rPr lang="tr-TR" sz="4400" b="1" dirty="0" smtClean="0">
                <a:solidFill>
                  <a:srgbClr val="002060"/>
                </a:solidFill>
              </a:rPr>
              <a:t>Peygamberimiz: "Allah'ın sizi yasakladığı şeylerden onları sakındırırsınız ve Allah'ın size emrettiği şeyleri onlara emredersiniz. İşte bu onları korumak demektir. buyurdu.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63688" y="0"/>
            <a:ext cx="5688632" cy="836712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tr-TR" sz="4800" b="1" u="sng" dirty="0" smtClean="0">
                <a:solidFill>
                  <a:srgbClr val="FF0000"/>
                </a:solidFill>
              </a:rPr>
              <a:t> </a:t>
            </a:r>
            <a:r>
              <a:rPr lang="tr-TR" sz="3200" b="1" u="sng" dirty="0" smtClean="0">
                <a:solidFill>
                  <a:srgbClr val="FF0000"/>
                </a:solidFill>
              </a:rPr>
              <a:t>AİLEDE SOSYAL MEDYA ETKİSİ</a:t>
            </a:r>
            <a:endParaRPr lang="tr-TR" sz="4800" b="1" u="sng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002060"/>
                </a:solidFill>
              </a:rPr>
              <a:t>“</a:t>
            </a:r>
          </a:p>
          <a:p>
            <a:r>
              <a:rPr lang="tr-TR" sz="4000" b="1" dirty="0" smtClean="0">
                <a:solidFill>
                  <a:srgbClr val="002060"/>
                </a:solidFill>
              </a:rPr>
              <a:t>Hepiniz çobansınız ve hepiniz çobanlığınızdan sorumlusunuz. Amir, koruyucudur ve maiyetinden sorumludur.</a:t>
            </a:r>
          </a:p>
          <a:p>
            <a:r>
              <a:rPr lang="tr-TR" sz="4000" b="1" dirty="0" smtClean="0">
                <a:solidFill>
                  <a:srgbClr val="002060"/>
                </a:solidFill>
              </a:rPr>
              <a:t> Kişi ailesinin koruyucusu ve eli altında olanlardan sorumludur. </a:t>
            </a:r>
          </a:p>
          <a:p>
            <a:r>
              <a:rPr lang="tr-TR" sz="4000" b="1" dirty="0" smtClean="0">
                <a:solidFill>
                  <a:srgbClr val="002060"/>
                </a:solidFill>
              </a:rPr>
              <a:t>Hulâsa hepiniz çobansınız ve her biriniz emri altında bulunanlardan sorumludur</a:t>
            </a:r>
            <a:r>
              <a:rPr lang="tr-TR" sz="4000" dirty="0" smtClean="0">
                <a:solidFill>
                  <a:srgbClr val="002060"/>
                </a:solidFill>
              </a:rPr>
              <a:t>.</a:t>
            </a:r>
          </a:p>
          <a:p>
            <a:endParaRPr lang="tr-TR" dirty="0"/>
          </a:p>
        </p:txBody>
      </p:sp>
      <p:pic>
        <p:nvPicPr>
          <p:cNvPr id="3074" name="Picture 2" descr="C:\Users\ayşe\Desktop\Ekran Alıntısıh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4704" cy="1556792"/>
          </a:xfrm>
          <a:prstGeom prst="rect">
            <a:avLst/>
          </a:prstGeom>
          <a:noFill/>
        </p:spPr>
      </p:pic>
      <p:pic>
        <p:nvPicPr>
          <p:cNvPr id="3075" name="Picture 3" descr="C:\Users\ayşe\Desktop\kk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tr-TR" sz="4800" b="1" u="sng" dirty="0" smtClean="0">
                <a:solidFill>
                  <a:srgbClr val="FF0000"/>
                </a:solidFill>
              </a:rPr>
              <a:t>AİLEDE SOSYAL MEDYA ETKİSİ</a:t>
            </a:r>
            <a:endParaRPr lang="tr-TR" sz="4800" b="1" u="sng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80728"/>
            <a:ext cx="5940152" cy="5877272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r>
              <a:rPr lang="tr-TR" sz="6500" b="1" dirty="0" smtClean="0"/>
              <a:t>Çocukları sevgi ile yetiştirip topluma yararlı bir kimse olarak hazırlamak, anne-babanın başta gelen görevleri arasındadır. </a:t>
            </a:r>
          </a:p>
          <a:p>
            <a:endParaRPr lang="tr-TR" dirty="0"/>
          </a:p>
        </p:txBody>
      </p:sp>
      <p:pic>
        <p:nvPicPr>
          <p:cNvPr id="4" name="3 Resim" descr="http://sevketgoksan.com/image/Sayfa_1573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80728"/>
            <a:ext cx="3203848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00B0F0"/>
          </a:solidFill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 Medya nedir?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764704"/>
            <a:ext cx="5652120" cy="6093296"/>
          </a:xfrm>
          <a:solidFill>
            <a:srgbClr val="FFC000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4400" b="1" dirty="0" smtClean="0">
                <a:solidFill>
                  <a:srgbClr val="002060"/>
                </a:solidFill>
              </a:rPr>
              <a:t>medya tek taraflı iletişim sunan bir araçtır. Televizyon, gazete, dergi vs. </a:t>
            </a:r>
          </a:p>
          <a:p>
            <a:r>
              <a:rPr lang="tr-TR" sz="14400" b="1" dirty="0" smtClean="0">
                <a:solidFill>
                  <a:srgbClr val="002060"/>
                </a:solidFill>
              </a:rPr>
              <a:t>Klasik medyada birey olarak tüketiciyizdir. Medya içeriğini (haber, eğlence, görüntü gibi) üretenler ve o içerikleri tüketenler vardır. Üreten ve tüketenler farklı kişilerdir ve direk bir bağlantıları yoktur.</a:t>
            </a:r>
          </a:p>
          <a:p>
            <a:endParaRPr lang="tr-TR" dirty="0"/>
          </a:p>
        </p:txBody>
      </p:sp>
      <p:pic>
        <p:nvPicPr>
          <p:cNvPr id="59394" name="Picture 2" descr="http://www.developpementdurable.com/gfx/newsArticles/zoomThumbs/081121111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764704"/>
            <a:ext cx="349188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tr-TR" sz="4800" b="1" u="sng" dirty="0" smtClean="0">
                <a:solidFill>
                  <a:srgbClr val="FF0000"/>
                </a:solidFill>
              </a:rPr>
              <a:t>AİLEDE SOSYAL MEDYA ETKİSİ</a:t>
            </a:r>
            <a:endParaRPr lang="tr-TR" sz="4800" b="1" u="sng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tr-TR" sz="4400" b="1" dirty="0" smtClean="0">
                <a:solidFill>
                  <a:srgbClr val="002060"/>
                </a:solidFill>
              </a:rPr>
              <a:t>Çocuk küçük yaştan itibaren iyi terbiye edilirse ailesine ve milletine yararlı ve hayırlı bir insan olur. </a:t>
            </a:r>
          </a:p>
          <a:p>
            <a:r>
              <a:rPr lang="tr-TR" sz="4400" b="1" dirty="0" smtClean="0">
                <a:solidFill>
                  <a:srgbClr val="002060"/>
                </a:solidFill>
              </a:rPr>
              <a:t>İyi terbiye edilmediği ve eğitilmediği takdirde ne kendisine ne de başkasına yararı dokunmayacağı gibi aile için de toplum için de zararlı hale gelir.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ttps://scontent-vie1-1.xx.fbcdn.net/hphotos-xap1/v/t1.0-9/12289680_543906925767390_3842726403590863779_n.jpg?oh=230c18a11cf41928dce0bfd08966f8de&amp;oe=56E7BFC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-vSjDpREck-U/UHcEtwXA_fI/AAAAAAAABaw/464YHmXgvwo/s320/internet-facebook-bagimlili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-SVG1WUP8XgE/T8vL-AccqCI/AAAAAAAABQU/Nlsa01TZ1g4/s400/facebook_disindaki_du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ttps://fbcdn-sphotos-d-a.akamaihd.net/hphotos-ak-xlp1/v/t1.0-9/996758_1081005805275271_105567833630399479_n.jpg?oh=b1345271b7c4b6b4d82ec4ba506765ba&amp;oe=5717701C&amp;__gda__=1461220121_3e8fe456edf1468bcfbd896e765e646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195736" y="0"/>
            <a:ext cx="6948264" cy="1124745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tr-TR" sz="4800" b="1" u="sng" dirty="0" smtClean="0">
                <a:solidFill>
                  <a:srgbClr val="FF0000"/>
                </a:solidFill>
              </a:rPr>
              <a:t>AİLEDE SOSYAL MEDYA ETKİSİ</a:t>
            </a:r>
            <a:endParaRPr lang="tr-TR" sz="4800" b="1" u="sng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5220072" cy="5733256"/>
          </a:xfrm>
          <a:solidFill>
            <a:srgbClr val="FFC000"/>
          </a:solidFill>
        </p:spPr>
        <p:txBody>
          <a:bodyPr>
            <a:normAutofit fontScale="47500" lnSpcReduction="20000"/>
          </a:bodyPr>
          <a:lstStyle/>
          <a:p>
            <a:endParaRPr lang="tr-TR" sz="8600" b="1" dirty="0" smtClean="0">
              <a:solidFill>
                <a:schemeClr val="tx1"/>
              </a:solidFill>
            </a:endParaRPr>
          </a:p>
          <a:p>
            <a:r>
              <a:rPr lang="tr-TR" sz="8600" b="1" dirty="0" smtClean="0">
                <a:solidFill>
                  <a:schemeClr val="tx1"/>
                </a:solidFill>
              </a:rPr>
              <a:t>Günümüzde </a:t>
            </a:r>
            <a:r>
              <a:rPr lang="tr-TR" sz="8600" b="1" dirty="0" smtClean="0">
                <a:solidFill>
                  <a:srgbClr val="C00000"/>
                </a:solidFill>
              </a:rPr>
              <a:t>boşanma </a:t>
            </a:r>
            <a:r>
              <a:rPr lang="tr-TR" sz="8600" b="1" dirty="0" smtClean="0">
                <a:solidFill>
                  <a:schemeClr val="tx1"/>
                </a:solidFill>
              </a:rPr>
              <a:t>oranlarının artmasında, mahremiyet duygusunun kaybedilmesi ile eşler arasındaki ilişki sınırlarının esnemesinin büyük payı vardır.</a:t>
            </a:r>
          </a:p>
          <a:p>
            <a:endParaRPr lang="tr-TR" dirty="0"/>
          </a:p>
        </p:txBody>
      </p:sp>
      <p:pic>
        <p:nvPicPr>
          <p:cNvPr id="1027" name="Picture 3" descr="C:\Users\ayşe\Desktop\f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95736" cy="1700808"/>
          </a:xfrm>
          <a:prstGeom prst="rect">
            <a:avLst/>
          </a:prstGeom>
          <a:noFill/>
        </p:spPr>
      </p:pic>
      <p:pic>
        <p:nvPicPr>
          <p:cNvPr id="5" name="4 Resim" descr="http://alanyacocukergenpsikiyatri.com/uploads/pictures/img_bosanma-cocuk-etkileri1_26.01.2016_01_08_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413995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/>
              <a:t>FACEBOOK DEĞERLERİ YOK ETTİ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764704"/>
            <a:ext cx="7164288" cy="6093296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Psikiyatr Prof. Dr. Nevzat Tarhan, sosyal medyanın ahlaki normları ciddi oranda değiştirmeye başladığını söyledi. Tarhan, </a:t>
            </a:r>
            <a:r>
              <a:rPr lang="tr-TR" sz="4800" dirty="0" smtClean="0">
                <a:solidFill>
                  <a:srgbClr val="002060"/>
                </a:solidFill>
              </a:rPr>
              <a:t>“</a:t>
            </a:r>
            <a:r>
              <a:rPr lang="tr-TR" sz="4800" b="1" dirty="0" smtClean="0">
                <a:solidFill>
                  <a:srgbClr val="002060"/>
                </a:solidFill>
              </a:rPr>
              <a:t>Toplumumuz </a:t>
            </a:r>
            <a:r>
              <a:rPr lang="tr-TR" sz="4800" b="1" dirty="0" err="1" smtClean="0">
                <a:solidFill>
                  <a:srgbClr val="0070C0"/>
                </a:solidFill>
              </a:rPr>
              <a:t>Facebook</a:t>
            </a:r>
            <a:r>
              <a:rPr lang="tr-TR" sz="4800" b="1" dirty="0" smtClean="0">
                <a:solidFill>
                  <a:srgbClr val="0070C0"/>
                </a:solidFill>
              </a:rPr>
              <a:t>, </a:t>
            </a:r>
            <a:r>
              <a:rPr lang="tr-TR" sz="4800" b="1" dirty="0" err="1" smtClean="0">
                <a:solidFill>
                  <a:srgbClr val="0070C0"/>
                </a:solidFill>
              </a:rPr>
              <a:t>Twitter</a:t>
            </a:r>
            <a:r>
              <a:rPr lang="tr-TR" sz="4800" b="1" dirty="0" smtClean="0">
                <a:solidFill>
                  <a:srgbClr val="0070C0"/>
                </a:solidFill>
              </a:rPr>
              <a:t>, </a:t>
            </a:r>
            <a:r>
              <a:rPr lang="tr-TR" sz="4800" b="1" dirty="0" err="1" smtClean="0">
                <a:solidFill>
                  <a:srgbClr val="0070C0"/>
                </a:solidFill>
              </a:rPr>
              <a:t>whatsapp</a:t>
            </a:r>
            <a:r>
              <a:rPr lang="tr-TR" sz="4800" b="1" dirty="0" smtClean="0">
                <a:solidFill>
                  <a:srgbClr val="0070C0"/>
                </a:solidFill>
              </a:rPr>
              <a:t> ve </a:t>
            </a:r>
            <a:r>
              <a:rPr lang="tr-TR" sz="4800" b="1" dirty="0" err="1" smtClean="0">
                <a:solidFill>
                  <a:srgbClr val="0070C0"/>
                </a:solidFill>
              </a:rPr>
              <a:t>youtube</a:t>
            </a:r>
            <a:r>
              <a:rPr lang="tr-TR" sz="4800" b="1" dirty="0" smtClean="0">
                <a:solidFill>
                  <a:srgbClr val="0070C0"/>
                </a:solidFill>
              </a:rPr>
              <a:t> </a:t>
            </a:r>
            <a:r>
              <a:rPr lang="tr-TR" sz="4800" b="1" dirty="0" smtClean="0">
                <a:solidFill>
                  <a:srgbClr val="C00000"/>
                </a:solidFill>
              </a:rPr>
              <a:t>sayesinde utanmayı unuttu” </a:t>
            </a:r>
            <a:r>
              <a:rPr lang="tr-TR" sz="4800" b="1" dirty="0" smtClean="0">
                <a:solidFill>
                  <a:srgbClr val="002060"/>
                </a:solidFill>
              </a:rPr>
              <a:t>dedi.</a:t>
            </a:r>
            <a:endParaRPr lang="tr-TR" sz="4000" b="1" dirty="0">
              <a:solidFill>
                <a:srgbClr val="002060"/>
              </a:solidFill>
            </a:endParaRPr>
          </a:p>
        </p:txBody>
      </p:sp>
      <p:pic>
        <p:nvPicPr>
          <p:cNvPr id="4" name="3 Resim" descr="http://www.sosyalmedyahaber.com/wp-content/uploads/2014/01/Facebook-Bagimliligi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395528" y="3109528"/>
            <a:ext cx="6093296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ttps://scontent-fra3-1.xx.fbcdn.net/hphotos-xtf1/v/t1.0-9/11033104_426494640865957_4743473670215964124_n.jpg?oh=cfb8397ed8a3af6043af2ad535076510&amp;oe=55C794A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https://www.socialmediatoday.com/sites/default/files/post_main_images/social-media-psycholog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tr-TR" sz="8000" b="1" dirty="0" smtClean="0">
                <a:solidFill>
                  <a:srgbClr val="FF0000"/>
                </a:solidFill>
              </a:rPr>
              <a:t>İnternet teknolojisiyle birlikte hayatımıza giren sosyal medya siteleri</a:t>
            </a:r>
          </a:p>
          <a:p>
            <a:r>
              <a:rPr lang="tr-TR" sz="8000" b="1" dirty="0" smtClean="0">
                <a:solidFill>
                  <a:srgbClr val="FF0000"/>
                </a:solidFill>
              </a:rPr>
              <a:t> </a:t>
            </a:r>
            <a:r>
              <a:rPr lang="tr-TR" sz="8000" b="1" dirty="0" smtClean="0">
                <a:solidFill>
                  <a:srgbClr val="00B0F0"/>
                </a:solidFill>
              </a:rPr>
              <a:t>tutum ve algılarımızı </a:t>
            </a:r>
            <a:r>
              <a:rPr lang="tr-TR" sz="8000" b="1" dirty="0" smtClean="0">
                <a:solidFill>
                  <a:srgbClr val="FF0000"/>
                </a:solidFill>
              </a:rPr>
              <a:t>değiştirmiş durumda.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Sosyal medya ile birlikte arkadaşların sadece fotoğraf çekilmek için bir araya geldiği, ülkelerin, şehirlerin “ne çok yer geziyor” sırrına mazhar olunmak için gezilip görüldüğü, </a:t>
            </a:r>
          </a:p>
          <a:p>
            <a:r>
              <a:rPr lang="tr-TR" sz="3600" b="1" dirty="0" smtClean="0">
                <a:solidFill>
                  <a:srgbClr val="002060"/>
                </a:solidFill>
              </a:rPr>
              <a:t>mükellef sofraların başkalarına nispet yaparcasına sergilendiği,</a:t>
            </a:r>
          </a:p>
          <a:p>
            <a:r>
              <a:rPr lang="tr-TR" sz="3600" b="1" dirty="0" smtClean="0">
                <a:solidFill>
                  <a:srgbClr val="002060"/>
                </a:solidFill>
              </a:rPr>
              <a:t> insan hayatındaki tek amacın yalnızca mutlu olmak gayesine matuf olduğunu gösteren sevgilerin, sevgililerin, ilgilerin, dostlukların deklanşörlere dokunulur dokunulmaz başka insanların ekranlarına gönderildiği dehşet bir vitrin kültürü yaşıyoruz.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r-TR" b="1" dirty="0" smtClean="0"/>
              <a:t>Sosyal Medya Nedir?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836712"/>
            <a:ext cx="5580112" cy="602128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tr-TR" sz="5400" b="1" dirty="0" smtClean="0">
                <a:solidFill>
                  <a:srgbClr val="002060"/>
                </a:solidFill>
              </a:rPr>
              <a:t>Sosyal medya ise, hem medya içeriğini üretenler hem de tüketenlerin olduğu bir medya kanalıdır. </a:t>
            </a:r>
          </a:p>
        </p:txBody>
      </p:sp>
      <p:pic>
        <p:nvPicPr>
          <p:cNvPr id="5" name="CPHPage_ImgContent" descr="http://www.yeniasya.com.tr/Sites/YeniAsya/Upload/images/Content/2014/11/19/soci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836712"/>
            <a:ext cx="3563888" cy="60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m.ajanshaber.com/newsFiles/2015/12/22/320577/320577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egonomik.com/wp-content/uploads/2011/03/facebookta-sen-gercek-hayatta-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03848" y="0"/>
            <a:ext cx="5940152" cy="6858000"/>
          </a:xfrm>
          <a:solidFill>
            <a:srgbClr val="FFC00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tr-TR" b="1" dirty="0" smtClean="0">
                <a:solidFill>
                  <a:srgbClr val="002060"/>
                </a:solidFill>
              </a:rPr>
              <a:t>   </a:t>
            </a:r>
            <a:r>
              <a:rPr lang="tr-TR" sz="3600" b="1" dirty="0" smtClean="0">
                <a:solidFill>
                  <a:srgbClr val="002060"/>
                </a:solidFill>
              </a:rPr>
              <a:t>Yaşadığımız internet çağı </a:t>
            </a:r>
            <a:r>
              <a:rPr lang="tr-TR" sz="3600" b="1" dirty="0" smtClean="0">
                <a:solidFill>
                  <a:srgbClr val="C00000"/>
                </a:solidFill>
              </a:rPr>
              <a:t>bilginin, görgünün ve mahremiyetin </a:t>
            </a:r>
            <a:r>
              <a:rPr lang="tr-TR" sz="3600" b="1" dirty="0" smtClean="0">
                <a:solidFill>
                  <a:srgbClr val="002060"/>
                </a:solidFill>
              </a:rPr>
              <a:t>içini boşaltıyor. </a:t>
            </a:r>
          </a:p>
          <a:p>
            <a:r>
              <a:rPr lang="tr-TR" sz="3600" b="1" dirty="0" smtClean="0">
                <a:solidFill>
                  <a:srgbClr val="002060"/>
                </a:solidFill>
              </a:rPr>
              <a:t>Hayatın içinde </a:t>
            </a:r>
            <a:r>
              <a:rPr lang="tr-TR" sz="3600" b="1" dirty="0" smtClean="0">
                <a:solidFill>
                  <a:srgbClr val="C00000"/>
                </a:solidFill>
              </a:rPr>
              <a:t>beş parmağı geçmeyen arkadaş sayısı</a:t>
            </a:r>
            <a:r>
              <a:rPr lang="tr-TR" sz="3600" b="1" dirty="0" smtClean="0">
                <a:solidFill>
                  <a:srgbClr val="002060"/>
                </a:solidFill>
              </a:rPr>
              <a:t>, sosyal medyada sokakta görseniz tanımayacağınız, önüne gelenin arkadaşlık listesine alındığı sınırsız “</a:t>
            </a:r>
            <a:r>
              <a:rPr lang="tr-TR" sz="3600" b="1" dirty="0" smtClean="0">
                <a:solidFill>
                  <a:srgbClr val="C00000"/>
                </a:solidFill>
              </a:rPr>
              <a:t>rakamlara</a:t>
            </a:r>
            <a:r>
              <a:rPr lang="tr-TR" sz="3600" b="1" dirty="0" smtClean="0">
                <a:solidFill>
                  <a:srgbClr val="002060"/>
                </a:solidFill>
              </a:rPr>
              <a:t>” dönüşüyor.</a:t>
            </a:r>
            <a:endParaRPr lang="tr-TR" sz="3600" b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://www.hayatafarklibakis.com/FileUpload/ds333089/File/sa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0"/>
            <a:ext cx="32642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YqjjwRJdAFo/T8vL1uSACrI/AAAAAAAABQM/KhRNBzO_QBo/s400/facebook_gercek_arka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4300" b="1" dirty="0" smtClean="0">
                <a:solidFill>
                  <a:srgbClr val="002060"/>
                </a:solidFill>
              </a:rPr>
              <a:t>İçinde bulunduğu anı, birileri tarafından beğenilmek pahasına dondurup muazzam mutluluğunu eşe dosta gösterebilmek için yarışanlar, </a:t>
            </a:r>
            <a:r>
              <a:rPr lang="tr-TR" sz="4300" b="1" dirty="0" smtClean="0">
                <a:solidFill>
                  <a:srgbClr val="C00000"/>
                </a:solidFill>
              </a:rPr>
              <a:t>acaba aynı ortamda bulunduğu insanlarla hakiki bir temasta bulunabiliyor mu? </a:t>
            </a:r>
          </a:p>
          <a:p>
            <a:r>
              <a:rPr lang="tr-TR" sz="4300" b="1" dirty="0" smtClean="0">
                <a:solidFill>
                  <a:srgbClr val="002060"/>
                </a:solidFill>
              </a:rPr>
              <a:t>Yaşayan az, paylaşanın haddi hesabı yok! </a:t>
            </a:r>
            <a:endParaRPr lang="tr-TR" sz="4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4.bp.blogspot.com/-92SqT9krlOc/T-dLpvuU2qI/AAAAAAAABT4/85tmvRElrWI/s400/civciv_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5292080" cy="6858000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r>
              <a:rPr lang="tr-TR" sz="4800" b="1" dirty="0" smtClean="0">
                <a:solidFill>
                  <a:srgbClr val="002060"/>
                </a:solidFill>
              </a:rPr>
              <a:t>Zannediyoruz ki </a:t>
            </a:r>
            <a:r>
              <a:rPr lang="tr-TR" sz="4800" b="1" dirty="0" smtClean="0">
                <a:solidFill>
                  <a:srgbClr val="FF0000"/>
                </a:solidFill>
              </a:rPr>
              <a:t>gözün gördüğü kalbe vasıl olur</a:t>
            </a:r>
            <a:r>
              <a:rPr lang="tr-TR" sz="4800" b="1" dirty="0" smtClean="0">
                <a:solidFill>
                  <a:srgbClr val="002060"/>
                </a:solidFill>
              </a:rPr>
              <a:t>… İnancımızı yaşamaya değil göstermeye başlıyoruz. </a:t>
            </a:r>
          </a:p>
          <a:p>
            <a:r>
              <a:rPr lang="tr-TR" sz="4800" b="1" dirty="0" smtClean="0">
                <a:solidFill>
                  <a:srgbClr val="002060"/>
                </a:solidFill>
              </a:rPr>
              <a:t>Ne kadar entelektüel olduğumuzun altını çiziyoruz. Paylaştığımız resimler, müzikler ve iletilerle. </a:t>
            </a:r>
            <a:r>
              <a:rPr lang="tr-TR" sz="4800" b="1" dirty="0" smtClean="0">
                <a:solidFill>
                  <a:srgbClr val="FF0000"/>
                </a:solidFill>
              </a:rPr>
              <a:t>İhlası </a:t>
            </a:r>
            <a:r>
              <a:rPr lang="tr-TR" sz="4800" b="1" dirty="0" smtClean="0">
                <a:solidFill>
                  <a:srgbClr val="002060"/>
                </a:solidFill>
              </a:rPr>
              <a:t>kaybettiğimizi anlayamadan.</a:t>
            </a:r>
            <a:endParaRPr lang="tr-TR" sz="4800" b="1" dirty="0">
              <a:solidFill>
                <a:srgbClr val="002060"/>
              </a:solidFill>
            </a:endParaRPr>
          </a:p>
        </p:txBody>
      </p:sp>
      <p:pic>
        <p:nvPicPr>
          <p:cNvPr id="4" name="3 Resim" descr="http://medyaakademisi.com/wp-content/uploads/2015/12/Mobil-%C4%B0nternet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0"/>
            <a:ext cx="38519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http://i4.ofpof.com/content/87ejzsp3cg/gallery/_780x400-eswv0d492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endParaRPr lang="tr-TR" sz="4000" b="1" dirty="0" smtClean="0">
              <a:solidFill>
                <a:srgbClr val="FF0000"/>
              </a:solidFill>
            </a:endParaRPr>
          </a:p>
          <a:p>
            <a:r>
              <a:rPr lang="tr-TR" sz="4800" b="1" dirty="0" smtClean="0">
                <a:solidFill>
                  <a:srgbClr val="FF0000"/>
                </a:solidFill>
              </a:rPr>
              <a:t>İrademiz ve en kıymetli </a:t>
            </a:r>
            <a:r>
              <a:rPr lang="tr-TR" sz="4800" b="1" dirty="0" smtClean="0">
                <a:solidFill>
                  <a:srgbClr val="00B0F0"/>
                </a:solidFill>
              </a:rPr>
              <a:t>sermayemiz olan zamanımızla</a:t>
            </a:r>
            <a:r>
              <a:rPr lang="tr-TR" sz="4800" b="1" dirty="0" smtClean="0">
                <a:solidFill>
                  <a:srgbClr val="FF0000"/>
                </a:solidFill>
              </a:rPr>
              <a:t> bir “canavarı” besliyoruz.</a:t>
            </a:r>
          </a:p>
          <a:p>
            <a:r>
              <a:rPr lang="tr-TR" sz="4800" b="1" dirty="0" smtClean="0">
                <a:solidFill>
                  <a:srgbClr val="FF0000"/>
                </a:solidFill>
              </a:rPr>
              <a:t>Egomuzu parlatıp sosyal medya vitrinlerine koyarak kendimize ve inandığımız değerlere tezat düştüğümüzü kavrayamıyoruz.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ttps://fbcdn-sphotos-h-a.akamaihd.net/hphotos-ak-xpt1/v/t1.0-9/s526x395/11889601_10204545679794191_6008854146045352560_n.jpg?oh=012f47d111f031c2cc47a5ef852c5a16&amp;oe=56373971&amp;__gda__=1451116435_94d9e829610ff9050e5d10c3aaeb5c7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http://www.haberdobra.com/images/upload/wp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4000" b="1" dirty="0" smtClean="0">
                <a:solidFill>
                  <a:srgbClr val="FF0000"/>
                </a:solidFill>
              </a:rPr>
              <a:t>Aile saadetimizi, arkadaşlar arasındaki muhabbetimizi, 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bir annenin bebeğiyle yaşadığı en özel anları, 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karı-kocanın başka gözlerden sakınılması gereken mahremiyetini, 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anne babalarımızın bizlere verdiği değeri herkese sunmanın adı paylaşım olabilir mi? 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0000"/>
          </a:solidFill>
        </p:spPr>
        <p:txBody>
          <a:bodyPr/>
          <a:lstStyle/>
          <a:p>
            <a:r>
              <a:rPr lang="tr-TR" b="1" dirty="0" smtClean="0"/>
              <a:t>Sosyal medya nedir?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836712"/>
            <a:ext cx="4499992" cy="602128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Özetle sosyal medya </a:t>
            </a:r>
          </a:p>
          <a:p>
            <a:r>
              <a:rPr lang="tr-TR" sz="3600" b="1" dirty="0" smtClean="0">
                <a:solidFill>
                  <a:srgbClr val="002060"/>
                </a:solidFill>
              </a:rPr>
              <a:t>herkesin birbirleriyle iletişim kurabildiği (bireyler, şirketler, markalar, kurumlar..) </a:t>
            </a:r>
          </a:p>
          <a:p>
            <a:r>
              <a:rPr lang="tr-TR" sz="3600" b="1" dirty="0" smtClean="0">
                <a:solidFill>
                  <a:srgbClr val="002060"/>
                </a:solidFill>
              </a:rPr>
              <a:t>ve sınırsızca bilgi paylaşımında bulunabildiği bir medya mecrasıdır.</a:t>
            </a:r>
            <a:endParaRPr lang="tr-TR" sz="3600" b="1" dirty="0">
              <a:solidFill>
                <a:srgbClr val="002060"/>
              </a:solidFill>
            </a:endParaRPr>
          </a:p>
        </p:txBody>
      </p:sp>
      <p:pic>
        <p:nvPicPr>
          <p:cNvPr id="4" name="3 Resim" descr="http://www.farklibirbakis.com/wp-content/uploads/2016/03/5-Big-Social-Media-Marketing-Trends-for-201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836712"/>
            <a:ext cx="464400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DİB Uzmanı Dr. Lamia Levent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rgbClr val="002060"/>
                </a:solidFill>
              </a:rPr>
              <a:t>Gerçek hayatta </a:t>
            </a:r>
            <a:r>
              <a:rPr lang="tr-TR" sz="6000" b="1" dirty="0" smtClean="0">
                <a:solidFill>
                  <a:srgbClr val="C00000"/>
                </a:solidFill>
              </a:rPr>
              <a:t>mahremiyet</a:t>
            </a:r>
            <a:r>
              <a:rPr lang="tr-TR" sz="6000" b="1" dirty="0" smtClean="0">
                <a:solidFill>
                  <a:srgbClr val="002060"/>
                </a:solidFill>
              </a:rPr>
              <a:t> ölçülerine dikkat edenlerin </a:t>
            </a:r>
            <a:r>
              <a:rPr lang="tr-TR" sz="6000" b="1" dirty="0" smtClean="0">
                <a:solidFill>
                  <a:srgbClr val="C00000"/>
                </a:solidFill>
              </a:rPr>
              <a:t>sanal ortamda </a:t>
            </a:r>
            <a:r>
              <a:rPr lang="tr-TR" sz="6000" b="1" dirty="0" smtClean="0">
                <a:solidFill>
                  <a:srgbClr val="002060"/>
                </a:solidFill>
              </a:rPr>
              <a:t>bu ölçüleri hiçe sayan paylaşımlarda bulunduğunu aktardı.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txBody>
          <a:bodyPr>
            <a:noAutofit/>
          </a:bodyPr>
          <a:lstStyle/>
          <a:p>
            <a:endParaRPr lang="tr-TR" sz="3600" b="1" dirty="0" smtClean="0">
              <a:solidFill>
                <a:srgbClr val="002060"/>
              </a:solidFill>
            </a:endParaRPr>
          </a:p>
          <a:p>
            <a:r>
              <a:rPr lang="tr-TR" sz="4400" b="1" dirty="0" smtClean="0">
                <a:solidFill>
                  <a:srgbClr val="002060"/>
                </a:solidFill>
              </a:rPr>
              <a:t>Levent, özellikle kadınların diğer arkadaşlarının mutlu aile pozlarını eşlerine göstererek, </a:t>
            </a:r>
            <a:r>
              <a:rPr lang="tr-TR" sz="4400" b="1" dirty="0" smtClean="0">
                <a:solidFill>
                  <a:srgbClr val="00B0F0"/>
                </a:solidFill>
              </a:rPr>
              <a:t>"Bana neden çiçek almıyorsun?", "Biz neden oraya tatile gitmiyoruz", "Neden Pazar kahvaltısını dışarıda yapmıyoruz?", "Biz de fotoğraf çektirelim" </a:t>
            </a:r>
            <a:r>
              <a:rPr lang="tr-TR" sz="4400" b="1" dirty="0" smtClean="0">
                <a:solidFill>
                  <a:srgbClr val="002060"/>
                </a:solidFill>
              </a:rPr>
              <a:t>gibi eşlerinden benzer isteklerde bulunabildiklerini söyledi.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txBody>
          <a:bodyPr>
            <a:normAutofit fontScale="92500" lnSpcReduction="20000"/>
          </a:bodyPr>
          <a:lstStyle/>
          <a:p>
            <a:endParaRPr lang="tr-TR" b="1" dirty="0" smtClean="0">
              <a:solidFill>
                <a:srgbClr val="002060"/>
              </a:solidFill>
            </a:endParaRPr>
          </a:p>
          <a:p>
            <a:r>
              <a:rPr lang="tr-TR" sz="7800" b="1" dirty="0" smtClean="0">
                <a:solidFill>
                  <a:srgbClr val="002060"/>
                </a:solidFill>
              </a:rPr>
              <a:t>Levent, "</a:t>
            </a:r>
            <a:r>
              <a:rPr lang="tr-TR" sz="7800" b="1" dirty="0" smtClean="0">
                <a:solidFill>
                  <a:srgbClr val="00B0F0"/>
                </a:solidFill>
              </a:rPr>
              <a:t>Sosyal medya hesaplarından paylaşım yaparken de Allah'ın gözetiminde olduğumuz unutulmamalıdır“ </a:t>
            </a:r>
            <a:r>
              <a:rPr lang="tr-TR" sz="7800" b="1" dirty="0" smtClean="0">
                <a:solidFill>
                  <a:srgbClr val="002060"/>
                </a:solidFill>
              </a:rPr>
              <a:t>dedi.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8539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5300" b="1" u="sng" dirty="0" smtClean="0"/>
              <a:t>Helâl-haram kavramı sanal alem için de geçerli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tr-TR" sz="3600" b="1" dirty="0" smtClean="0"/>
              <a:t>“Kişinin mahremiyetini sanal ortamda ifşa etmesi, bunu başkalarıyla paylaşması </a:t>
            </a:r>
            <a:r>
              <a:rPr lang="tr-TR" sz="3600" b="1" dirty="0" smtClean="0">
                <a:solidFill>
                  <a:srgbClr val="00B0F0"/>
                </a:solidFill>
              </a:rPr>
              <a:t>dinen uygun değil. </a:t>
            </a:r>
            <a:r>
              <a:rPr lang="tr-TR" sz="3600" b="1" dirty="0" smtClean="0"/>
              <a:t>Bu tehlikeye karşı dikkat edilmeli. ve arkadaş çevresi buna göre oluşturulmalıdır”. </a:t>
            </a:r>
          </a:p>
          <a:p>
            <a:r>
              <a:rPr lang="tr-TR" sz="3600" b="1" dirty="0" smtClean="0"/>
              <a:t>Kuşkusuz </a:t>
            </a:r>
            <a:r>
              <a:rPr lang="tr-TR" sz="3600" b="1" dirty="0" smtClean="0">
                <a:solidFill>
                  <a:srgbClr val="00B0F0"/>
                </a:solidFill>
              </a:rPr>
              <a:t>hayat baştan sona bir sınavdır. </a:t>
            </a:r>
            <a:r>
              <a:rPr lang="tr-TR" sz="3600" b="1" dirty="0" smtClean="0"/>
              <a:t>İnsana lütfedilen şeyler, sahip olunan imkânlar hepsi bu sınavın bir parçasıdır. </a:t>
            </a:r>
            <a:endParaRPr lang="tr-TR" sz="3600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Helal ve haram, sanal ortam için de geçerli</a:t>
            </a:r>
            <a:endParaRPr lang="tr-TR" dirty="0" smtClean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764704"/>
            <a:ext cx="5148064" cy="609329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İyi, kötü,sevap günah, helal haram, doğru yanlış, güzel, çirkin mefhumları hakikatte de sanal ortamda da geçerlidir. </a:t>
            </a:r>
          </a:p>
          <a:p>
            <a:endParaRPr lang="tr-TR" dirty="0"/>
          </a:p>
        </p:txBody>
      </p:sp>
      <p:pic>
        <p:nvPicPr>
          <p:cNvPr id="4" name="3 Resim" descr="http://www.ailedanismanim.com/wp-content/uploads/mahr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764704"/>
            <a:ext cx="399593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Hz. Muhammed (</a:t>
            </a:r>
            <a:r>
              <a:rPr lang="tr-TR" b="1" dirty="0" err="1" smtClean="0">
                <a:solidFill>
                  <a:srgbClr val="00B050"/>
                </a:solidFill>
              </a:rPr>
              <a:t>sas</a:t>
            </a:r>
            <a:r>
              <a:rPr lang="tr-TR" b="1" dirty="0" smtClean="0">
                <a:solidFill>
                  <a:srgbClr val="00B050"/>
                </a:solidFill>
              </a:rPr>
              <a:t>) buyurdu ki,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3600" dirty="0" smtClean="0">
                <a:solidFill>
                  <a:srgbClr val="002060"/>
                </a:solidFill>
              </a:rPr>
              <a:t> </a:t>
            </a:r>
            <a:r>
              <a:rPr lang="tr-TR" sz="3600" b="1" dirty="0" smtClean="0">
                <a:solidFill>
                  <a:srgbClr val="002060"/>
                </a:solidFill>
              </a:rPr>
              <a:t>“Günahı açıktan işlemekten sıkılmayanlar hariç bütün ümmetim bağışlanmıştır. </a:t>
            </a:r>
          </a:p>
          <a:p>
            <a:pPr>
              <a:buFont typeface="Wingdings" pitchFamily="2" charset="2"/>
              <a:buChar char="Ø"/>
            </a:pPr>
            <a:r>
              <a:rPr lang="tr-TR" sz="3600" b="1" dirty="0" smtClean="0">
                <a:solidFill>
                  <a:srgbClr val="002060"/>
                </a:solidFill>
              </a:rPr>
              <a:t>“Günah gizli kaldıkça sadece sahibine zarar verir. Ortaya çıktığında ise düzeltilmezse, topluma zarar verir.”</a:t>
            </a:r>
          </a:p>
          <a:p>
            <a:pPr>
              <a:buFont typeface="Wingdings" pitchFamily="2" charset="2"/>
              <a:buChar char="Ø"/>
            </a:pPr>
            <a:r>
              <a:rPr lang="tr-TR" sz="3600" b="1" dirty="0" smtClean="0">
                <a:solidFill>
                  <a:srgbClr val="002060"/>
                </a:solidFill>
              </a:rPr>
              <a:t> “Allah Teâlâ şöyle buyuruyor: ‘Ben dünyada Müslüman bir kulumun örttüğüm bir kusurunu, </a:t>
            </a:r>
            <a:r>
              <a:rPr lang="tr-TR" sz="3600" b="1" dirty="0" err="1" smtClean="0">
                <a:solidFill>
                  <a:srgbClr val="002060"/>
                </a:solidFill>
              </a:rPr>
              <a:t>âhirette</a:t>
            </a:r>
            <a:r>
              <a:rPr lang="tr-TR" sz="3600" b="1" dirty="0" smtClean="0">
                <a:solidFill>
                  <a:srgbClr val="002060"/>
                </a:solidFill>
              </a:rPr>
              <a:t> ortaya çıkarıp onu rezil ve </a:t>
            </a:r>
            <a:r>
              <a:rPr lang="tr-TR" sz="3600" b="1" dirty="0" err="1" smtClean="0">
                <a:solidFill>
                  <a:srgbClr val="002060"/>
                </a:solidFill>
              </a:rPr>
              <a:t>rüsvay</a:t>
            </a:r>
            <a:r>
              <a:rPr lang="tr-TR" sz="3600" b="1" dirty="0" smtClean="0">
                <a:solidFill>
                  <a:srgbClr val="002060"/>
                </a:solidFill>
              </a:rPr>
              <a:t> etmeyecek kadar büyük kerem ve af sahibiyim.”</a:t>
            </a:r>
            <a:endParaRPr lang="tr-TR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 descr="https://scontent.cdninstagram.com/t51.2885-15/e35/12940207_464314457102390_656392945_n.jpg?ig_cache_key=MTIzMDM4OTQ0ODk2ODg1OTAyNQ%3D%3D.2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2948" name="AutoShape 4" descr="https://scontent.cdninstagram.com/t51.2885-15/e35/12940207_464314457102390_656392945_n.jpg?ig_cache_key=MTIzMDM4OTQ0ODk2ODg1OTAyNQ%3D%3D.2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2950" name="AutoShape 6" descr="https://scontent.cdninstagram.com/t51.2885-15/e35/12940207_464314457102390_656392945_n.jpg?ig_cache_key=MTIzMDM4OTQ0ODk2ODg1OTAyNQ%3D%3D.2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2952" name="Picture 8" descr="https://scontent.cdninstagram.com/t51.2885-15/e35/12940207_464314457102390_656392945_n.jpg?ig_cache_key=MTIzMDM4OTQ0ODk2ODg1OTAyNQ%3D%3D.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sz="4800" b="1" dirty="0" smtClean="0">
                <a:solidFill>
                  <a:srgbClr val="002060"/>
                </a:solidFill>
              </a:rPr>
              <a:t>Nasıl ki mümin hayatının her anında kul ise başta </a:t>
            </a:r>
            <a:r>
              <a:rPr lang="tr-TR" sz="4800" b="1" dirty="0" smtClean="0">
                <a:solidFill>
                  <a:srgbClr val="00B0F0"/>
                </a:solidFill>
              </a:rPr>
              <a:t>yaratıcısı, aile, akraba, komşu, çevre </a:t>
            </a:r>
            <a:r>
              <a:rPr lang="tr-TR" sz="4800" b="1" dirty="0" smtClean="0">
                <a:solidFill>
                  <a:srgbClr val="002060"/>
                </a:solidFill>
              </a:rPr>
              <a:t>ve tüm insanlara karşı sorumlulukları varsa bu hakikat </a:t>
            </a:r>
            <a:r>
              <a:rPr lang="tr-TR" sz="4800" b="1" dirty="0" smtClean="0">
                <a:solidFill>
                  <a:srgbClr val="00B0F0"/>
                </a:solidFill>
              </a:rPr>
              <a:t>sanal ortamda-internet ortamında da geçerlidir </a:t>
            </a:r>
            <a:r>
              <a:rPr lang="tr-TR" sz="4800" b="1" dirty="0" smtClean="0">
                <a:solidFill>
                  <a:srgbClr val="002060"/>
                </a:solidFill>
              </a:rPr>
              <a:t>ve bu sorumluluklarının farkında olmak, İslam ahlakından ayrılmamak durumundadır.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002060"/>
                </a:solidFill>
              </a:rPr>
              <a:t>Mümin dilinden ve elinden diğer insanların selamet ve emniyette olduğu kimsedir.</a:t>
            </a:r>
            <a:endParaRPr lang="tr-TR" sz="2800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 </a:t>
            </a:r>
            <a:r>
              <a:rPr lang="tr-TR" sz="5100" b="1" dirty="0" smtClean="0"/>
              <a:t>Mümin dilinden ve elinden diğer insanların selamet ve emniyette olduğu kimsedir. Bu özelliklerimiz sanal ortam için de geçerli olmak durumundadır. </a:t>
            </a:r>
          </a:p>
          <a:p>
            <a:r>
              <a:rPr lang="tr-TR" sz="5100" b="1" dirty="0" smtClean="0"/>
              <a:t>Hassaten </a:t>
            </a:r>
            <a:r>
              <a:rPr lang="tr-TR" sz="5100" b="1" dirty="0" smtClean="0">
                <a:solidFill>
                  <a:srgbClr val="0070C0"/>
                </a:solidFill>
              </a:rPr>
              <a:t>sanal ortamın kişinin nefsiyle baş başa kalmasından </a:t>
            </a:r>
            <a:r>
              <a:rPr lang="tr-TR" sz="5100" b="1" dirty="0" smtClean="0"/>
              <a:t>dolayı günaha ve harama karşı daha müsait hâle gelebildiği de bir gerçekliktir. Bu durum bazı kişileri sanal ortamda haram şeyler yapmaya sevk edebilmektedir. </a:t>
            </a:r>
            <a:endParaRPr lang="tr-TR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tr-TR" b="1" dirty="0" smtClean="0"/>
              <a:t>H</a:t>
            </a:r>
            <a:r>
              <a:rPr lang="tr-TR" b="1" dirty="0" smtClean="0"/>
              <a:t>elal </a:t>
            </a:r>
            <a:r>
              <a:rPr lang="tr-TR" b="1" dirty="0" smtClean="0"/>
              <a:t>haram kavramı sanal ortam için de geçerlidir. 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tr-TR" sz="5400" b="1" dirty="0" smtClean="0">
                <a:solidFill>
                  <a:srgbClr val="0070C0"/>
                </a:solidFill>
              </a:rPr>
              <a:t>“Müslüman ben Allah’ı göremesem de O beni görüyor” </a:t>
            </a:r>
            <a:r>
              <a:rPr lang="tr-TR" sz="5400" b="1" dirty="0" smtClean="0">
                <a:solidFill>
                  <a:srgbClr val="002060"/>
                </a:solidFill>
              </a:rPr>
              <a:t>bilinciyle hareket eder. </a:t>
            </a:r>
          </a:p>
          <a:p>
            <a:r>
              <a:rPr lang="tr-TR" sz="5400" b="1" dirty="0" smtClean="0">
                <a:solidFill>
                  <a:srgbClr val="002060"/>
                </a:solidFill>
              </a:rPr>
              <a:t>Yazıcı meleklerin faal olduğunun idrakindedir. </a:t>
            </a:r>
          </a:p>
          <a:p>
            <a:r>
              <a:rPr lang="tr-TR" sz="5400" b="1" dirty="0" smtClean="0">
                <a:solidFill>
                  <a:srgbClr val="002060"/>
                </a:solidFill>
              </a:rPr>
              <a:t>Zerre kadar iyiliğin/ sevabın da zerre kadar kötülük ve günahın da kaydedildiği bilinciyle davranır ve haramdan sakınmaya çalışır.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148064" cy="6857999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tr-TR" sz="4300" b="1" dirty="0" smtClean="0">
                <a:solidFill>
                  <a:srgbClr val="002060"/>
                </a:solidFill>
              </a:rPr>
              <a:t>Türkiye nüfusunun yaklaşık </a:t>
            </a:r>
            <a:r>
              <a:rPr lang="tr-TR" sz="4300" b="1" dirty="0" smtClean="0">
                <a:solidFill>
                  <a:srgbClr val="C00000"/>
                </a:solidFill>
              </a:rPr>
              <a:t>%20’sini 15-26 </a:t>
            </a:r>
            <a:r>
              <a:rPr lang="tr-TR" sz="4300" b="1" dirty="0" smtClean="0">
                <a:solidFill>
                  <a:srgbClr val="002060"/>
                </a:solidFill>
              </a:rPr>
              <a:t>yaş arası gençler oluşturmaktadır. Bu da yaklaşık </a:t>
            </a:r>
            <a:r>
              <a:rPr lang="tr-TR" sz="4300" b="1" dirty="0" smtClean="0">
                <a:solidFill>
                  <a:srgbClr val="C00000"/>
                </a:solidFill>
              </a:rPr>
              <a:t>15 milyon genç </a:t>
            </a:r>
            <a:r>
              <a:rPr lang="tr-TR" sz="4300" b="1" dirty="0" smtClean="0">
                <a:solidFill>
                  <a:srgbClr val="002060"/>
                </a:solidFill>
              </a:rPr>
              <a:t>anlamına gelmektedir. 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4300" b="1" dirty="0" smtClean="0">
                <a:solidFill>
                  <a:srgbClr val="002060"/>
                </a:solidFill>
              </a:rPr>
              <a:t>Gençler, bir hafta</a:t>
            </a:r>
            <a:r>
              <a:rPr lang="tr-TR" sz="4300" b="1" dirty="0" smtClean="0">
                <a:solidFill>
                  <a:srgbClr val="002060"/>
                </a:solidFill>
                <a:latin typeface="Arial" charset="0"/>
              </a:rPr>
              <a:t>nın,</a:t>
            </a:r>
            <a:r>
              <a:rPr lang="tr-TR" sz="4300" b="1" dirty="0" smtClean="0">
                <a:solidFill>
                  <a:srgbClr val="C00000"/>
                </a:solidFill>
              </a:rPr>
              <a:t> 50 saatini sosyal </a:t>
            </a:r>
            <a:r>
              <a:rPr lang="tr-TR" sz="4300" b="1" dirty="0" smtClean="0">
                <a:solidFill>
                  <a:srgbClr val="002060"/>
                </a:solidFill>
              </a:rPr>
              <a:t>medyada geçiriyor. </a:t>
            </a:r>
          </a:p>
          <a:p>
            <a:pPr eaLnBrk="1" hangingPunct="1">
              <a:buFont typeface="Wingdings 2" pitchFamily="18" charset="2"/>
              <a:buNone/>
            </a:pPr>
            <a:endParaRPr lang="tr-TR" sz="2600" dirty="0" smtClean="0">
              <a:solidFill>
                <a:schemeClr val="accent1"/>
              </a:solidFill>
            </a:endParaRPr>
          </a:p>
        </p:txBody>
      </p:sp>
      <p:pic>
        <p:nvPicPr>
          <p:cNvPr id="4" name="3 Resim" descr="http://img.tamindir.com/ti_e_ul/ezgimen/telefonunuzda-ayrilin-artik-blog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r>
              <a:rPr lang="tr-TR" sz="8600" b="1" dirty="0" smtClean="0"/>
              <a:t>Nasıl ki sanal ortamda yazılan,yapılan şeyler kaybolmuyor bir şekilde kaydediliyor veya erbabınca ulaşılabiliyorsa dünya hayatında </a:t>
            </a:r>
            <a:r>
              <a:rPr lang="tr-TR" sz="8600" b="1" dirty="0" smtClean="0">
                <a:solidFill>
                  <a:srgbClr val="0070C0"/>
                </a:solidFill>
              </a:rPr>
              <a:t>sanal ve gerçek </a:t>
            </a:r>
            <a:r>
              <a:rPr lang="tr-TR" sz="8600" b="1" dirty="0" smtClean="0"/>
              <a:t>her şey kayda geçirilmektedir. </a:t>
            </a:r>
          </a:p>
          <a:p>
            <a:pPr>
              <a:buNone/>
            </a:pPr>
            <a:r>
              <a:rPr lang="tr-TR" sz="4000" b="1" dirty="0" smtClean="0"/>
              <a:t> 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tr-TR" b="1" dirty="0" smtClean="0"/>
              <a:t>helal haram kavramı sanal ortam için de geçerlidir. 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r>
              <a:rPr lang="tr-TR" sz="3900" b="1" dirty="0" smtClean="0">
                <a:solidFill>
                  <a:srgbClr val="002060"/>
                </a:solidFill>
              </a:rPr>
              <a:t>Müslüman için </a:t>
            </a:r>
            <a:r>
              <a:rPr lang="tr-TR" sz="3900" b="1" dirty="0" smtClean="0">
                <a:solidFill>
                  <a:srgbClr val="0070C0"/>
                </a:solidFill>
              </a:rPr>
              <a:t>gerçek hayatta kadın erkek </a:t>
            </a:r>
            <a:r>
              <a:rPr lang="tr-TR" sz="3900" b="1" dirty="0" smtClean="0">
                <a:solidFill>
                  <a:srgbClr val="002060"/>
                </a:solidFill>
              </a:rPr>
              <a:t>ilişkilerinin nasıl olması gerektiği belirtilmiş ise bu durum sanal ortam için de aynı şekildedir. </a:t>
            </a:r>
          </a:p>
          <a:p>
            <a:r>
              <a:rPr lang="tr-TR" sz="3900" b="1" dirty="0" smtClean="0">
                <a:solidFill>
                  <a:srgbClr val="002060"/>
                </a:solidFill>
              </a:rPr>
              <a:t>Temel ölçü </a:t>
            </a:r>
            <a:r>
              <a:rPr lang="tr-TR" sz="3900" b="1" dirty="0" smtClean="0">
                <a:solidFill>
                  <a:srgbClr val="0070C0"/>
                </a:solidFill>
              </a:rPr>
              <a:t>helal, haram duyarlığı ile hareket etmek, edep, iffet ve hayâdan </a:t>
            </a:r>
            <a:r>
              <a:rPr lang="tr-TR" sz="3900" b="1" dirty="0" smtClean="0">
                <a:solidFill>
                  <a:srgbClr val="002060"/>
                </a:solidFill>
              </a:rPr>
              <a:t>taviz vermemektir. </a:t>
            </a:r>
          </a:p>
          <a:p>
            <a:r>
              <a:rPr lang="tr-TR" sz="3900" b="1" dirty="0" smtClean="0">
                <a:solidFill>
                  <a:srgbClr val="002060"/>
                </a:solidFill>
              </a:rPr>
              <a:t>İslam’da aile yuva ile bütünleşmiştir; yuva </a:t>
            </a:r>
            <a:r>
              <a:rPr lang="tr-TR" sz="3900" b="1" dirty="0" smtClean="0">
                <a:solidFill>
                  <a:srgbClr val="0070C0"/>
                </a:solidFill>
              </a:rPr>
              <a:t>"harem" </a:t>
            </a:r>
            <a:r>
              <a:rPr lang="tr-TR" sz="3900" b="1" dirty="0" smtClean="0">
                <a:solidFill>
                  <a:srgbClr val="002060"/>
                </a:solidFill>
              </a:rPr>
              <a:t>olarak özel saygınlığı olan kutsal bir mekândır. Bu nedenle içerisinde ibadet edilen evler </a:t>
            </a:r>
            <a:r>
              <a:rPr lang="tr-TR" sz="3900" b="1" dirty="0" smtClean="0">
                <a:solidFill>
                  <a:srgbClr val="0070C0"/>
                </a:solidFill>
              </a:rPr>
              <a:t>“</a:t>
            </a:r>
            <a:r>
              <a:rPr lang="tr-TR" sz="3900" b="1" dirty="0" err="1" smtClean="0">
                <a:solidFill>
                  <a:srgbClr val="0070C0"/>
                </a:solidFill>
              </a:rPr>
              <a:t>Beytül</a:t>
            </a:r>
            <a:r>
              <a:rPr lang="tr-TR" sz="3900" b="1" dirty="0" smtClean="0">
                <a:solidFill>
                  <a:srgbClr val="0070C0"/>
                </a:solidFill>
              </a:rPr>
              <a:t> Haram”la </a:t>
            </a:r>
            <a:r>
              <a:rPr lang="tr-TR" sz="3900" b="1" dirty="0" smtClean="0">
                <a:solidFill>
                  <a:srgbClr val="002060"/>
                </a:solidFill>
              </a:rPr>
              <a:t>irtibatlıdır.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r>
              <a:rPr lang="tr-TR" sz="4800" b="1" dirty="0" smtClean="0">
                <a:solidFill>
                  <a:srgbClr val="002060"/>
                </a:solidFill>
              </a:rPr>
              <a:t>Adeta </a:t>
            </a:r>
            <a:r>
              <a:rPr lang="tr-TR" sz="4800" b="1" dirty="0" smtClean="0">
                <a:solidFill>
                  <a:srgbClr val="0070C0"/>
                </a:solidFill>
              </a:rPr>
              <a:t>evlerin duvarlarının yıkıldığı, pencere ve perdelerin kaldırıldığı </a:t>
            </a:r>
            <a:r>
              <a:rPr lang="tr-TR" sz="4800" b="1" dirty="0" smtClean="0">
                <a:solidFill>
                  <a:srgbClr val="002060"/>
                </a:solidFill>
              </a:rPr>
              <a:t>ve aile içi özel mahremiyetlerin dünyaya seyrettirildiği bir vaziyeti yaşamaktayız.</a:t>
            </a:r>
          </a:p>
          <a:p>
            <a:r>
              <a:rPr lang="tr-TR" sz="4800" b="1" dirty="0" smtClean="0">
                <a:solidFill>
                  <a:srgbClr val="0070C0"/>
                </a:solidFill>
              </a:rPr>
              <a:t>Yediği yemeği, içtiği içeceği, giydiği kıyafeti,  bedenini, aile içi sırlarını, hobilerini </a:t>
            </a:r>
            <a:r>
              <a:rPr lang="tr-TR" sz="4800" b="1" dirty="0" smtClean="0">
                <a:solidFill>
                  <a:srgbClr val="002060"/>
                </a:solidFill>
              </a:rPr>
              <a:t>ve bunun gibi nice özel hayata dair konuları artık herkes rahatlıkla dünyaya ilan etmekte ve internetlerde paylaşmakta bir sakınca görmüyor.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Senin </a:t>
            </a:r>
            <a:r>
              <a:rPr lang="tr-TR" sz="3600" b="1" dirty="0" smtClean="0">
                <a:solidFill>
                  <a:srgbClr val="00B0F0"/>
                </a:solidFill>
              </a:rPr>
              <a:t>yediğin yemeği, içtiğin içeceği bulamayan fakirler, giydiğin kıyafeti elde edemeyen yoksullar, sergilediğin fiziğin ve bedeninle günaha sürüklediğin gençler, lüks yaşam tarzınla özendirdiğin insanlar </a:t>
            </a:r>
            <a:r>
              <a:rPr lang="tr-TR" sz="3600" b="1" dirty="0" smtClean="0">
                <a:solidFill>
                  <a:srgbClr val="002060"/>
                </a:solidFill>
              </a:rPr>
              <a:t>ve bunun gibi yaymış olduğun kötülükler sebebiyle </a:t>
            </a:r>
            <a:r>
              <a:rPr lang="tr-TR" sz="3600" b="1" dirty="0" smtClean="0">
                <a:solidFill>
                  <a:srgbClr val="0070C0"/>
                </a:solidFill>
              </a:rPr>
              <a:t>Mevla’mızın şu ayeti kerimesine dahil olmuş </a:t>
            </a:r>
            <a:r>
              <a:rPr lang="tr-TR" sz="3600" b="1" dirty="0" smtClean="0">
                <a:solidFill>
                  <a:srgbClr val="002060"/>
                </a:solidFill>
              </a:rPr>
              <a:t>olduğunu sana hatırlatmak isteriz;</a:t>
            </a:r>
          </a:p>
          <a:p>
            <a:r>
              <a:rPr lang="tr-TR" sz="3600" b="1" u="sng" dirty="0" smtClean="0">
                <a:solidFill>
                  <a:srgbClr val="002060"/>
                </a:solidFill>
              </a:rPr>
              <a:t>“O kimseler ki çirkinliklerin ve kötülüklerin yayılmasını  severler, İşte o kimselere dünya ve  </a:t>
            </a:r>
            <a:r>
              <a:rPr lang="tr-TR" sz="3600" b="1" u="sng" dirty="0" err="1" smtClean="0">
                <a:solidFill>
                  <a:srgbClr val="002060"/>
                </a:solidFill>
              </a:rPr>
              <a:t>ahirette</a:t>
            </a:r>
            <a:r>
              <a:rPr lang="tr-TR" sz="3600" b="1" u="sng" dirty="0" smtClean="0">
                <a:solidFill>
                  <a:srgbClr val="002060"/>
                </a:solidFill>
              </a:rPr>
              <a:t> elem verici bir azap vardır.”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4400" b="1" dirty="0" smtClean="0"/>
              <a:t>   Biz, eşlerin </a:t>
            </a:r>
            <a:r>
              <a:rPr lang="tr-TR" sz="4400" b="1" dirty="0" smtClean="0">
                <a:solidFill>
                  <a:srgbClr val="0070C0"/>
                </a:solidFill>
              </a:rPr>
              <a:t>kendi evine girerken dahi kapıyı tıklatarak </a:t>
            </a:r>
            <a:r>
              <a:rPr lang="tr-TR" sz="4400" b="1" dirty="0" smtClean="0"/>
              <a:t>girmesini salık verdiği bir peygamberin ümmetiyiz.</a:t>
            </a:r>
          </a:p>
          <a:p>
            <a:pPr>
              <a:buFont typeface="Wingdings" pitchFamily="2" charset="2"/>
              <a:buChar char="ü"/>
            </a:pPr>
            <a:r>
              <a:rPr lang="tr-TR" sz="4400" b="1" dirty="0" smtClean="0">
                <a:solidFill>
                  <a:srgbClr val="0070C0"/>
                </a:solidFill>
              </a:rPr>
              <a:t>Aynı ümmet, </a:t>
            </a:r>
            <a:r>
              <a:rPr lang="tr-TR" sz="4400" b="1" dirty="0" smtClean="0"/>
              <a:t>bugün Kardeşinin kendisindeki imkânlara sahip olup olamayacağını düşünmeden sergilediği karelerde kalan </a:t>
            </a:r>
            <a:r>
              <a:rPr lang="tr-TR" sz="4400" b="1" dirty="0" smtClean="0">
                <a:solidFill>
                  <a:srgbClr val="0070C0"/>
                </a:solidFill>
              </a:rPr>
              <a:t>göz hakkının, kul hakkının </a:t>
            </a:r>
            <a:r>
              <a:rPr lang="tr-TR" sz="4400" b="1" dirty="0" smtClean="0"/>
              <a:t>muhasebesini yapmıyor. </a:t>
            </a:r>
            <a:endParaRPr lang="tr-TR" sz="4400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ttps://scontent-frt3-1.xx.fbcdn.net/v/t1.0-9/13062163_568090466706373_8463034153131590351_n.jpg?oh=221cd3213807020bd190c211d308c238&amp;oe=579B459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84984"/>
          </a:xfrm>
        </p:spPr>
        <p:txBody>
          <a:bodyPr>
            <a:normAutofit fontScale="90000"/>
          </a:bodyPr>
          <a:lstStyle/>
          <a:p>
            <a:r>
              <a:rPr lang="tr-TR" altLang="tr-TR" sz="800" dirty="0" smtClean="0">
                <a:solidFill>
                  <a:srgbClr val="000000"/>
                </a:solidFill>
              </a:rPr>
              <a:t/>
            </a:r>
            <a:br>
              <a:rPr lang="tr-TR" altLang="tr-TR" sz="800" dirty="0" smtClean="0">
                <a:solidFill>
                  <a:srgbClr val="000000"/>
                </a:solidFill>
              </a:rPr>
            </a:br>
            <a:r>
              <a:rPr lang="tr-TR" altLang="tr-TR" sz="8800" b="1" dirty="0" smtClean="0">
                <a:solidFill>
                  <a:srgbClr val="C00000"/>
                </a:solidFill>
              </a:rPr>
              <a:t>TEŞEKKÜRLER</a:t>
            </a:r>
            <a:r>
              <a:rPr lang="tr-TR" altLang="tr-TR" b="1" dirty="0" smtClean="0">
                <a:solidFill>
                  <a:srgbClr val="C00000"/>
                </a:solidFill>
              </a:rPr>
              <a:t> </a:t>
            </a:r>
            <a:br>
              <a:rPr lang="tr-TR" altLang="tr-TR" b="1" dirty="0" smtClean="0">
                <a:solidFill>
                  <a:srgbClr val="C00000"/>
                </a:solidFill>
              </a:rPr>
            </a:br>
            <a:r>
              <a:rPr lang="tr-TR" altLang="tr-TR" b="1" dirty="0" smtClean="0">
                <a:solidFill>
                  <a:srgbClr val="C00000"/>
                </a:solidFill>
              </a:rPr>
              <a:t>Sunu: Mehmet SAİN</a:t>
            </a:r>
            <a:br>
              <a:rPr lang="tr-TR" altLang="tr-TR" b="1" dirty="0" smtClean="0">
                <a:solidFill>
                  <a:srgbClr val="C00000"/>
                </a:solidFill>
              </a:rPr>
            </a:br>
            <a:r>
              <a:rPr lang="tr-TR" altLang="tr-TR" b="1" dirty="0" smtClean="0">
                <a:solidFill>
                  <a:srgbClr val="C00000"/>
                </a:solidFill>
              </a:rPr>
              <a:t>Hassa Müftü V.</a:t>
            </a:r>
            <a:br>
              <a:rPr lang="tr-TR" altLang="tr-TR" b="1" dirty="0" smtClean="0">
                <a:solidFill>
                  <a:srgbClr val="C00000"/>
                </a:solidFill>
              </a:rPr>
            </a:br>
            <a:r>
              <a:rPr lang="tr-TR" altLang="tr-TR" b="1" dirty="0" err="1" smtClean="0">
                <a:solidFill>
                  <a:srgbClr val="C00000"/>
                </a:solidFill>
              </a:rPr>
              <a:t>mehmetsain</a:t>
            </a:r>
            <a:r>
              <a:rPr lang="tr-TR" altLang="tr-TR" b="1" dirty="0" smtClean="0">
                <a:solidFill>
                  <a:srgbClr val="C00000"/>
                </a:solidFill>
              </a:rPr>
              <a:t>@</a:t>
            </a:r>
            <a:r>
              <a:rPr lang="tr-TR" altLang="tr-TR" b="1" dirty="0" err="1" smtClean="0">
                <a:solidFill>
                  <a:srgbClr val="C00000"/>
                </a:solidFill>
              </a:rPr>
              <a:t>hotmail</a:t>
            </a:r>
            <a:r>
              <a:rPr lang="tr-TR" altLang="tr-TR" b="1" dirty="0" smtClean="0">
                <a:solidFill>
                  <a:srgbClr val="C00000"/>
                </a:solidFill>
              </a:rPr>
              <a:t>.com</a:t>
            </a:r>
            <a:endParaRPr lang="tr-TR" altLang="tr-TR" dirty="0" smtClean="0">
              <a:solidFill>
                <a:srgbClr val="C00000"/>
              </a:solidFill>
            </a:endParaRPr>
          </a:p>
        </p:txBody>
      </p:sp>
      <p:sp>
        <p:nvSpPr>
          <p:cNvPr id="249859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8498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tr-TR" altLang="tr-TR" dirty="0" smtClean="0"/>
              <a:t>                                                                                            </a:t>
            </a:r>
          </a:p>
        </p:txBody>
      </p:sp>
      <p:pic>
        <p:nvPicPr>
          <p:cNvPr id="249860" name="Resim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ust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0" y="1008063"/>
            <a:ext cx="9144000" cy="58769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rgbClr val="584CEE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/>
            <a:endParaRPr lang="tr-TR" altLang="tr-TR" b="1">
              <a:solidFill>
                <a:srgbClr val="FF0000"/>
              </a:solidFill>
            </a:endParaRPr>
          </a:p>
        </p:txBody>
      </p:sp>
      <p:sp>
        <p:nvSpPr>
          <p:cNvPr id="251908" name="Text Box 7"/>
          <p:cNvSpPr txBox="1">
            <a:spLocks noChangeArrowheads="1"/>
          </p:cNvSpPr>
          <p:nvPr/>
        </p:nvSpPr>
        <p:spPr bwMode="auto">
          <a:xfrm>
            <a:off x="6948488" y="0"/>
            <a:ext cx="2195512" cy="61555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sz="1200" b="1" dirty="0">
                <a:solidFill>
                  <a:srgbClr val="FFCC00"/>
                </a:solidFill>
              </a:rPr>
              <a:t>      </a:t>
            </a:r>
            <a:r>
              <a:rPr lang="tr-TR" altLang="tr-TR" sz="1200" b="1" dirty="0"/>
              <a:t>            </a:t>
            </a:r>
            <a:r>
              <a:rPr lang="tr-TR" altLang="tr-TR" sz="1200" b="1" dirty="0">
                <a:solidFill>
                  <a:schemeClr val="bg1"/>
                </a:solidFill>
              </a:rPr>
              <a:t>T.C.                              </a:t>
            </a:r>
            <a:r>
              <a:rPr lang="tr-TR" altLang="tr-TR" sz="1100" b="1" dirty="0">
                <a:solidFill>
                  <a:schemeClr val="bg1"/>
                </a:solidFill>
              </a:rPr>
              <a:t> </a:t>
            </a:r>
            <a:r>
              <a:rPr lang="tr-TR" altLang="tr-TR" sz="1100" b="1" dirty="0" smtClean="0">
                <a:solidFill>
                  <a:schemeClr val="bg1"/>
                </a:solidFill>
              </a:rPr>
              <a:t>HASSA </a:t>
            </a:r>
            <a:r>
              <a:rPr lang="tr-TR" altLang="tr-TR" sz="1100" b="1" dirty="0">
                <a:solidFill>
                  <a:schemeClr val="bg1"/>
                </a:solidFill>
              </a:rPr>
              <a:t>KAYMAKAMLIĞI </a:t>
            </a:r>
          </a:p>
          <a:p>
            <a:r>
              <a:rPr lang="tr-TR" altLang="tr-TR" sz="1100" b="1" dirty="0">
                <a:solidFill>
                  <a:schemeClr val="bg1"/>
                </a:solidFill>
              </a:rPr>
              <a:t>   İLÇE MÜFTÜLÜĞÜ</a:t>
            </a:r>
          </a:p>
        </p:txBody>
      </p:sp>
      <p:sp>
        <p:nvSpPr>
          <p:cNvPr id="251909" name="WordArt 9"/>
          <p:cNvSpPr>
            <a:spLocks noChangeArrowheads="1" noChangeShapeType="1" noTextEdit="1"/>
          </p:cNvSpPr>
          <p:nvPr/>
        </p:nvSpPr>
        <p:spPr bwMode="auto">
          <a:xfrm>
            <a:off x="179388" y="1141413"/>
            <a:ext cx="8856662" cy="5043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48"/>
              </a:avLst>
            </a:prstTxWarp>
          </a:bodyPr>
          <a:lstStyle/>
          <a:p>
            <a:r>
              <a:rPr lang="tr-TR" sz="8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T.C.HASSA </a:t>
            </a:r>
            <a:r>
              <a:rPr lang="tr-TR" sz="8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KAYMAKAMLIĞI </a:t>
            </a:r>
          </a:p>
          <a:p>
            <a:r>
              <a:rPr lang="tr-TR" sz="8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       İLÇE MÜFTÜLÜĞÜ</a:t>
            </a:r>
          </a:p>
        </p:txBody>
      </p:sp>
      <p:sp>
        <p:nvSpPr>
          <p:cNvPr id="251910" name="WordArt 11"/>
          <p:cNvSpPr>
            <a:spLocks noChangeArrowheads="1" noChangeShapeType="1" noTextEdit="1"/>
          </p:cNvSpPr>
          <p:nvPr/>
        </p:nvSpPr>
        <p:spPr bwMode="auto">
          <a:xfrm>
            <a:off x="3348038" y="2781300"/>
            <a:ext cx="2016125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tr-TR" sz="12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0" y="6481763"/>
            <a:ext cx="9144000" cy="376237"/>
          </a:xfrm>
          <a:prstGeom prst="rect">
            <a:avLst/>
          </a:prstGeom>
          <a:solidFill>
            <a:srgbClr val="CCFF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tr-TR" altLang="tr-TR" b="1" i="1" dirty="0" smtClean="0">
                <a:solidFill>
                  <a:srgbClr val="FF0000"/>
                </a:solidFill>
              </a:rPr>
              <a:t>hassa@diyanet.gov.tr</a:t>
            </a:r>
            <a:endParaRPr lang="tr-TR" altLang="tr-TR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utoUpdateAnimBg="0"/>
      <p:bldP spid="18433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4248076"/>
          </a:xfrm>
          <a:solidFill>
            <a:srgbClr val="FFC000"/>
          </a:solidFill>
        </p:spPr>
        <p:txBody>
          <a:bodyPr>
            <a:noAutofit/>
          </a:bodyPr>
          <a:lstStyle/>
          <a:p>
            <a:pPr eaLnBrk="1" hangingPunct="1"/>
            <a:r>
              <a:rPr lang="tr-TR" sz="4800" b="1" dirty="0" smtClean="0">
                <a:solidFill>
                  <a:srgbClr val="002060"/>
                </a:solidFill>
              </a:rPr>
              <a:t>Üniversiteli gençliğin </a:t>
            </a:r>
            <a:r>
              <a:rPr lang="tr-TR" sz="4800" b="1" dirty="0" smtClean="0">
                <a:solidFill>
                  <a:srgbClr val="C00000"/>
                </a:solidFill>
              </a:rPr>
              <a:t>%71'i </a:t>
            </a:r>
            <a:r>
              <a:rPr lang="tr-TR" sz="4800" b="1" dirty="0" smtClean="0">
                <a:solidFill>
                  <a:srgbClr val="002060"/>
                </a:solidFill>
              </a:rPr>
              <a:t>için akşam </a:t>
            </a:r>
            <a:r>
              <a:rPr lang="tr-TR" sz="4800" b="1" dirty="0" smtClean="0">
                <a:solidFill>
                  <a:srgbClr val="C00000"/>
                </a:solidFill>
              </a:rPr>
              <a:t>20.00-02.00 </a:t>
            </a:r>
            <a:r>
              <a:rPr lang="tr-TR" sz="4800" b="1" dirty="0" smtClean="0">
                <a:solidFill>
                  <a:srgbClr val="002060"/>
                </a:solidFill>
              </a:rPr>
              <a:t>arası,</a:t>
            </a:r>
          </a:p>
          <a:p>
            <a:pPr eaLnBrk="1" hangingPunct="1"/>
            <a:r>
              <a:rPr lang="tr-TR" sz="4800" b="1" dirty="0" smtClean="0">
                <a:solidFill>
                  <a:srgbClr val="002060"/>
                </a:solidFill>
              </a:rPr>
              <a:t>Liselilerin </a:t>
            </a:r>
            <a:r>
              <a:rPr lang="tr-TR" sz="4800" b="1" dirty="0" smtClean="0">
                <a:solidFill>
                  <a:srgbClr val="C00000"/>
                </a:solidFill>
              </a:rPr>
              <a:t>%67'si için ise 16:00-00:00</a:t>
            </a:r>
            <a:r>
              <a:rPr lang="tr-TR" sz="4800" b="1" dirty="0" smtClean="0">
                <a:solidFill>
                  <a:srgbClr val="002060"/>
                </a:solidFill>
              </a:rPr>
              <a:t> arası, </a:t>
            </a:r>
            <a:r>
              <a:rPr lang="tr-TR" sz="4800" b="1" dirty="0" err="1" smtClean="0">
                <a:solidFill>
                  <a:srgbClr val="002060"/>
                </a:solidFill>
              </a:rPr>
              <a:t>facebookta</a:t>
            </a:r>
            <a:r>
              <a:rPr lang="tr-TR" sz="4800" b="1" dirty="0" smtClean="0">
                <a:solidFill>
                  <a:srgbClr val="002060"/>
                </a:solidFill>
              </a:rPr>
              <a:t> en çok vakit geçirdikleri zaman dilimleri</a:t>
            </a:r>
            <a:r>
              <a:rPr lang="tr-TR" sz="4800" b="1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pic>
        <p:nvPicPr>
          <p:cNvPr id="16387" name="Picture 8" descr="mh_iab_genclik_arastirmas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2636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076056" cy="6858000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tr-TR" sz="3900" b="1" dirty="0" smtClean="0">
                <a:solidFill>
                  <a:srgbClr val="C00000"/>
                </a:solidFill>
                <a:latin typeface="Arial" charset="0"/>
              </a:rPr>
              <a:t>%25 </a:t>
            </a:r>
            <a:r>
              <a:rPr lang="tr-TR" sz="3900" b="1" dirty="0" err="1" smtClean="0">
                <a:solidFill>
                  <a:srgbClr val="C00000"/>
                </a:solidFill>
                <a:latin typeface="Arial" charset="0"/>
              </a:rPr>
              <a:t>facebook</a:t>
            </a:r>
            <a:r>
              <a:rPr lang="tr-TR" sz="39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tr-TR" sz="3900" b="1" dirty="0" smtClean="0">
                <a:solidFill>
                  <a:srgbClr val="002060"/>
                </a:solidFill>
                <a:latin typeface="Arial" charset="0"/>
              </a:rPr>
              <a:t>kullanıcısı, sitenin gizlilik ayarlarını bilmiyor ve kullanmıyor.</a:t>
            </a:r>
          </a:p>
          <a:p>
            <a:pPr eaLnBrk="1" hangingPunct="1"/>
            <a:r>
              <a:rPr lang="tr-TR" sz="3900" b="1" dirty="0" smtClean="0">
                <a:solidFill>
                  <a:srgbClr val="C00000"/>
                </a:solidFill>
                <a:latin typeface="Arial" charset="0"/>
              </a:rPr>
              <a:t>%40 sosyal ağ </a:t>
            </a:r>
            <a:r>
              <a:rPr lang="tr-TR" sz="3900" b="1" dirty="0" smtClean="0">
                <a:solidFill>
                  <a:srgbClr val="002060"/>
                </a:solidFill>
                <a:latin typeface="Arial" charset="0"/>
              </a:rPr>
              <a:t>kullanıcısının, doğum tarihi gibi kişisel bilgileri (kimlik hırsızlığı riski) herkese açık.</a:t>
            </a:r>
          </a:p>
          <a:p>
            <a:pPr eaLnBrk="1" hangingPunct="1"/>
            <a:r>
              <a:rPr lang="tr-TR" sz="3900" b="1" dirty="0" smtClean="0">
                <a:solidFill>
                  <a:srgbClr val="C00000"/>
                </a:solidFill>
                <a:latin typeface="Arial" charset="0"/>
              </a:rPr>
              <a:t>%9 sosyal ağ </a:t>
            </a:r>
            <a:r>
              <a:rPr lang="tr-TR" sz="3900" b="1" dirty="0" smtClean="0">
                <a:solidFill>
                  <a:srgbClr val="002060"/>
                </a:solidFill>
                <a:latin typeface="Arial" charset="0"/>
              </a:rPr>
              <a:t>kullanıcısının bilgileri, geçen yıl içinde kötü amaçla kullanılmıştır (online dolandırıcılık, kimlik hırsızlığı, taciz gibi). </a:t>
            </a:r>
          </a:p>
          <a:p>
            <a:pPr eaLnBrk="1" hangingPunct="1"/>
            <a:endParaRPr lang="tr-TR" sz="2600" dirty="0" smtClean="0">
              <a:latin typeface="Arial" charset="0"/>
            </a:endParaRPr>
          </a:p>
        </p:txBody>
      </p:sp>
      <p:pic>
        <p:nvPicPr>
          <p:cNvPr id="18435" name="Picture 4" descr="25373_NpAdvHov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0"/>
            <a:ext cx="4038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148064" cy="6858000"/>
          </a:xfrm>
          <a:solidFill>
            <a:srgbClr val="FFC000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tr-TR" sz="26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tr-TR" sz="14400" b="1" dirty="0" smtClean="0">
                <a:solidFill>
                  <a:srgbClr val="002060"/>
                </a:solidFill>
              </a:rPr>
              <a:t>Araştırmaya göre </a:t>
            </a:r>
            <a:r>
              <a:rPr lang="tr-TR" sz="14400" b="1" dirty="0" err="1" smtClean="0">
                <a:solidFill>
                  <a:srgbClr val="C00000"/>
                </a:solidFill>
              </a:rPr>
              <a:t>Facebook</a:t>
            </a:r>
            <a:r>
              <a:rPr lang="tr-TR" sz="14400" b="1" dirty="0" smtClean="0">
                <a:solidFill>
                  <a:srgbClr val="C00000"/>
                </a:solidFill>
              </a:rPr>
              <a:t> kullanıcılarının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tr-TR" sz="144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14400" b="1" dirty="0" smtClean="0">
                <a:solidFill>
                  <a:srgbClr val="C00000"/>
                </a:solidFill>
              </a:rPr>
              <a:t>%46'sının </a:t>
            </a:r>
            <a:r>
              <a:rPr lang="tr-TR" sz="14400" b="1" dirty="0" smtClean="0">
                <a:solidFill>
                  <a:srgbClr val="002060"/>
                </a:solidFill>
              </a:rPr>
              <a:t>tanımadığı kişilerden gelen arkadaşlık isteklerini kabul ettiği,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tr-TR" sz="144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14400" b="1" dirty="0" smtClean="0">
                <a:solidFill>
                  <a:srgbClr val="002060"/>
                </a:solidFill>
              </a:rPr>
              <a:t> Yaklaşık </a:t>
            </a:r>
            <a:r>
              <a:rPr lang="tr-TR" sz="14400" b="1" dirty="0" smtClean="0">
                <a:solidFill>
                  <a:srgbClr val="C00000"/>
                </a:solidFill>
              </a:rPr>
              <a:t>%100'ünün </a:t>
            </a:r>
            <a:r>
              <a:rPr lang="tr-TR" sz="14400" b="1" dirty="0" smtClean="0">
                <a:solidFill>
                  <a:srgbClr val="002060"/>
                </a:solidFill>
              </a:rPr>
              <a:t>e-posta adreslerini paylaştığı,</a:t>
            </a:r>
            <a:br>
              <a:rPr lang="tr-TR" sz="14400" b="1" dirty="0" smtClean="0">
                <a:solidFill>
                  <a:srgbClr val="002060"/>
                </a:solidFill>
              </a:rPr>
            </a:br>
            <a:endParaRPr lang="tr-TR" sz="144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14400" b="1" dirty="0" smtClean="0">
                <a:solidFill>
                  <a:srgbClr val="002060"/>
                </a:solidFill>
              </a:rPr>
              <a:t> </a:t>
            </a:r>
            <a:r>
              <a:rPr lang="tr-TR" sz="14400" b="1" dirty="0" smtClean="0">
                <a:solidFill>
                  <a:srgbClr val="C00000"/>
                </a:solidFill>
              </a:rPr>
              <a:t>%30-40'lık </a:t>
            </a:r>
            <a:r>
              <a:rPr lang="tr-TR" sz="14400" b="1" dirty="0" smtClean="0">
                <a:solidFill>
                  <a:srgbClr val="002060"/>
                </a:solidFill>
              </a:rPr>
              <a:t>kesiminin aile ve arkadaşlarıyla ilgili bilgileri paylaştığı görüldü.</a:t>
            </a:r>
          </a:p>
        </p:txBody>
      </p:sp>
      <p:pic>
        <p:nvPicPr>
          <p:cNvPr id="3" name="2 Resim" descr="http://www.evrensel.net/files/news/default/19ac081e4e_19ac081e4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067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1654</Words>
  <Application>Microsoft Office PowerPoint</Application>
  <PresentationFormat>Ekran Gösterisi (4:3)</PresentationFormat>
  <Paragraphs>170</Paragraphs>
  <Slides>67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68" baseType="lpstr">
      <vt:lpstr>Ofis Teması</vt:lpstr>
      <vt:lpstr> SOSYAL MEDYA VE MAHREMİYET</vt:lpstr>
      <vt:lpstr>Slayt 2</vt:lpstr>
      <vt:lpstr> Medya nedir?</vt:lpstr>
      <vt:lpstr>Sosyal Medya Nedir?</vt:lpstr>
      <vt:lpstr>Sosyal medya nedir?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 Sosyal medya mahremiyeti yok ediyor </vt:lpstr>
      <vt:lpstr>Sosyal medya mahremiyeti yok ediyor</vt:lpstr>
      <vt:lpstr>Slayt 16</vt:lpstr>
      <vt:lpstr>Slayt 17</vt:lpstr>
      <vt:lpstr>Slayt 18</vt:lpstr>
      <vt:lpstr>Slayt 19</vt:lpstr>
      <vt:lpstr>Slayt 20</vt:lpstr>
      <vt:lpstr>Slayt 21</vt:lpstr>
      <vt:lpstr>AİLEDE SOSYAL MEDYA ETKİSİ</vt:lpstr>
      <vt:lpstr>Slayt 23</vt:lpstr>
      <vt:lpstr>Slayt 24</vt:lpstr>
      <vt:lpstr>Slayt 25</vt:lpstr>
      <vt:lpstr>AİLEDE SOSYAL MEDYA ETKİSİ</vt:lpstr>
      <vt:lpstr>AİLEDE SOSYAL MEDYA ETKİSİ</vt:lpstr>
      <vt:lpstr> AİLEDE SOSYAL MEDYA ETKİSİ</vt:lpstr>
      <vt:lpstr>AİLEDE SOSYAL MEDYA ETKİSİ</vt:lpstr>
      <vt:lpstr>AİLEDE SOSYAL MEDYA ETKİSİ</vt:lpstr>
      <vt:lpstr>Slayt 31</vt:lpstr>
      <vt:lpstr>Slayt 32</vt:lpstr>
      <vt:lpstr>Slayt 33</vt:lpstr>
      <vt:lpstr>Slayt 34</vt:lpstr>
      <vt:lpstr>AİLEDE SOSYAL MEDYA ETKİSİ</vt:lpstr>
      <vt:lpstr>FACEBOOK DEĞERLERİ YOK ETTİ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DİB Uzmanı Dr. Lamia Levent</vt:lpstr>
      <vt:lpstr>Slayt 51</vt:lpstr>
      <vt:lpstr>Slayt 52</vt:lpstr>
      <vt:lpstr> Helâl-haram kavramı sanal alem için de geçerli </vt:lpstr>
      <vt:lpstr>Helal ve haram, sanal ortam için de geçerli</vt:lpstr>
      <vt:lpstr>Hz. Muhammed (sas) buyurdu ki,</vt:lpstr>
      <vt:lpstr>Slayt 56</vt:lpstr>
      <vt:lpstr>Slayt 57</vt:lpstr>
      <vt:lpstr>Mümin dilinden ve elinden diğer insanların selamet ve emniyette olduğu kimsedir.</vt:lpstr>
      <vt:lpstr>Helal haram kavramı sanal ortam için de geçerlidir. </vt:lpstr>
      <vt:lpstr>Slayt 60</vt:lpstr>
      <vt:lpstr>helal haram kavramı sanal ortam için de geçerlidir. </vt:lpstr>
      <vt:lpstr>Slayt 62</vt:lpstr>
      <vt:lpstr>Slayt 63</vt:lpstr>
      <vt:lpstr>Slayt 64</vt:lpstr>
      <vt:lpstr>Slayt 65</vt:lpstr>
      <vt:lpstr> TEŞEKKÜRLER  Sunu: Mehmet SAİN Hassa Müftü V. mehmetsain@hotmail.com</vt:lpstr>
      <vt:lpstr>Slayt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AİLEDE SOSYAL MEDYA ETKİSİ</dc:title>
  <dc:creator>ayşe</dc:creator>
  <cp:lastModifiedBy>furkan.net</cp:lastModifiedBy>
  <cp:revision>117</cp:revision>
  <dcterms:created xsi:type="dcterms:W3CDTF">2012-04-05T19:33:13Z</dcterms:created>
  <dcterms:modified xsi:type="dcterms:W3CDTF">2016-05-21T14:07:10Z</dcterms:modified>
</cp:coreProperties>
</file>