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21" r:id="rId2"/>
    <p:sldId id="257" r:id="rId3"/>
    <p:sldId id="322" r:id="rId4"/>
    <p:sldId id="324" r:id="rId5"/>
    <p:sldId id="325" r:id="rId6"/>
    <p:sldId id="326" r:id="rId7"/>
    <p:sldId id="327" r:id="rId8"/>
    <p:sldId id="328" r:id="rId9"/>
    <p:sldId id="329" r:id="rId10"/>
    <p:sldId id="330" r:id="rId11"/>
    <p:sldId id="323"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2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8"/>
    <a:srgbClr val="0303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tr-TR" sz="4400" b="0" strike="noStrike" spc="-1">
                <a:latin typeface="Arial"/>
              </a:rPr>
              <a:t>Slaytı taşımak için tıklayın</a:t>
            </a:r>
          </a:p>
        </p:txBody>
      </p:sp>
      <p:sp>
        <p:nvSpPr>
          <p:cNvPr id="3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tr-TR" sz="2000" b="0" strike="noStrike" spc="-1">
                <a:latin typeface="Arial"/>
              </a:rPr>
              <a:t>Notların biçimini düzenlemek için tıklayın</a:t>
            </a:r>
          </a:p>
        </p:txBody>
      </p:sp>
      <p:sp>
        <p:nvSpPr>
          <p:cNvPr id="4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tr-TR" sz="1400" b="0" strike="noStrike" spc="-1">
                <a:latin typeface="Times New Roman"/>
              </a:rPr>
              <a:t>&lt;header&gt;</a:t>
            </a:r>
          </a:p>
        </p:txBody>
      </p:sp>
      <p:sp>
        <p:nvSpPr>
          <p:cNvPr id="41"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tr-TR" sz="1400" b="0" strike="noStrike" spc="-1">
                <a:latin typeface="Times New Roman"/>
              </a:rPr>
              <a:t>&lt;date/time&gt;</a:t>
            </a:r>
          </a:p>
        </p:txBody>
      </p:sp>
      <p:sp>
        <p:nvSpPr>
          <p:cNvPr id="42"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tr-TR" sz="1400" b="0" strike="noStrike" spc="-1">
                <a:latin typeface="Times New Roman"/>
              </a:rPr>
              <a:t>&lt;footer&gt;</a:t>
            </a:r>
          </a:p>
        </p:txBody>
      </p:sp>
      <p:sp>
        <p:nvSpPr>
          <p:cNvPr id="43"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101A9571-7F0C-4F3A-BAB6-B2676A30D37B}" type="slidenum">
              <a:rPr lang="tr-TR" sz="1400" b="0" strike="noStrike" spc="-1">
                <a:latin typeface="Times New Roman"/>
              </a:rPr>
              <a:t>‹#›</a:t>
            </a:fld>
            <a:endParaRPr lang="tr-T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Yüce Allah, “Biz insanı en güzel bir biçimde yarattık” (</a:t>
            </a:r>
            <a:r>
              <a:rPr lang="tr-TR" sz="2400" b="0" strike="noStrike" spc="-1" dirty="0" err="1" smtClean="0">
                <a:latin typeface="+mn-lt"/>
              </a:rPr>
              <a:t>Tîn</a:t>
            </a:r>
            <a:r>
              <a:rPr lang="tr-TR" sz="2400" b="0" strike="noStrike" spc="-1" dirty="0" smtClean="0">
                <a:latin typeface="+mn-lt"/>
              </a:rPr>
              <a:t>, 95/4) buyururken esasen insanın mükemmelliğine işaret etmiştir. Ardından, “Sonra onu aşağıların aşağısına çevirdik.” (</a:t>
            </a:r>
            <a:r>
              <a:rPr lang="tr-TR" sz="2400" b="0" strike="noStrike" spc="-1" dirty="0" err="1" smtClean="0">
                <a:latin typeface="+mn-lt"/>
              </a:rPr>
              <a:t>Tîn</a:t>
            </a:r>
            <a:r>
              <a:rPr lang="tr-TR" sz="2400" b="0" strike="noStrike" spc="-1" dirty="0" smtClean="0">
                <a:latin typeface="+mn-lt"/>
              </a:rPr>
              <a:t>, 95/5) derken de olgunlaşmayı tercih etmeyen insanın kendi iradesiyle düştüğü durumu göstermiştir. Nitekim </a:t>
            </a:r>
            <a:r>
              <a:rPr lang="tr-TR" sz="2400" b="0" strike="noStrike" spc="-1" dirty="0" err="1" smtClean="0">
                <a:latin typeface="+mn-lt"/>
              </a:rPr>
              <a:t>âyetin</a:t>
            </a:r>
            <a:r>
              <a:rPr lang="tr-TR" sz="2400" b="0" strike="noStrike" spc="-1" dirty="0" smtClean="0">
                <a:latin typeface="+mn-lt"/>
              </a:rPr>
              <a:t> devamında inanıp faydalı eylemler sergileyenlere kesintisiz bir ödül verileceği bildirilmiştir. (</a:t>
            </a:r>
            <a:r>
              <a:rPr lang="tr-TR" sz="2400" b="0" strike="noStrike" spc="-1" dirty="0" err="1" smtClean="0">
                <a:latin typeface="+mn-lt"/>
              </a:rPr>
              <a:t>Tîn</a:t>
            </a:r>
            <a:r>
              <a:rPr lang="tr-TR" sz="2400" b="0" strike="noStrike" spc="-1" dirty="0" smtClean="0">
                <a:latin typeface="+mn-lt"/>
              </a:rPr>
              <a:t>, 95/6) Allah (cc) insanın içine hem sakınma, hem de sapma eğilimini (takva ve </a:t>
            </a:r>
            <a:r>
              <a:rPr lang="tr-TR" sz="2400" b="0" strike="noStrike" spc="-1" dirty="0" err="1" smtClean="0">
                <a:latin typeface="+mn-lt"/>
              </a:rPr>
              <a:t>fücûr</a:t>
            </a:r>
            <a:r>
              <a:rPr lang="tr-TR" sz="2400" b="0" strike="noStrike" spc="-1" dirty="0" smtClean="0">
                <a:latin typeface="+mn-lt"/>
              </a:rPr>
              <a:t>) ilham etmiş, (Şems, 91/8) böylece onu hem iyiliğe, hem de kötülüğe meyletme yeteneğiyle yaratmıştır.</a:t>
            </a:r>
          </a:p>
          <a:p>
            <a:r>
              <a:rPr lang="tr-TR" sz="2400" b="0" strike="noStrike" spc="-1" dirty="0" smtClean="0">
                <a:latin typeface="+mn-lt"/>
              </a:rPr>
              <a:t>Allah insanı kurutulmuş bir çamurdan/balçıktan yaratmış, sonra ona ruhundan üflemiş ve bu ruh ile onu kendine halife kılarak şerefli bir varlık konumuna yükseltmiştir. Bu çift kutuplu hâliyle insan; bir yönüyle balçığa, durağanlığa ve düşkünlüğe meyilli, diğer yönüyle yükselmeye ve yücelere tırmanmaya eğilimlidir. İnsan balçığın mı yüceliğin mi peşinden gidecektir? Onun bu seçimi kulluktaki durumunu belirleyecektir. Dahası kendisine tanınan özgürlük ve seçme hakkıyla beraber yüklendiği Allah’ı yeryüzünde temsil görevi, sadece kendisine değil, etrafındaki tüm varlıklara da sorumlu olma zorunluluğunu beraberinde getirecektir.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2</a:t>
            </a:fld>
            <a:endParaRPr lang="tr-T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İbadetlerde ve güzel davranışlarda devamlılık, o amellerin bereketini artırır. Sıhhat ve afiyette kalabilmek için nasıl ki vücudun ihtiyacı olan besinleri almak zorunluysa, sürekli hidayette kalabilmek için de dua ve ibadetlerle Yaratıcı ile irtibatı diri ve zinde tutmak gerekir. Hidayet kaynağımız Kur’an’da müminlerin şöyle dua ettikleri buyrulmaktadır: “Rabbimiz! Bizi hidayete erdirdikten sonra kalplerimizi eğriltme…” (</a:t>
            </a:r>
            <a:r>
              <a:rPr lang="tr-TR" sz="2400" b="0" strike="noStrike" spc="-1" dirty="0" err="1" smtClean="0">
                <a:latin typeface="+mn-lt"/>
              </a:rPr>
              <a:t>Âl</a:t>
            </a:r>
            <a:r>
              <a:rPr lang="tr-TR" sz="2400" b="0" strike="noStrike" spc="-1" dirty="0" smtClean="0">
                <a:latin typeface="+mn-lt"/>
              </a:rPr>
              <a:t>-i </a:t>
            </a:r>
            <a:r>
              <a:rPr lang="tr-TR" sz="2400" b="0" strike="noStrike" spc="-1" dirty="0" err="1" smtClean="0">
                <a:latin typeface="+mn-lt"/>
              </a:rPr>
              <a:t>İmrân</a:t>
            </a:r>
            <a:r>
              <a:rPr lang="tr-TR" sz="2400" b="0" strike="noStrike" spc="-1" dirty="0" smtClean="0">
                <a:latin typeface="+mn-lt"/>
              </a:rPr>
              <a:t>, 3/8)</a:t>
            </a:r>
          </a:p>
          <a:p>
            <a:r>
              <a:rPr lang="tr-TR" sz="2400" b="0" strike="noStrike" spc="-1" dirty="0" smtClean="0">
                <a:latin typeface="+mn-lt"/>
              </a:rPr>
              <a:t>Kulun imanını muhafaza etmesi ve yaşamına aktarması için ibadete devam etmesi gerekir. Yüce Allah, Hz. Peygamber’e vefat edinceye kadar ibadet etmesini emretmiştir. (</a:t>
            </a:r>
            <a:r>
              <a:rPr lang="tr-TR" sz="2400" b="0" strike="noStrike" spc="-1" dirty="0" err="1" smtClean="0">
                <a:latin typeface="+mn-lt"/>
              </a:rPr>
              <a:t>Hicr</a:t>
            </a:r>
            <a:r>
              <a:rPr lang="tr-TR" sz="2400" b="0" strike="noStrike" spc="-1" dirty="0" smtClean="0">
                <a:latin typeface="+mn-lt"/>
              </a:rPr>
              <a:t>, 15/99) Hz. Peygamber de, “...Allah katında amellerin en sevimlisi, az da olsa devamlı olanıdır.” sözünü birçok kez tekrar etmiştir.</a:t>
            </a:r>
          </a:p>
          <a:p>
            <a:r>
              <a:rPr lang="tr-TR" sz="2400" b="0" strike="noStrike" spc="-1" dirty="0" smtClean="0">
                <a:latin typeface="+mn-lt"/>
              </a:rPr>
              <a:t>Müslümanın ibadet hayatında sünnet ve nafile ibadetlerin de hafife alınamayacak derecede önem arz ettiği görülecektir. Bu bağlamda nafile/sünnet ibadetlerin Rabbimiz katındaki değerini Sevgili Peygamberimiz şu şekilde açıklar: “Yüce Allah şöyle buyurur: “…Kulum, kendisine farz kıldığım şeylerden daha sevimli bir şeyle bana yaklaşamaz. Kulum nafile ibadetlerle de bana yaklaşmaya devam eder, ta ki ben onu severim. (Sevince de) artık onun işiten kulağı, gören gözü, tutan eli, yürüyen ayağı olurum. Benden isterse muhakkak ona (istediğini) veririm. Bana sığınırsa muhakkak onu korur ve kollarım...”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Rikâk</a:t>
            </a:r>
            <a:r>
              <a:rPr lang="tr-TR" sz="2400" b="0" strike="noStrike" spc="-1" dirty="0" smtClean="0">
                <a:latin typeface="+mn-lt"/>
              </a:rPr>
              <a:t>, 38)  İnanan birisi için arzu ve hedeflerin en anlamlısı, kendisine hayat bahşeden Yüce </a:t>
            </a:r>
            <a:r>
              <a:rPr lang="tr-TR" sz="2400" b="0" strike="noStrike" spc="-1" dirty="0" err="1" smtClean="0">
                <a:latin typeface="+mn-lt"/>
              </a:rPr>
              <a:t>Yaratıcı’nın</a:t>
            </a:r>
            <a:r>
              <a:rPr lang="tr-TR" sz="2400" b="0" strike="noStrike" spc="-1" dirty="0" smtClean="0">
                <a:latin typeface="+mn-lt"/>
              </a:rPr>
              <a:t> rızasına ulaşmaktır. Bunun için Hz. Peygamber nafile ibadetlere devam etmiş, kendisine ibadetleri soranlara da farzlardan sonra nafileleri tavsiye etmiştir.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11</a:t>
            </a:fld>
            <a:endParaRPr lang="tr-TR" sz="1200" b="0" strike="noStrike" spc="-1">
              <a:latin typeface="Times New Roman"/>
            </a:endParaRPr>
          </a:p>
        </p:txBody>
      </p:sp>
    </p:spTree>
    <p:extLst>
      <p:ext uri="{BB962C8B-B14F-4D97-AF65-F5344CB8AC3E}">
        <p14:creationId xmlns:p14="http://schemas.microsoft.com/office/powerpoint/2010/main" val="365562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İman olmadan yapılan güzel davranışların Allah katında değeri yoktur. İman kişinin sonsuz mutluluğa ulaşmasının ön şartıdır. Bunu içindir ki Allah </a:t>
            </a:r>
            <a:r>
              <a:rPr lang="tr-TR" sz="2400" b="0" strike="noStrike" spc="-1" dirty="0" err="1" smtClean="0">
                <a:latin typeface="+mn-lt"/>
              </a:rPr>
              <a:t>Resûlü</a:t>
            </a:r>
            <a:r>
              <a:rPr lang="tr-TR" sz="2400" b="0" strike="noStrike" spc="-1" dirty="0" smtClean="0">
                <a:latin typeface="+mn-lt"/>
              </a:rPr>
              <a:t> çevresindekileri iman nimetine ulaştırmak için büyük bir çaba sarf etmiştir.</a:t>
            </a:r>
          </a:p>
          <a:p>
            <a:r>
              <a:rPr lang="tr-TR" sz="2400" b="0" strike="noStrike" spc="-1" dirty="0" smtClean="0">
                <a:latin typeface="+mn-lt"/>
              </a:rPr>
              <a:t>Allah’ın Elçisi, bir defasında da hizmetçiliğini de yapmakta olan genç bir Yahudi hastalanınca onu hasta yatağında ziyaret etmiş, belki de son kez Müslüman olması çağrısında bulunmuştu. Yahudi, “Allah’tan başka ilâh olmadığını ve Hz. Muhammed’in onun kulu ve elçisi olduğunu” ikrar ederek (</a:t>
            </a:r>
            <a:r>
              <a:rPr lang="tr-TR" sz="2400" b="0" strike="noStrike" spc="-1" dirty="0" err="1" smtClean="0">
                <a:latin typeface="+mn-lt"/>
              </a:rPr>
              <a:t>Nesâî</a:t>
            </a:r>
            <a:r>
              <a:rPr lang="tr-TR" sz="2400" b="0" strike="noStrike" spc="-1" dirty="0" smtClean="0">
                <a:latin typeface="+mn-lt"/>
              </a:rPr>
              <a:t>, es-</a:t>
            </a:r>
            <a:r>
              <a:rPr lang="tr-TR" sz="2400" b="0" strike="noStrike" spc="-1" dirty="0" err="1" smtClean="0">
                <a:latin typeface="+mn-lt"/>
              </a:rPr>
              <a:t>Sünenü’l</a:t>
            </a:r>
            <a:r>
              <a:rPr lang="tr-TR" sz="2400" b="0" strike="noStrike" spc="-1" dirty="0" smtClean="0">
                <a:latin typeface="+mn-lt"/>
              </a:rPr>
              <a:t>-</a:t>
            </a:r>
            <a:r>
              <a:rPr lang="tr-TR" sz="2400" b="0" strike="noStrike" spc="-1" dirty="0" err="1" smtClean="0">
                <a:latin typeface="+mn-lt"/>
              </a:rPr>
              <a:t>Kübrâ</a:t>
            </a:r>
            <a:r>
              <a:rPr lang="tr-TR" sz="2400" b="0" strike="noStrike" spc="-1" dirty="0" smtClean="0">
                <a:latin typeface="+mn-lt"/>
              </a:rPr>
              <a:t>, V, 173)  İslâm’ı kabul etti. Bunun üzerine Hz. Peygamber (</a:t>
            </a:r>
            <a:r>
              <a:rPr lang="tr-TR" sz="2400" b="0" strike="noStrike" spc="-1" dirty="0" err="1" smtClean="0">
                <a:latin typeface="+mn-lt"/>
              </a:rPr>
              <a:t>s.a.s</a:t>
            </a:r>
            <a:r>
              <a:rPr lang="tr-TR" sz="2400" b="0" strike="noStrike" spc="-1" dirty="0" smtClean="0">
                <a:latin typeface="+mn-lt"/>
              </a:rPr>
              <a:t>), “Benim vasıtamla bu genci ateşten kurtaran Allah’a hamdolsun.” diyerek şükretti ve oradan ayrıldı.(</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Cenâiz</a:t>
            </a:r>
            <a:r>
              <a:rPr lang="tr-TR" sz="2400" b="0" strike="noStrike" spc="-1" dirty="0" smtClean="0">
                <a:latin typeface="+mn-lt"/>
              </a:rPr>
              <a:t>, 79)</a:t>
            </a:r>
          </a:p>
          <a:p>
            <a:r>
              <a:rPr lang="tr-TR" sz="2400" b="0" strike="noStrike" spc="-1" dirty="0" smtClean="0">
                <a:latin typeface="+mn-lt"/>
              </a:rPr>
              <a:t>Peygamber Efendimizin Allah’tan en çok istediği şey O’nun hem kendisini hem de diğer müminleri takvaya ulaştırmasıdır. Diğer bazı faziletlerin yanı sıra </a:t>
            </a:r>
            <a:r>
              <a:rPr lang="tr-TR" sz="2400" b="0" strike="noStrike" spc="-1" dirty="0" err="1" smtClean="0">
                <a:latin typeface="+mn-lt"/>
              </a:rPr>
              <a:t>Cenâb</a:t>
            </a:r>
            <a:r>
              <a:rPr lang="tr-TR" sz="2400" b="0" strike="noStrike" spc="-1" dirty="0" smtClean="0">
                <a:latin typeface="+mn-lt"/>
              </a:rPr>
              <a:t>-ı Hak’tan takva sahibi olmayı da dileyerek şöyle dua etmiştir: “Allah’ım, senden hidayet, takva, iffet ve gönül zenginliği istiyorum.” (Müslim, Zikir, 72) Yolculuğa çıkmak üzere olan birisi kendisinden hayır dua isteyince de, “Allah, takva ile </a:t>
            </a:r>
            <a:r>
              <a:rPr lang="tr-TR" sz="2400" b="0" strike="noStrike" spc="-1" dirty="0" err="1" smtClean="0">
                <a:latin typeface="+mn-lt"/>
              </a:rPr>
              <a:t>azıklandırsın</a:t>
            </a:r>
            <a:r>
              <a:rPr lang="tr-TR" sz="2400" b="0" strike="noStrike" spc="-1" dirty="0" smtClean="0">
                <a:latin typeface="+mn-lt"/>
              </a:rPr>
              <a:t>.”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Deavât</a:t>
            </a:r>
            <a:r>
              <a:rPr lang="tr-TR" sz="2400" b="0" strike="noStrike" spc="-1" dirty="0" smtClean="0">
                <a:latin typeface="+mn-lt"/>
              </a:rPr>
              <a:t>, 44) buyurmuştur.</a:t>
            </a:r>
          </a:p>
          <a:p>
            <a:r>
              <a:rPr lang="tr-TR" sz="2400" b="0" strike="noStrike" spc="-1" dirty="0" smtClean="0">
                <a:latin typeface="+mn-lt"/>
              </a:rPr>
              <a:t>Takva, Rabbimiz katında bize değer kazandıran yegâne ölçüdür. Çünkü dinimize göre üstünlük ölçüsü mal, mülk, makam, meslek, ırk ve cinsiyet değildir. Bu durum Peygamberimizin </a:t>
            </a:r>
            <a:r>
              <a:rPr lang="tr-TR" sz="2400" b="0" strike="noStrike" spc="-1" dirty="0" err="1" smtClean="0">
                <a:latin typeface="+mn-lt"/>
              </a:rPr>
              <a:t>Muaz</a:t>
            </a:r>
            <a:r>
              <a:rPr lang="tr-TR" sz="2400" b="0" strike="noStrike" spc="-1" dirty="0" smtClean="0">
                <a:latin typeface="+mn-lt"/>
              </a:rPr>
              <a:t> bin Cebel’e söylediği bir hadiste ifade edilir: Peygamberimiz (</a:t>
            </a:r>
            <a:r>
              <a:rPr lang="tr-TR" sz="2400" b="0" strike="noStrike" spc="-1" dirty="0" err="1" smtClean="0">
                <a:latin typeface="+mn-lt"/>
              </a:rPr>
              <a:t>s.a.s</a:t>
            </a:r>
            <a:r>
              <a:rPr lang="tr-TR" sz="2400" b="0" strike="noStrike" spc="-1" dirty="0" smtClean="0">
                <a:latin typeface="+mn-lt"/>
              </a:rPr>
              <a:t>), genç </a:t>
            </a:r>
            <a:r>
              <a:rPr lang="tr-TR" sz="2400" b="0" strike="noStrike" spc="-1" dirty="0" err="1" smtClean="0">
                <a:latin typeface="+mn-lt"/>
              </a:rPr>
              <a:t>sahabi</a:t>
            </a:r>
            <a:r>
              <a:rPr lang="tr-TR" sz="2400" b="0" strike="noStrike" spc="-1" dirty="0" smtClean="0">
                <a:latin typeface="+mn-lt"/>
              </a:rPr>
              <a:t> </a:t>
            </a:r>
            <a:r>
              <a:rPr lang="tr-TR" sz="2400" b="0" strike="noStrike" spc="-1" dirty="0" err="1" smtClean="0">
                <a:latin typeface="+mn-lt"/>
              </a:rPr>
              <a:t>Muâz</a:t>
            </a:r>
            <a:r>
              <a:rPr lang="tr-TR" sz="2400" b="0" strike="noStrike" spc="-1" dirty="0" smtClean="0">
                <a:latin typeface="+mn-lt"/>
              </a:rPr>
              <a:t> b. Cebel’i Yemen’e elçi olarak tayin etmişti. Uğurlarken onunla birlikte yola çıktı ve bazı tavsiyelerde bulundu. </a:t>
            </a:r>
            <a:r>
              <a:rPr lang="tr-TR" sz="2400" b="0" strike="noStrike" spc="-1" dirty="0" err="1" smtClean="0">
                <a:latin typeface="+mn-lt"/>
              </a:rPr>
              <a:t>Muâz</a:t>
            </a:r>
            <a:r>
              <a:rPr lang="tr-TR" sz="2400" b="0" strike="noStrike" spc="-1" dirty="0" smtClean="0">
                <a:latin typeface="+mn-lt"/>
              </a:rPr>
              <a:t> bineğinin üstünde gidiyor, </a:t>
            </a:r>
            <a:r>
              <a:rPr lang="tr-TR" sz="2400" b="0" strike="noStrike" spc="-1" dirty="0" err="1" smtClean="0">
                <a:latin typeface="+mn-lt"/>
              </a:rPr>
              <a:t>Resûl</a:t>
            </a:r>
            <a:r>
              <a:rPr lang="tr-TR" sz="2400" b="0" strike="noStrike" spc="-1" dirty="0" smtClean="0">
                <a:latin typeface="+mn-lt"/>
              </a:rPr>
              <a:t>-i Ekrem de onun yanında yürüyordu. Allah </a:t>
            </a:r>
            <a:r>
              <a:rPr lang="tr-TR" sz="2400" b="0" strike="noStrike" spc="-1" dirty="0" err="1" smtClean="0">
                <a:latin typeface="+mn-lt"/>
              </a:rPr>
              <a:t>Resûlü</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tavsiyelerinin sonunda şöyle buyurdu: “Ey </a:t>
            </a:r>
            <a:r>
              <a:rPr lang="tr-TR" sz="2400" b="0" strike="noStrike" spc="-1" dirty="0" err="1" smtClean="0">
                <a:latin typeface="+mn-lt"/>
              </a:rPr>
              <a:t>Muâz</a:t>
            </a:r>
            <a:r>
              <a:rPr lang="tr-TR" sz="2400" b="0" strike="noStrike" spc="-1" dirty="0" smtClean="0">
                <a:latin typeface="+mn-lt"/>
              </a:rPr>
              <a:t>! Bu seneden sonra benimle karşılaşamayabilirsin, belki de ancak şu mescidime veya kabrime uğrarsın.” Bu sözler üzerine </a:t>
            </a:r>
            <a:r>
              <a:rPr lang="tr-TR" sz="2400" b="0" strike="noStrike" spc="-1" dirty="0" err="1" smtClean="0">
                <a:latin typeface="+mn-lt"/>
              </a:rPr>
              <a:t>Muâz</a:t>
            </a:r>
            <a:r>
              <a:rPr lang="tr-TR" sz="2400" b="0" strike="noStrike" spc="-1" dirty="0" smtClean="0">
                <a:latin typeface="+mn-lt"/>
              </a:rPr>
              <a:t> (</a:t>
            </a:r>
            <a:r>
              <a:rPr lang="tr-TR" sz="2400" b="0" strike="noStrike" spc="-1" dirty="0" err="1" smtClean="0">
                <a:latin typeface="+mn-lt"/>
              </a:rPr>
              <a:t>ra</a:t>
            </a:r>
            <a:r>
              <a:rPr lang="tr-TR" sz="2400" b="0" strike="noStrike" spc="-1" dirty="0" smtClean="0">
                <a:latin typeface="+mn-lt"/>
              </a:rPr>
              <a:t>), Peygamberimizden ayrılmanın üzüntüsüyle ağlamaya başladı. Allah </a:t>
            </a:r>
            <a:r>
              <a:rPr lang="tr-TR" sz="2400" b="0" strike="noStrike" spc="-1" dirty="0" err="1" smtClean="0">
                <a:latin typeface="+mn-lt"/>
              </a:rPr>
              <a:t>Resûlü</a:t>
            </a:r>
            <a:r>
              <a:rPr lang="tr-TR" sz="2400" b="0" strike="noStrike" spc="-1" dirty="0" smtClean="0">
                <a:latin typeface="+mn-lt"/>
              </a:rPr>
              <a:t> ise yüzünü Medine’ye doğru çevirerek şöyle buyurdu: “İnsanların benim gözümde en üstün olanları, kim olurlarsa olsunlar ve hangi makam ve mevkide bulunurlarsa bulunsunlar, takva sahibi olanlarıdır.” (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Hanbel</a:t>
            </a:r>
            <a:r>
              <a:rPr lang="tr-TR" sz="2400" b="0" strike="noStrike" spc="-1" dirty="0" smtClean="0">
                <a:latin typeface="+mn-lt"/>
              </a:rPr>
              <a:t>, V, 236)</a:t>
            </a:r>
          </a:p>
          <a:p>
            <a:r>
              <a:rPr lang="tr-TR" sz="2400" b="0" strike="noStrike" spc="-1" dirty="0" smtClean="0">
                <a:latin typeface="+mn-lt"/>
              </a:rPr>
              <a:t>Nerede ve ne durumda olunursa olunsun, Allah’a karşı saygılı olmak ve O’nun emirlerini ihlâl etmekten sakınmak takva sahiplerinin en belirgin özelliklerindendir. Hz. Peygamber’in “ihsan” mertebesi olarak tarif ettiği, Allah’ı görüyormuşçasına kulluk etmek de böyle bir şeydir. Hangi görev ve statüde bulunursa bulunsun, sürekli </a:t>
            </a:r>
            <a:r>
              <a:rPr lang="tr-TR" sz="2400" b="0" strike="noStrike" spc="-1" dirty="0" err="1" smtClean="0">
                <a:latin typeface="+mn-lt"/>
              </a:rPr>
              <a:t>Cenâb</a:t>
            </a:r>
            <a:r>
              <a:rPr lang="tr-TR" sz="2400" b="0" strike="noStrike" spc="-1" dirty="0" smtClean="0">
                <a:latin typeface="+mn-lt"/>
              </a:rPr>
              <a:t>-ı Hakk’ın gözetim ve denetiminde olduğunu bilen bir müminin bilerek günah işlemesi ve günahında ısrar etmesi kolay değildir. İşte bu duyarlılık içinde olan bir müminden kimseye zarar gelmez. </a:t>
            </a:r>
            <a:r>
              <a:rPr lang="tr-TR" sz="2400" b="0" strike="noStrike" spc="-1" dirty="0" err="1" smtClean="0">
                <a:latin typeface="+mn-lt"/>
              </a:rPr>
              <a:t>Halbu</a:t>
            </a:r>
            <a:r>
              <a:rPr lang="tr-TR" sz="2400" b="0" strike="noStrike" spc="-1" dirty="0" smtClean="0">
                <a:latin typeface="+mn-lt"/>
              </a:rPr>
              <a:t> ki bu duyarlılığa sahip olmayan, haram helâl ve hesap endişesi taşımayan bir kimsenin nasıl tehlikeli olabileceği, ecdadımız tarafından, “Kork Allah’tan korkmayandan!” atasözüyle veciz bir şekilde ifade edilmiştir. Allah </a:t>
            </a:r>
            <a:r>
              <a:rPr lang="tr-TR" sz="2400" b="0" strike="noStrike" spc="-1" dirty="0" err="1" smtClean="0">
                <a:latin typeface="+mn-lt"/>
              </a:rPr>
              <a:t>Resûlü’nün</a:t>
            </a:r>
            <a:r>
              <a:rPr lang="tr-TR" sz="2400" b="0" strike="noStrike" spc="-1" dirty="0" smtClean="0">
                <a:latin typeface="+mn-lt"/>
              </a:rPr>
              <a:t>, “insanların ilk peygamberlik öğretilerinden beri duyup idrak ettikleri bir söz” olarak nitelendirdiği, “Utanmıyorsan dilediğini yap!”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Edeb</a:t>
            </a:r>
            <a:r>
              <a:rPr lang="tr-TR" sz="2400" b="0" strike="noStrike" spc="-1" dirty="0" smtClean="0">
                <a:latin typeface="+mn-lt"/>
              </a:rPr>
              <a:t>, 78) ifadesi de bu gerçeği dile getirmektedir. (Hadislerle İslâm,c.3,s.116)</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12</a:t>
            </a:fld>
            <a:endParaRPr lang="tr-TR" sz="1200" b="0" strike="noStrike" spc="-1">
              <a:latin typeface="Times New Roman"/>
            </a:endParaRPr>
          </a:p>
        </p:txBody>
      </p:sp>
    </p:spTree>
    <p:extLst>
      <p:ext uri="{BB962C8B-B14F-4D97-AF65-F5344CB8AC3E}">
        <p14:creationId xmlns:p14="http://schemas.microsoft.com/office/powerpoint/2010/main" val="37996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Hayâyı kaybetmek, öncelikle bireyi “en şerefli varlık” olmaktan çıkararak değersizleştirir. Hayâ, hayatın kaynağını oluşturan ahlaki bir erdemdir. Hayâ ancak Allah’tan kaynaklanabilecek bir değerdir. Başka bir deyişle hayânın diğer adıyla utanma duygusunun kaynağı, Yüce Allah’tır. Gerçekte tüm ahlaki değerlerin kaynağı Allah’ın güzel isimleridir.  </a:t>
            </a:r>
          </a:p>
          <a:p>
            <a:r>
              <a:rPr lang="tr-TR" sz="2400" b="0" strike="noStrike" spc="-1" dirty="0" smtClean="0">
                <a:latin typeface="+mn-lt"/>
              </a:rPr>
              <a:t>Fıtrî bir utanma duygusunu ifade eden hayâ, İslam ahlak düşüncesinde bütün ahlaki erdemlerin temel noktası olarak değerlendirilmektedir. Hayâ ve hayat kelimesinin ortak bir kökten türemiş olduğuna yönelik görüş, hayâ duygusunu, insan hayatı ile özdeş kılmaktadır. (Taha Abdurrahman, </a:t>
            </a:r>
            <a:r>
              <a:rPr lang="tr-TR" sz="2400" b="0" strike="noStrike" spc="-1" dirty="0" err="1" smtClean="0">
                <a:latin typeface="+mn-lt"/>
              </a:rPr>
              <a:t>Rûhu’d-dîn</a:t>
            </a:r>
            <a:r>
              <a:rPr lang="tr-TR" sz="2400" b="0" strike="noStrike" spc="-1" dirty="0" smtClean="0">
                <a:latin typeface="+mn-lt"/>
              </a:rPr>
              <a:t>, 293-294)</a:t>
            </a:r>
          </a:p>
          <a:p>
            <a:r>
              <a:rPr lang="tr-TR" sz="2400" b="0" strike="noStrike" spc="-1" dirty="0" smtClean="0">
                <a:latin typeface="+mn-lt"/>
              </a:rPr>
              <a:t>İnsanın hayâsı, bir yönüyle insanın hayatını ifade eder. Bu manada hayânın sebebi kalbin hayatının kemal ve yetkinliğe ermesidir. Hadislerde “Her bir dinin kendine özgü bir ahlakı vardır. İslam’ın ahlakı hayâdır.” (Mâlik, </a:t>
            </a:r>
            <a:r>
              <a:rPr lang="tr-TR" sz="2400" b="0" strike="noStrike" spc="-1" dirty="0" err="1" smtClean="0">
                <a:latin typeface="+mn-lt"/>
              </a:rPr>
              <a:t>Muvatta</a:t>
            </a:r>
            <a:r>
              <a:rPr lang="tr-TR" sz="2400" b="0" strike="noStrike" spc="-1" dirty="0" smtClean="0">
                <a:latin typeface="+mn-lt"/>
              </a:rPr>
              <a:t>’, </a:t>
            </a:r>
            <a:r>
              <a:rPr lang="tr-TR" sz="2400" b="0" strike="noStrike" spc="-1" dirty="0" err="1" smtClean="0">
                <a:latin typeface="+mn-lt"/>
              </a:rPr>
              <a:t>Hüsnü’l-Hulk</a:t>
            </a:r>
            <a:r>
              <a:rPr lang="tr-TR" sz="2400" b="0" strike="noStrike" spc="-1" dirty="0" smtClean="0">
                <a:latin typeface="+mn-lt"/>
              </a:rPr>
              <a:t>, 9) “Kendisinden hayâ edilip utanılmaya en lâyık olan, Allah’tır.”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Edeb</a:t>
            </a:r>
            <a:r>
              <a:rPr lang="tr-TR" sz="2400" b="0" strike="noStrike" spc="-1" dirty="0" smtClean="0">
                <a:latin typeface="+mn-lt"/>
              </a:rPr>
              <a:t>, 22) buyurulmuştur.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13</a:t>
            </a:fld>
            <a:endParaRPr lang="tr-TR" sz="1200" b="0" strike="noStrike" spc="-1">
              <a:latin typeface="Times New Roman"/>
            </a:endParaRPr>
          </a:p>
        </p:txBody>
      </p:sp>
    </p:spTree>
    <p:extLst>
      <p:ext uri="{BB962C8B-B14F-4D97-AF65-F5344CB8AC3E}">
        <p14:creationId xmlns:p14="http://schemas.microsoft.com/office/powerpoint/2010/main" val="219727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Güzel davranışların devamlı olmasında yolda beraber yürüyeceğimiz arkadaşlar oldukça etkilidir. Dinimizde gerçek dostlukların Allah’ın varlığını ve birliğini kabul eden ve Allah korkusuyla kalbi titreyen insanlarla kurulması önerilmektedir.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Zühd</a:t>
            </a:r>
            <a:r>
              <a:rPr lang="tr-TR" sz="2400" b="0" strike="noStrike" spc="-1" dirty="0" smtClean="0">
                <a:latin typeface="+mn-lt"/>
              </a:rPr>
              <a:t>, 55)</a:t>
            </a:r>
          </a:p>
          <a:p>
            <a:r>
              <a:rPr lang="tr-TR" sz="2400" b="0" strike="noStrike" spc="-1" dirty="0" smtClean="0">
                <a:latin typeface="+mn-lt"/>
              </a:rPr>
              <a:t>Kutlu Nebî (</a:t>
            </a:r>
            <a:r>
              <a:rPr lang="tr-TR" sz="2400" b="0" strike="noStrike" spc="-1" dirty="0" err="1" smtClean="0">
                <a:latin typeface="+mn-lt"/>
              </a:rPr>
              <a:t>s.a.s</a:t>
            </a:r>
            <a:r>
              <a:rPr lang="tr-TR" sz="2400" b="0" strike="noStrike" spc="-1" dirty="0" smtClean="0">
                <a:latin typeface="+mn-lt"/>
              </a:rPr>
              <a:t>), arkadaşın kişi üzerindeki etkisini, dolayısıyla iyi arkadaşın önemini bir örnekle anlatmıştır: “İyi arkadaşla kötü arkadaşın örneği, misk taşıyan kimse ile körük üfüren kimse gibidir. Misk taşıyan ya sana onu ikram eder yahut sen ondan (miski) satın alırsın ya da ondan güzel bir koku duyarsın. Körük üfüren kimse ise ya elbiseni yakar ya da ondan kötü bir koku duyarsın!”  (Müslim, </a:t>
            </a:r>
            <a:r>
              <a:rPr lang="tr-TR" sz="2400" b="0" strike="noStrike" spc="-1" dirty="0" err="1" smtClean="0">
                <a:latin typeface="+mn-lt"/>
              </a:rPr>
              <a:t>Birr</a:t>
            </a:r>
            <a:r>
              <a:rPr lang="tr-TR" sz="2400" b="0" strike="noStrike" spc="-1" dirty="0" smtClean="0">
                <a:latin typeface="+mn-lt"/>
              </a:rPr>
              <a:t>, 146)</a:t>
            </a:r>
          </a:p>
          <a:p>
            <a:r>
              <a:rPr lang="tr-TR" sz="2400" b="0" strike="noStrike" spc="-1" dirty="0" smtClean="0">
                <a:latin typeface="+mn-lt"/>
              </a:rPr>
              <a:t>Sevgili Peygamberimiz, menfaat gözetmeksizin Allah için birbirlerini seven ve samimi duygularla oturup kalkan insanlara, hiçbir gölgenin (himayenin) bulunmadığı kıyamet gününde Allah’ın arşı altında gölgelenecekleri (himaye edilecekleri) müjdesini vermiştir. (</a:t>
            </a:r>
            <a:r>
              <a:rPr lang="tr-TR" sz="2400" b="0" strike="noStrike" spc="-1" dirty="0" err="1" smtClean="0">
                <a:latin typeface="+mn-lt"/>
              </a:rPr>
              <a:t>Buhârî</a:t>
            </a:r>
            <a:r>
              <a:rPr lang="tr-TR" sz="2400" b="0" strike="noStrike" spc="-1" dirty="0" smtClean="0">
                <a:latin typeface="+mn-lt"/>
              </a:rPr>
              <a:t>, Zekât, 16)     O hâlde gerçek anlamda dostluk, Allah’ın rızasını kazanma yolunda kol kola girmek ve sevgileri birleştirmektir.</a:t>
            </a:r>
          </a:p>
          <a:p>
            <a:r>
              <a:rPr lang="tr-TR" sz="2400" b="0" strike="noStrike" spc="-1" dirty="0" smtClean="0">
                <a:latin typeface="+mn-lt"/>
              </a:rPr>
              <a:t>Dostların birbirlerini hem düşünce hem de davranış bakımından etkileyeceğini vurgulayan ifade, Kur’an’da da pekiştirilmektedir. Kıyamet gününde gerçeklerle yüzleştiğinde, sıkıntıdan ellerini ısıran kâfir, “Yazıklar olsun bana! Keşke falanı dost edinmeseydim! Ant olsun, Kur’an bana geldikten sonra beni ondan o saptırdı.” (</a:t>
            </a:r>
            <a:r>
              <a:rPr lang="tr-TR" sz="2400" b="0" strike="noStrike" spc="-1" dirty="0" err="1" smtClean="0">
                <a:latin typeface="+mn-lt"/>
              </a:rPr>
              <a:t>Furkân</a:t>
            </a:r>
            <a:r>
              <a:rPr lang="tr-TR" sz="2400" b="0" strike="noStrike" spc="-1" dirty="0" smtClean="0">
                <a:latin typeface="+mn-lt"/>
              </a:rPr>
              <a:t>, 25/28-29) sözleriyle pişmanlığını ortaya koyacaktır. Zira dünyada iken ona dost görünenlerin bir kısmı şimdi sıkıntı ânında kendisine düşman kesilivermiştir. Oysaki dünyada dostluklarını Yüce Rabbin rızasına bağlayanlar, beraberliklerini ebedî âlemde de sürdüreceklerdir. (Hadislerle İslâm, c.4, s.349) </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14</a:t>
            </a:fld>
            <a:endParaRPr lang="tr-TR" sz="1200" b="0" strike="noStrike" spc="-1">
              <a:latin typeface="Times New Roman"/>
            </a:endParaRPr>
          </a:p>
        </p:txBody>
      </p:sp>
    </p:spTree>
    <p:extLst>
      <p:ext uri="{BB962C8B-B14F-4D97-AF65-F5344CB8AC3E}">
        <p14:creationId xmlns:p14="http://schemas.microsoft.com/office/powerpoint/2010/main" val="396309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Dinimizde nefsi kötülemek ve ezmek değil, arındırmak esastır. Nitekim Yüce Allah “Nefse ve onu düzgün bir biçimde şekillendirip ona kötülük duygusunu ve takvasını (kötülükten sakınma yeteneğini) ilham edene ant olsun ki, nefsini arındıran kurtuluşa ermiştir. Onu kötülüklere gömüp kirleten kimse de ziyana uğramıştır.” (Şems, 91/7-9) buyurmaktadır. Nefsi tezkiye etmek en basit ifadeyle çirkin huy ve davranışları terk edip, güzel huylara sahip olmaya çalışmaktır. Bunu başarabilmenin yol nefsi sık sık hesaba çekmektir.</a:t>
            </a:r>
          </a:p>
          <a:p>
            <a:r>
              <a:rPr lang="tr-TR" sz="2400" b="0" strike="noStrike" spc="-1" dirty="0" smtClean="0">
                <a:latin typeface="+mn-lt"/>
              </a:rPr>
              <a:t>Şu hâlde daha çok “insanın kendisi” anlamına gelen nefsin potansiyel tehlike veya düşman şeklinde düşünülmesi yanlıştır. Nefis, iyiliği ve kötülüğü, fazileti ve rezaleti aynı anda barındıran bir alandır. Şunu rahatlıkla söyleyebiliriz ki, nefis, insandan ayrı, farklı bir varlık da değildir. Nefisle mücadele insanın kendisiyle, hırslarıyla, bitmek tükenmek bilmeyen istek ve arzularıyla imtihanından başka bir şey değildir. </a:t>
            </a:r>
            <a:r>
              <a:rPr lang="tr-TR" sz="2400" b="0" strike="noStrike" spc="-1" dirty="0" err="1" smtClean="0">
                <a:latin typeface="+mn-lt"/>
              </a:rPr>
              <a:t>Resûl</a:t>
            </a:r>
            <a:r>
              <a:rPr lang="tr-TR" sz="2400" b="0" strike="noStrike" spc="-1" dirty="0" smtClean="0">
                <a:latin typeface="+mn-lt"/>
              </a:rPr>
              <a:t>-i Ekrem akıllı olmanın bir işareti olarak sunduğu bu mücadelenin nasıl yapılacağını şu hadisiyle bizlere öğretmiştir: “Akıllı kişi, nefsine hâkim olan ve ölüm sonrası için çalışandır...”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Sıfatü’l-kıyâme</a:t>
            </a:r>
            <a:r>
              <a:rPr lang="tr-TR" sz="2400" b="0" strike="noStrike" spc="-1" dirty="0" smtClean="0">
                <a:latin typeface="+mn-lt"/>
              </a:rPr>
              <a:t>, 25)</a:t>
            </a:r>
          </a:p>
          <a:p>
            <a:r>
              <a:rPr lang="tr-TR" sz="2400" b="0" strike="noStrike" spc="-1" dirty="0" smtClean="0">
                <a:latin typeface="+mn-lt"/>
              </a:rPr>
              <a:t>“Şeytan, sizi Allah’la (O’nun affına güvendirerek) aldatmasın.”</a:t>
            </a:r>
            <a:r>
              <a:rPr lang="tr-TR" sz="2400" b="0" strike="noStrike" spc="-1" dirty="0" err="1" smtClean="0">
                <a:latin typeface="+mn-lt"/>
              </a:rPr>
              <a:t>âyetinde</a:t>
            </a:r>
            <a:r>
              <a:rPr lang="tr-TR" sz="2400" b="0" strike="noStrike" spc="-1" dirty="0" smtClean="0">
                <a:latin typeface="+mn-lt"/>
              </a:rPr>
              <a:t> de ifade edildiği gibi şeytan “Nasıl olsa Allah affedicidir.” düşüncesini insana sürekli telkin etmek suretiyle nefse kolay bir şekilde nüfuz edebilmektedir. Peygamber Efendimiz (</a:t>
            </a:r>
            <a:r>
              <a:rPr lang="tr-TR" sz="2400" b="0" strike="noStrike" spc="-1" dirty="0" err="1" smtClean="0">
                <a:latin typeface="+mn-lt"/>
              </a:rPr>
              <a:t>s.a.s</a:t>
            </a:r>
            <a:r>
              <a:rPr lang="tr-TR" sz="2400" b="0" strike="noStrike" spc="-1" dirty="0" smtClean="0">
                <a:latin typeface="+mn-lt"/>
              </a:rPr>
              <a:t>) âdeta nefsanî arzularının esiri hâline gelen bu durumdaki insanları zavallı ve ahmak olarak nitelemektedir.</a:t>
            </a:r>
          </a:p>
          <a:p>
            <a:r>
              <a:rPr lang="tr-TR" sz="2400" b="0" strike="noStrike" spc="-1" dirty="0" smtClean="0">
                <a:latin typeface="+mn-lt"/>
              </a:rPr>
              <a:t>Hz. Peygamber’in (</a:t>
            </a:r>
            <a:r>
              <a:rPr lang="tr-TR" sz="2400" b="0" strike="noStrike" spc="-1" dirty="0" err="1" smtClean="0">
                <a:latin typeface="+mn-lt"/>
              </a:rPr>
              <a:t>s.a.s</a:t>
            </a:r>
            <a:r>
              <a:rPr lang="tr-TR" sz="2400" b="0" strike="noStrike" spc="-1" dirty="0" smtClean="0">
                <a:latin typeface="+mn-lt"/>
              </a:rPr>
              <a:t>) “Cehennem, (nefsin hoşuna giden) şehvetlerle; cennet ise (nefsin hoşlanmadığı) zorluklarla kuşatılmıştır.”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Rikâk</a:t>
            </a:r>
            <a:r>
              <a:rPr lang="tr-TR" sz="2400" b="0" strike="noStrike" spc="-1" dirty="0" smtClean="0">
                <a:latin typeface="+mn-lt"/>
              </a:rPr>
              <a:t>, 28) hadisinde de belirttiği gibi, insana cennetin yolunu zorlaştıran istek ve arzularla mücadele etmek kolay değildir.</a:t>
            </a:r>
          </a:p>
          <a:p>
            <a:r>
              <a:rPr lang="tr-TR" sz="2400" b="0" strike="noStrike" spc="-1" dirty="0" smtClean="0">
                <a:latin typeface="+mn-lt"/>
              </a:rPr>
              <a:t>Elbette Allah (cc), gönülden kendisine bağlı olan, O’nu sık sık anıp hayatlarının merkezine yerleştiren kullarına merhamet edecektir. Rablerini unutup, </a:t>
            </a:r>
            <a:r>
              <a:rPr lang="tr-TR" sz="2400" b="0" strike="noStrike" spc="-1" dirty="0" err="1" smtClean="0">
                <a:latin typeface="+mn-lt"/>
              </a:rPr>
              <a:t>O’nunla</a:t>
            </a:r>
            <a:r>
              <a:rPr lang="tr-TR" sz="2400" b="0" strike="noStrike" spc="-1" dirty="0" smtClean="0">
                <a:latin typeface="+mn-lt"/>
              </a:rPr>
              <a:t> bağlarını koparanlar ise, nefislerinin istek ve arzularına boyun eğerler. “Allah’ı unutan ve bu nedenle Allah’ın da kendilerine kendilerini unutturduğu kimseler gibi olmayın!”  (</a:t>
            </a:r>
            <a:r>
              <a:rPr lang="tr-TR" sz="2400" b="0" strike="noStrike" spc="-1" dirty="0" err="1" smtClean="0">
                <a:latin typeface="+mn-lt"/>
              </a:rPr>
              <a:t>Haşr</a:t>
            </a:r>
            <a:r>
              <a:rPr lang="tr-TR" sz="2400" b="0" strike="noStrike" spc="-1" dirty="0" smtClean="0">
                <a:latin typeface="+mn-lt"/>
              </a:rPr>
              <a:t>, 59/19) ilâhî uyarısında da işaret edildiği üzere, Allah’ı unutan, gerçekte kendisini unut(tur)muş olmaktadır.</a:t>
            </a:r>
          </a:p>
          <a:p>
            <a:r>
              <a:rPr lang="tr-TR" sz="2400" b="0" strike="noStrike" spc="-1" dirty="0" smtClean="0">
                <a:latin typeface="+mn-lt"/>
              </a:rPr>
              <a:t>Rabbimiz nefsinin her istediğini yerine getiren, ahireti unutan kişilerin durumunu şu ayetle ifade eder: “Bayağı arzularını tanrılaştıran kişiyi gördün mü?” (</a:t>
            </a:r>
            <a:r>
              <a:rPr lang="tr-TR" sz="2400" b="0" strike="noStrike" spc="-1" dirty="0" err="1" smtClean="0">
                <a:latin typeface="+mn-lt"/>
              </a:rPr>
              <a:t>Furkân</a:t>
            </a:r>
            <a:r>
              <a:rPr lang="tr-TR" sz="2400" b="0" strike="noStrike" spc="-1" dirty="0" smtClean="0">
                <a:latin typeface="+mn-lt"/>
              </a:rPr>
              <a:t>, 25/43)</a:t>
            </a:r>
          </a:p>
          <a:p>
            <a:r>
              <a:rPr lang="tr-TR" sz="2400" b="0" strike="noStrike" spc="-1" dirty="0" smtClean="0">
                <a:latin typeface="+mn-lt"/>
              </a:rPr>
              <a:t>Nefis, fıtratı perdelemek ister. Nefsine karşı direnen insan, nefsinin kendisi üzerindeki baskısından kurtularak özgürlüğüne kavuşur. Bu suretle son nefsani tortulardan sıyrılır ve gördüğü ve hatta görmediği ne varsa hepsinde Allah’ın egemenliğinin delillerini müşahede eder. (Taha Abdurrahman, </a:t>
            </a:r>
            <a:r>
              <a:rPr lang="tr-TR" sz="2400" b="0" strike="noStrike" spc="-1" dirty="0" err="1" smtClean="0">
                <a:latin typeface="+mn-lt"/>
              </a:rPr>
              <a:t>Rûhu’d-dîn</a:t>
            </a:r>
            <a:r>
              <a:rPr lang="tr-TR" sz="2400" b="0" strike="noStrike" spc="-1" dirty="0" smtClean="0">
                <a:latin typeface="+mn-lt"/>
              </a:rPr>
              <a:t>, 26)</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15</a:t>
            </a:fld>
            <a:endParaRPr lang="tr-TR" sz="1200" b="0" strike="noStrike" spc="-1">
              <a:latin typeface="Times New Roman"/>
            </a:endParaRPr>
          </a:p>
        </p:txBody>
      </p:sp>
    </p:spTree>
    <p:extLst>
      <p:ext uri="{BB962C8B-B14F-4D97-AF65-F5344CB8AC3E}">
        <p14:creationId xmlns:p14="http://schemas.microsoft.com/office/powerpoint/2010/main" val="196873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İnsanlığın en mükemmel ferdi olan Hz. Peygamber’in (</a:t>
            </a:r>
            <a:r>
              <a:rPr lang="tr-TR" sz="2400" b="0" strike="noStrike" spc="-1" dirty="0" err="1" smtClean="0">
                <a:latin typeface="+mn-lt"/>
              </a:rPr>
              <a:t>s.a.s</a:t>
            </a:r>
            <a:r>
              <a:rPr lang="tr-TR" sz="2400" b="0" strike="noStrike" spc="-1" dirty="0" smtClean="0">
                <a:latin typeface="+mn-lt"/>
              </a:rPr>
              <a:t>) en belirgin özelliği, onun merhamet ve şefkat peygamberi olmasıdır. (</a:t>
            </a:r>
            <a:r>
              <a:rPr lang="tr-TR" sz="2400" b="0" strike="noStrike" spc="-1" dirty="0" err="1" smtClean="0">
                <a:latin typeface="+mn-lt"/>
              </a:rPr>
              <a:t>Tevbe</a:t>
            </a:r>
            <a:r>
              <a:rPr lang="tr-TR" sz="2400" b="0" strike="noStrike" spc="-1" dirty="0" smtClean="0">
                <a:latin typeface="+mn-lt"/>
              </a:rPr>
              <a:t>, 9/128)</a:t>
            </a:r>
          </a:p>
          <a:p>
            <a:r>
              <a:rPr lang="tr-TR" sz="2400" b="0" strike="noStrike" spc="-1" dirty="0" smtClean="0">
                <a:latin typeface="+mn-lt"/>
              </a:rPr>
              <a:t>İnsanların onun etrafında toplanmalarına sebep de yine bu duygudur. (</a:t>
            </a:r>
            <a:r>
              <a:rPr lang="tr-TR" sz="2400" b="0" strike="noStrike" spc="-1" dirty="0" err="1" smtClean="0">
                <a:latin typeface="+mn-lt"/>
              </a:rPr>
              <a:t>Âl</a:t>
            </a:r>
            <a:r>
              <a:rPr lang="tr-TR" sz="2400" b="0" strike="noStrike" spc="-1" dirty="0" smtClean="0">
                <a:latin typeface="+mn-lt"/>
              </a:rPr>
              <a:t>-i </a:t>
            </a:r>
            <a:r>
              <a:rPr lang="tr-TR" sz="2400" b="0" strike="noStrike" spc="-1" dirty="0" err="1" smtClean="0">
                <a:latin typeface="+mn-lt"/>
              </a:rPr>
              <a:t>İmrân</a:t>
            </a:r>
            <a:r>
              <a:rPr lang="tr-TR" sz="2400" b="0" strike="noStrike" spc="-1" dirty="0" smtClean="0">
                <a:latin typeface="+mn-lt"/>
              </a:rPr>
              <a:t>, 3/159)  Merhameti var eden Allah, Peygamberini merhamet duygusu ile bezemiş, müminlerin de bu meziyetle süslenmelerini ve şefkati birbirlerine tavsiye etmelerini emretmiştir. (</a:t>
            </a:r>
            <a:r>
              <a:rPr lang="tr-TR" sz="2400" b="0" strike="noStrike" spc="-1" dirty="0" err="1" smtClean="0">
                <a:latin typeface="+mn-lt"/>
              </a:rPr>
              <a:t>Beled</a:t>
            </a:r>
            <a:r>
              <a:rPr lang="tr-TR" sz="2400" b="0" strike="noStrike" spc="-1" dirty="0" smtClean="0">
                <a:latin typeface="+mn-lt"/>
              </a:rPr>
              <a:t>, 90/17)</a:t>
            </a:r>
          </a:p>
          <a:p>
            <a:r>
              <a:rPr lang="tr-TR" sz="2400" b="0" strike="noStrike" spc="-1" dirty="0" smtClean="0">
                <a:latin typeface="+mn-lt"/>
              </a:rPr>
              <a:t>Kur’an ahlâkını benimseyen ve </a:t>
            </a:r>
            <a:r>
              <a:rPr lang="tr-TR" sz="2400" b="0" strike="noStrike" spc="-1" dirty="0" err="1" smtClean="0">
                <a:latin typeface="+mn-lt"/>
              </a:rPr>
              <a:t>Resûlullah’ın</a:t>
            </a:r>
            <a:r>
              <a:rPr lang="tr-TR" sz="2400" b="0" strike="noStrike" spc="-1" dirty="0" smtClean="0">
                <a:latin typeface="+mn-lt"/>
              </a:rPr>
              <a:t> örnek kişiliği ile kendi tavır ve davranışlarına yön veren müminler, birbirlerine karşı merhametli olmalıdır. Peygamberimizin anlatımıyla “Müminler, birbirlerini sevmede, birbirlerine merhamet ve şefkat göstermede, tıpkı bir organı rahatsızlandığında diğer organları da uykusuzluk ve yüksek ateşle bu acıyı paylaşan bir bedene benzer.” (Müslim, </a:t>
            </a:r>
            <a:r>
              <a:rPr lang="tr-TR" sz="2400" b="0" strike="noStrike" spc="-1" dirty="0" err="1" smtClean="0">
                <a:latin typeface="+mn-lt"/>
              </a:rPr>
              <a:t>Birr</a:t>
            </a:r>
            <a:r>
              <a:rPr lang="tr-TR" sz="2400" b="0" strike="noStrike" spc="-1" dirty="0" smtClean="0">
                <a:latin typeface="+mn-lt"/>
              </a:rPr>
              <a:t>, 66)</a:t>
            </a:r>
          </a:p>
          <a:p>
            <a:r>
              <a:rPr lang="tr-TR" sz="2400" b="0" strike="noStrike" spc="-1" dirty="0" smtClean="0">
                <a:latin typeface="+mn-lt"/>
              </a:rPr>
              <a:t>İman ile merhamet arasında doğrudan bir ilişki vardır. Allah’a imanı olan kişi, Allah’ın yarattıklarına karşı merhamet duygusu besler. Merhametli olmak dar bir alanla sınırlı değildir. Hz. Peygamber (</a:t>
            </a:r>
            <a:r>
              <a:rPr lang="tr-TR" sz="2400" b="0" strike="noStrike" spc="-1" dirty="0" err="1" smtClean="0">
                <a:latin typeface="+mn-lt"/>
              </a:rPr>
              <a:t>s.a.s</a:t>
            </a:r>
            <a:r>
              <a:rPr lang="tr-TR" sz="2400" b="0" strike="noStrike" spc="-1" dirty="0" smtClean="0">
                <a:latin typeface="+mn-lt"/>
              </a:rPr>
              <a:t>), Allah’ın, ancak merhamete değer veren kullarının kalbine merhameti koyacağını hatırlatınca </a:t>
            </a:r>
            <a:r>
              <a:rPr lang="tr-TR" sz="2400" b="0" strike="noStrike" spc="-1" dirty="0" err="1" smtClean="0">
                <a:latin typeface="+mn-lt"/>
              </a:rPr>
              <a:t>sahâbîler</a:t>
            </a:r>
            <a:r>
              <a:rPr lang="tr-TR" sz="2400" b="0" strike="noStrike" spc="-1" dirty="0" smtClean="0">
                <a:latin typeface="+mn-lt"/>
              </a:rPr>
              <a:t>, “Ey Allah’ın Elçisi, hepimiz birbirimize karşı merhametliyiz.” demişlerdir. Halbuki Hz. Peygamber, buradaki merhametten maksadın, sadece kişinin arkadaşlarına olan merhameti olmayıp bilakis bütün insanlara karşı gösterilmesi gereken merhamet olduğunu ifade etmiştir. (</a:t>
            </a:r>
            <a:r>
              <a:rPr lang="tr-TR" sz="2400" b="0" strike="noStrike" spc="-1" dirty="0" err="1" smtClean="0">
                <a:latin typeface="+mn-lt"/>
              </a:rPr>
              <a:t>Heysemî</a:t>
            </a:r>
            <a:r>
              <a:rPr lang="tr-TR" sz="2400" b="0" strike="noStrike" spc="-1" dirty="0" smtClean="0">
                <a:latin typeface="+mn-lt"/>
              </a:rPr>
              <a:t>, </a:t>
            </a:r>
            <a:r>
              <a:rPr lang="tr-TR" sz="2400" b="0" strike="noStrike" spc="-1" dirty="0" err="1" smtClean="0">
                <a:latin typeface="+mn-lt"/>
              </a:rPr>
              <a:t>Mecmau’z-zevâid</a:t>
            </a:r>
            <a:r>
              <a:rPr lang="tr-TR" sz="2400" b="0" strike="noStrike" spc="-1" dirty="0" smtClean="0">
                <a:latin typeface="+mn-lt"/>
              </a:rPr>
              <a:t>, VIII, 187)</a:t>
            </a:r>
          </a:p>
          <a:p>
            <a:r>
              <a:rPr lang="tr-TR" sz="2400" b="0" strike="noStrike" spc="-1" dirty="0" smtClean="0">
                <a:latin typeface="+mn-lt"/>
              </a:rPr>
              <a:t>Yine şefkatli Nebî, “...Yeryüzündekilere merhamet edin ki, Allah da size merhamet etsin.”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a:t>
            </a:r>
            <a:r>
              <a:rPr lang="tr-TR" sz="2400" b="0" strike="noStrike" spc="-1" dirty="0" err="1" smtClean="0">
                <a:latin typeface="+mn-lt"/>
              </a:rPr>
              <a:t>Edeb</a:t>
            </a:r>
            <a:r>
              <a:rPr lang="tr-TR" sz="2400" b="0" strike="noStrike" spc="-1" dirty="0" smtClean="0">
                <a:latin typeface="+mn-lt"/>
              </a:rPr>
              <a:t>, 58) buyurarak, merhametin kapsamının çok geniş olduğunu ifade etmiştir. Bu itibarla merhamet duygusunu, insanlara, müminlere, iyi kimselere veya fakirlere gösterilen merhamet diye kayıtlamamıştır. İnsan, yeryüzündekilere merhamet etmekle Allah’ın rahmetine nail olma noktasında kendisi için yatırım yapmış olmaktadır. Mahlûkata karşı merhamet, kalbin rikkati ve inceliğidir. Kalpteki bu yumuşaklık ise imanın alâmetidir. Öyleyse kim bu hassasiyet ve incelikten nasipsiz ise, o bahtsız ve bedhahtır. (</a:t>
            </a:r>
            <a:r>
              <a:rPr lang="tr-TR" sz="2400" b="0" strike="noStrike" spc="-1" dirty="0" err="1" smtClean="0">
                <a:latin typeface="+mn-lt"/>
              </a:rPr>
              <a:t>Mübârekpûrî</a:t>
            </a:r>
            <a:r>
              <a:rPr lang="tr-TR" sz="2400" b="0" strike="noStrike" spc="-1" dirty="0" smtClean="0">
                <a:latin typeface="+mn-lt"/>
              </a:rPr>
              <a:t>, </a:t>
            </a:r>
            <a:r>
              <a:rPr lang="tr-TR" sz="2400" b="0" strike="noStrike" spc="-1" dirty="0" err="1" smtClean="0">
                <a:latin typeface="+mn-lt"/>
              </a:rPr>
              <a:t>Tuhfetü’l-ahvezî</a:t>
            </a:r>
            <a:r>
              <a:rPr lang="tr-TR" sz="2400" b="0" strike="noStrike" spc="-1" dirty="0" smtClean="0">
                <a:latin typeface="+mn-lt"/>
              </a:rPr>
              <a:t>, 6, 42)</a:t>
            </a:r>
          </a:p>
          <a:p>
            <a:r>
              <a:rPr lang="tr-TR" sz="2400" b="0" strike="noStrike" spc="-1" dirty="0" smtClean="0">
                <a:latin typeface="+mn-lt"/>
              </a:rPr>
              <a:t>Peygamberimizi çok sevdiği torunlarını öperken gören bir bedevînin, “Biz çocuklarımızı öpüp okşamayız.” demesi üzerine Allah </a:t>
            </a:r>
            <a:r>
              <a:rPr lang="tr-TR" sz="2400" b="0" strike="noStrike" spc="-1" dirty="0" err="1" smtClean="0">
                <a:latin typeface="+mn-lt"/>
              </a:rPr>
              <a:t>Resûlü’nün</a:t>
            </a:r>
            <a:r>
              <a:rPr lang="tr-TR" sz="2400" b="0" strike="noStrike" spc="-1" dirty="0" smtClean="0">
                <a:latin typeface="+mn-lt"/>
              </a:rPr>
              <a:t> verdiği cevap, </a:t>
            </a:r>
            <a:r>
              <a:rPr lang="tr-TR" sz="2400" b="0" strike="noStrike" spc="-1" dirty="0" err="1" smtClean="0">
                <a:latin typeface="+mn-lt"/>
              </a:rPr>
              <a:t>calib</a:t>
            </a:r>
            <a:r>
              <a:rPr lang="tr-TR" sz="2400" b="0" strike="noStrike" spc="-1" dirty="0" smtClean="0">
                <a:latin typeface="+mn-lt"/>
              </a:rPr>
              <a:t>-i dikkattir: “Allah, senin kalbinden merhameti çekip almışsa ben senin için ne yapabilirim ki!”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Edeb</a:t>
            </a:r>
            <a:r>
              <a:rPr lang="tr-TR" sz="2400" b="0" strike="noStrike" spc="-1" dirty="0" smtClean="0">
                <a:latin typeface="+mn-lt"/>
              </a:rPr>
              <a:t>, 18)</a:t>
            </a:r>
          </a:p>
          <a:p>
            <a:r>
              <a:rPr lang="tr-TR" sz="2400" b="0" strike="noStrike" spc="-1" dirty="0" smtClean="0">
                <a:latin typeface="+mn-lt"/>
              </a:rPr>
              <a:t>Aynı şekilde Peygamberimiz, “Yalnızca </a:t>
            </a:r>
            <a:r>
              <a:rPr lang="tr-TR" sz="2400" b="0" strike="noStrike" spc="-1" dirty="0" err="1" smtClean="0">
                <a:latin typeface="+mn-lt"/>
              </a:rPr>
              <a:t>şakî</a:t>
            </a:r>
            <a:r>
              <a:rPr lang="tr-TR" sz="2400" b="0" strike="noStrike" spc="-1" dirty="0" smtClean="0">
                <a:latin typeface="+mn-lt"/>
              </a:rPr>
              <a:t> (bedbaht) olan kimse merhametten yoksun bırakılır.”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Birr</a:t>
            </a:r>
            <a:r>
              <a:rPr lang="tr-TR" sz="2400" b="0" strike="noStrike" spc="-1" dirty="0" smtClean="0">
                <a:latin typeface="+mn-lt"/>
              </a:rPr>
              <a:t>, 16)  buyururken de gönlündeki merhamet damarını kurutanların gün gelip bu nimetten mahrum bırakılacağına dikkat çekmektedir. </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16</a:t>
            </a:fld>
            <a:endParaRPr lang="tr-TR" sz="1200" b="0" strike="noStrike" spc="-1">
              <a:latin typeface="Times New Roman"/>
            </a:endParaRPr>
          </a:p>
        </p:txBody>
      </p:sp>
    </p:spTree>
    <p:extLst>
      <p:ext uri="{BB962C8B-B14F-4D97-AF65-F5344CB8AC3E}">
        <p14:creationId xmlns:p14="http://schemas.microsoft.com/office/powerpoint/2010/main" val="3748190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“...Müslüman, Müslümanın kardeşidir. Ona zulmetmez, onu yardımsız bırakmaz ve onu hor görmez.” buyurmuştur (Müslim, </a:t>
            </a:r>
            <a:r>
              <a:rPr lang="tr-TR" sz="2400" b="0" strike="noStrike" spc="-1" dirty="0" err="1" smtClean="0">
                <a:latin typeface="+mn-lt"/>
              </a:rPr>
              <a:t>Birr</a:t>
            </a:r>
            <a:r>
              <a:rPr lang="tr-TR" sz="2400" b="0" strike="noStrike" spc="-1" dirty="0" smtClean="0">
                <a:latin typeface="+mn-lt"/>
              </a:rPr>
              <a:t>, 32) Hz. Peygamber. Öncelikle birlikte yaşadıkları aile fertlerinin haklarına riayet etmeleri konusunda </a:t>
            </a:r>
            <a:r>
              <a:rPr lang="tr-TR" sz="2400" b="0" strike="noStrike" spc="-1" dirty="0" err="1" smtClean="0">
                <a:latin typeface="+mn-lt"/>
              </a:rPr>
              <a:t>ashâbını</a:t>
            </a:r>
            <a:r>
              <a:rPr lang="tr-TR" sz="2400" b="0" strike="noStrike" spc="-1" dirty="0" smtClean="0">
                <a:latin typeface="+mn-lt"/>
              </a:rPr>
              <a:t> sık sık uyarmıştır. Eşlerin birbirine zulüm ve eziyetini yasaklamış, erkeklere hanımlarına karşı her türlü kaba ve kırıcı davranıştan uzak durmalarını tembihlerken (Müslim, Hac, 147) hanımlara da kocalarının haklarını korumalarını öğütlemiştir.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Zekât, 32)</a:t>
            </a:r>
          </a:p>
          <a:p>
            <a:r>
              <a:rPr lang="tr-TR" sz="2400" b="0" strike="noStrike" spc="-1" dirty="0" smtClean="0">
                <a:latin typeface="+mn-lt"/>
              </a:rPr>
              <a:t>Diğer taraftan anne baba ile evlât arasındaki ilişkide de zulmün her çeşidini yasaklayan Sevgili Peygamberimiz, </a:t>
            </a:r>
            <a:r>
              <a:rPr lang="tr-TR" sz="2400" b="0" strike="noStrike" spc="-1" dirty="0" err="1" smtClean="0">
                <a:latin typeface="+mn-lt"/>
              </a:rPr>
              <a:t>sahâbîlerden</a:t>
            </a:r>
            <a:r>
              <a:rPr lang="tr-TR" sz="2400" b="0" strike="noStrike" spc="-1" dirty="0" smtClean="0">
                <a:latin typeface="+mn-lt"/>
              </a:rPr>
              <a:t> birinin diğer çocuklarını bir tarafa bırakıp sadece bir oğluna mal bağışlamasını onaylamamış, “Sana iyi davranmaları senin onlar üzerinde hakkındır. Ama çocuklar arasında âdil davranman da onların senin üzerindeki hakkıdır.” diyerek onu ikaz etmiştir.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a:t>
            </a:r>
            <a:r>
              <a:rPr lang="tr-TR" sz="2400" b="0" strike="noStrike" spc="-1" dirty="0" err="1" smtClean="0">
                <a:latin typeface="+mn-lt"/>
              </a:rPr>
              <a:t>Büyû</a:t>
            </a:r>
            <a:r>
              <a:rPr lang="tr-TR" sz="2400" b="0" strike="noStrike" spc="-1" dirty="0" smtClean="0">
                <a:latin typeface="+mn-lt"/>
              </a:rPr>
              <a:t>’ (</a:t>
            </a:r>
            <a:r>
              <a:rPr lang="tr-TR" sz="2400" b="0" strike="noStrike" spc="-1" dirty="0" err="1" smtClean="0">
                <a:latin typeface="+mn-lt"/>
              </a:rPr>
              <a:t>İcâre</a:t>
            </a:r>
            <a:r>
              <a:rPr lang="tr-TR" sz="2400" b="0" strike="noStrike" spc="-1" dirty="0" smtClean="0">
                <a:latin typeface="+mn-lt"/>
              </a:rPr>
              <a:t>), 83)  Oğlu gelince öpüp kucağına alan, fakat kızı gelince ilgisiz bir şekilde yanına oturtan adamı da çocukları arasında haksızlık yaptığı için kınamıştır. (</a:t>
            </a:r>
            <a:r>
              <a:rPr lang="tr-TR" sz="2400" b="0" strike="noStrike" spc="-1" dirty="0" err="1" smtClean="0">
                <a:latin typeface="+mn-lt"/>
              </a:rPr>
              <a:t>Beyhakî</a:t>
            </a:r>
            <a:r>
              <a:rPr lang="tr-TR" sz="2400" b="0" strike="noStrike" spc="-1" dirty="0" smtClean="0">
                <a:latin typeface="+mn-lt"/>
              </a:rPr>
              <a:t>, </a:t>
            </a:r>
            <a:r>
              <a:rPr lang="tr-TR" sz="2400" b="0" strike="noStrike" spc="-1" dirty="0" err="1" smtClean="0">
                <a:latin typeface="+mn-lt"/>
              </a:rPr>
              <a:t>Şuâbü’l-îmân</a:t>
            </a:r>
            <a:r>
              <a:rPr lang="tr-TR" sz="2400" b="0" strike="noStrike" spc="-1" dirty="0" smtClean="0">
                <a:latin typeface="+mn-lt"/>
              </a:rPr>
              <a:t>, VI, 410)</a:t>
            </a:r>
          </a:p>
          <a:p>
            <a:r>
              <a:rPr lang="tr-TR" sz="2400" b="0" strike="noStrike" spc="-1" dirty="0" smtClean="0">
                <a:latin typeface="+mn-lt"/>
              </a:rPr>
              <a:t>Hz. Peygamber zulmü yasaklarken Müslüman ve Müslüman olmayan ayrımı da yapmıyordu. Örneğin, Hayber Savaşı’nda, ağıllarının Müslümanlarca yağma edileceğinden endişe eden Yahudiler Hz. Peygambere koşmuşlar, durumdan haberdar olduğunda Allah </a:t>
            </a:r>
            <a:r>
              <a:rPr lang="tr-TR" sz="2400" b="0" strike="noStrike" spc="-1" dirty="0" err="1" smtClean="0">
                <a:latin typeface="+mn-lt"/>
              </a:rPr>
              <a:t>Resûlü</a:t>
            </a:r>
            <a:r>
              <a:rPr lang="tr-TR" sz="2400" b="0" strike="noStrike" spc="-1" dirty="0" smtClean="0">
                <a:latin typeface="+mn-lt"/>
              </a:rPr>
              <a:t>, “Aman dikkat edin! Antlaşmalı olarak Müslüman topraklarında yaşayan gayri </a:t>
            </a:r>
            <a:r>
              <a:rPr lang="tr-TR" sz="2400" b="0" strike="noStrike" spc="-1" dirty="0" err="1" smtClean="0">
                <a:latin typeface="+mn-lt"/>
              </a:rPr>
              <a:t>müslimlerin</a:t>
            </a:r>
            <a:r>
              <a:rPr lang="tr-TR" sz="2400" b="0" strike="noStrike" spc="-1" dirty="0" smtClean="0">
                <a:latin typeface="+mn-lt"/>
              </a:rPr>
              <a:t> mallarını haksız yere ellerinden almak helâl değildir.” sözleriyle </a:t>
            </a:r>
            <a:r>
              <a:rPr lang="tr-TR" sz="2400" b="0" strike="noStrike" spc="-1" dirty="0" err="1" smtClean="0">
                <a:latin typeface="+mn-lt"/>
              </a:rPr>
              <a:t>ashâbını</a:t>
            </a:r>
            <a:r>
              <a:rPr lang="tr-TR" sz="2400" b="0" strike="noStrike" spc="-1" dirty="0" smtClean="0">
                <a:latin typeface="+mn-lt"/>
              </a:rPr>
              <a:t> uyarmıştı.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a:t>
            </a:r>
            <a:r>
              <a:rPr lang="tr-TR" sz="2400" b="0" strike="noStrike" spc="-1" dirty="0" err="1" smtClean="0">
                <a:latin typeface="+mn-lt"/>
              </a:rPr>
              <a:t>Et’ime</a:t>
            </a:r>
            <a:r>
              <a:rPr lang="tr-TR" sz="2400" b="0" strike="noStrike" spc="-1" dirty="0" smtClean="0">
                <a:latin typeface="+mn-lt"/>
              </a:rPr>
              <a:t>, 32)</a:t>
            </a:r>
          </a:p>
          <a:p>
            <a:r>
              <a:rPr lang="tr-TR" sz="2400" b="0" strike="noStrike" spc="-1" dirty="0" smtClean="0">
                <a:latin typeface="+mn-lt"/>
              </a:rPr>
              <a:t>Zulme karşı sessiz kalmamak, Peygamberinin sünnetini yaşamaya özen gösteren müminin özelliklerindendir. Din kardeşinin haksızlığa uğradığını gördüğünde aklına gelen şu hadisle ürperir: “Müminler, birbirlerini sevmede, birbirlerine merhamet ve şefkat göstermede, tıpkı bir organı rahatsızlandığında diğer organları da uykusuzluk ve yüksek ateşle bu acıyı paylaşan bir bedene benzer.” (Müslim, </a:t>
            </a:r>
            <a:r>
              <a:rPr lang="tr-TR" sz="2400" b="0" strike="noStrike" spc="-1" dirty="0" err="1" smtClean="0">
                <a:latin typeface="+mn-lt"/>
              </a:rPr>
              <a:t>Birr</a:t>
            </a:r>
            <a:r>
              <a:rPr lang="tr-TR" sz="2400" b="0" strike="noStrike" spc="-1" dirty="0" smtClean="0">
                <a:latin typeface="+mn-lt"/>
              </a:rPr>
              <a:t>, 66)</a:t>
            </a:r>
          </a:p>
          <a:p>
            <a:r>
              <a:rPr lang="tr-TR" sz="2400" b="0" strike="noStrike" spc="-1" dirty="0" smtClean="0">
                <a:latin typeface="+mn-lt"/>
              </a:rPr>
              <a:t>Allah </a:t>
            </a:r>
            <a:r>
              <a:rPr lang="tr-TR" sz="2400" b="0" strike="noStrike" spc="-1" dirty="0" err="1" smtClean="0">
                <a:latin typeface="+mn-lt"/>
              </a:rPr>
              <a:t>Resûlü’ne</a:t>
            </a:r>
            <a:r>
              <a:rPr lang="tr-TR" sz="2400" b="0" strike="noStrike" spc="-1" dirty="0" smtClean="0">
                <a:latin typeface="+mn-lt"/>
              </a:rPr>
              <a:t> göre, sessiz kalarak da olsa zalimin zulmünü onaylamak ise herkesi kapsayan bir azaba uğramak anlamına gelir. Nitekim Yahudiler günah işleyenleri önce uyarır, fakat daha sonra yapılanlara aldırış etmeden onlarla yer içerlerdi. Kur’an, “Onlar birbirlerini işledikleri kötülüklerden vazgeçirmeye çalışmadılar.” (</a:t>
            </a:r>
            <a:r>
              <a:rPr lang="tr-TR" sz="2400" b="0" strike="noStrike" spc="-1" dirty="0" err="1" smtClean="0">
                <a:latin typeface="+mn-lt"/>
              </a:rPr>
              <a:t>Mâide</a:t>
            </a:r>
            <a:r>
              <a:rPr lang="tr-TR" sz="2400" b="0" strike="noStrike" spc="-1" dirty="0" smtClean="0">
                <a:latin typeface="+mn-lt"/>
              </a:rPr>
              <a:t>, 5/79) diyerek  </a:t>
            </a:r>
            <a:r>
              <a:rPr lang="tr-TR" sz="2400" b="0" strike="noStrike" spc="-1" dirty="0" err="1" smtClean="0">
                <a:latin typeface="+mn-lt"/>
              </a:rPr>
              <a:t>İsrâiloğulları’nı</a:t>
            </a:r>
            <a:r>
              <a:rPr lang="tr-TR" sz="2400" b="0" strike="noStrike" spc="-1" dirty="0" smtClean="0">
                <a:latin typeface="+mn-lt"/>
              </a:rPr>
              <a:t> bu yaptıklarından ötürü kınamış, onların durumunu </a:t>
            </a:r>
            <a:r>
              <a:rPr lang="tr-TR" sz="2400" b="0" strike="noStrike" spc="-1" dirty="0" err="1" smtClean="0">
                <a:latin typeface="+mn-lt"/>
              </a:rPr>
              <a:t>ashâbına</a:t>
            </a:r>
            <a:r>
              <a:rPr lang="tr-TR" sz="2400" b="0" strike="noStrike" spc="-1" dirty="0" smtClean="0">
                <a:latin typeface="+mn-lt"/>
              </a:rPr>
              <a:t> anlatan </a:t>
            </a:r>
            <a:r>
              <a:rPr lang="tr-TR" sz="2400" b="0" strike="noStrike" spc="-1" dirty="0" err="1" smtClean="0">
                <a:latin typeface="+mn-lt"/>
              </a:rPr>
              <a:t>Resûlullah</a:t>
            </a:r>
            <a:r>
              <a:rPr lang="tr-TR" sz="2400" b="0" strike="noStrike" spc="-1" dirty="0" smtClean="0">
                <a:latin typeface="+mn-lt"/>
              </a:rPr>
              <a:t> (sav) da heyecanla, “Hayır! Hayır! Zalimin zulmünü önlemedikçe size de kurtuluş yoktur!” buyurmuştur. (</a:t>
            </a:r>
            <a:r>
              <a:rPr lang="tr-TR" sz="2400" b="0" strike="noStrike" spc="-1" dirty="0" err="1" smtClean="0">
                <a:latin typeface="+mn-lt"/>
              </a:rPr>
              <a:t>Tirmizî</a:t>
            </a:r>
            <a:r>
              <a:rPr lang="tr-TR" sz="2400" b="0" strike="noStrike" spc="-1" dirty="0" smtClean="0">
                <a:latin typeface="+mn-lt"/>
              </a:rPr>
              <a:t>, </a:t>
            </a:r>
            <a:r>
              <a:rPr lang="tr-TR" sz="2400" b="0" strike="noStrike" spc="-1" dirty="0" err="1" smtClean="0">
                <a:latin typeface="+mn-lt"/>
              </a:rPr>
              <a:t>Tefsîru’l-Kur’ân</a:t>
            </a:r>
            <a:r>
              <a:rPr lang="tr-TR" sz="2400" b="0" strike="noStrike" spc="-1" dirty="0" smtClean="0">
                <a:latin typeface="+mn-lt"/>
              </a:rPr>
              <a:t>, 5)</a:t>
            </a:r>
          </a:p>
          <a:p>
            <a:r>
              <a:rPr lang="tr-TR" sz="2400" b="0" strike="noStrike" spc="-1" dirty="0" smtClean="0">
                <a:latin typeface="+mn-lt"/>
              </a:rPr>
              <a:t>Bir haksızlığa şahit olan herkes, en az haksızlığa uğrayan kişi kadar zulme karşı koymak, direnmek ve engellemeye çalışmakla sorumludur. Zira toplumsal duyarlılığın azalması, “Bana dokunmayan yılan bin yıl yaşasın.” gibi sorumsuz ve vurdumduymaz bir yaklaşımın artması, bütün toplumun zarar görmesine sebep olacaktır. Bu nedenle, değil zulme razı olmak, zulmedenlere meyletmek bile Kur’an’da yasaklanmıştır: “Zalimlerin yanında olmayın; sonra ateş sizi de yakar…” ( Hûd, 11/113)  </a:t>
            </a:r>
          </a:p>
          <a:p>
            <a:r>
              <a:rPr lang="tr-TR" sz="2400" b="0" strike="noStrike" spc="-1" dirty="0" smtClean="0">
                <a:latin typeface="+mn-lt"/>
              </a:rPr>
              <a:t>Ayet ve hadislerle rahmet anlayışını kuşanan mümin, din kardeşlerinin çektikleri sıkıntılara sessiz ve duyarsız kalamaz. Günümüzde İslam coğrafyasında zulme uğrayan  kardeşlerimize destek olmak için elinden geleni </a:t>
            </a:r>
            <a:r>
              <a:rPr lang="tr-TR" sz="2400" b="0" strike="noStrike" spc="-1" dirty="0" err="1" smtClean="0">
                <a:latin typeface="+mn-lt"/>
              </a:rPr>
              <a:t>yapamalıdır</a:t>
            </a:r>
            <a:r>
              <a:rPr lang="tr-TR" sz="2400" b="0" strike="noStrike" spc="-1" dirty="0" smtClean="0">
                <a:latin typeface="+mn-lt"/>
              </a:rPr>
              <a:t>. Gazze kanayan yarasıdır müminlerin. Onların her duasında yer alır ümmetin mazlum kardeşleri. Boykot ürünlerini almama konusunda da duyarlıdır inananlar. “Sadece benim alışverişimle </a:t>
            </a:r>
            <a:r>
              <a:rPr lang="tr-TR" sz="2400" b="0" strike="noStrike" spc="-1" dirty="0" err="1" smtClean="0">
                <a:latin typeface="+mn-lt"/>
              </a:rPr>
              <a:t>Gazzeli</a:t>
            </a:r>
            <a:r>
              <a:rPr lang="tr-TR" sz="2400" b="0" strike="noStrike" spc="-1" dirty="0" smtClean="0">
                <a:latin typeface="+mn-lt"/>
              </a:rPr>
              <a:t> kardeşlerim ne kadar zarara uğrayabilir ki!” diye düşünmezler.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17</a:t>
            </a:fld>
            <a:endParaRPr lang="tr-TR" sz="1200" b="0" strike="noStrike" spc="-1">
              <a:latin typeface="Times New Roman"/>
            </a:endParaRPr>
          </a:p>
        </p:txBody>
      </p:sp>
    </p:spTree>
    <p:extLst>
      <p:ext uri="{BB962C8B-B14F-4D97-AF65-F5344CB8AC3E}">
        <p14:creationId xmlns:p14="http://schemas.microsoft.com/office/powerpoint/2010/main" val="177317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İnsanları sorumluluk sahibi varlıklar olarak yaratan Allah, onlara yeryüzünde sayısız nimetler vermiştir. Bu nimetlerin pek çoğunu onlara helâl kılarken bir kısmına ise sınırlama getirmiştir. Söz gelimi bunca üzüm bağını bahşeden Allah, sarhoş ederek insan aklını giderdiği için içkiyi yasaklamıştır. Koymuş olduğu yasaklar, aslında yine insanların yararına yöneliktir. Yüce Allah neyin haram, neyin de helâl olduğunu bazen gönderdiği kitaplar ve elçiler aracılığıyla açıklamış ve kendisine inananların bu yasaklara dikkat etmesini istemiştir. Hakkında herhangi bir hüküm belirtilmeyenler ise yapılmasında bir sorun olmayan uygulamalardır. (Hadislerle İslâm, c.5, s.85)</a:t>
            </a:r>
          </a:p>
          <a:p>
            <a:r>
              <a:rPr lang="tr-TR" sz="2400" b="0" strike="noStrike" spc="-1" dirty="0" smtClean="0">
                <a:latin typeface="+mn-lt"/>
              </a:rPr>
              <a:t>Helâl haram </a:t>
            </a:r>
            <a:r>
              <a:rPr lang="tr-TR" sz="2400" b="0" strike="noStrike" spc="-1" dirty="0" err="1" smtClean="0">
                <a:latin typeface="+mn-lt"/>
              </a:rPr>
              <a:t>konusunda“Seni</a:t>
            </a:r>
            <a:r>
              <a:rPr lang="tr-TR" sz="2400" b="0" strike="noStrike" spc="-1" dirty="0" smtClean="0">
                <a:latin typeface="+mn-lt"/>
              </a:rPr>
              <a:t> şüphelendiren şeyleri bırak, şüphelendirmeyenlere bak!” (</a:t>
            </a:r>
            <a:r>
              <a:rPr lang="tr-TR" sz="2400" b="0" strike="noStrike" spc="-1" dirty="0" err="1" smtClean="0">
                <a:latin typeface="+mn-lt"/>
              </a:rPr>
              <a:t>Nesâî</a:t>
            </a:r>
            <a:r>
              <a:rPr lang="tr-TR" sz="2400" b="0" strike="noStrike" spc="-1" dirty="0" smtClean="0">
                <a:latin typeface="+mn-lt"/>
              </a:rPr>
              <a:t>, </a:t>
            </a:r>
            <a:r>
              <a:rPr lang="tr-TR" sz="2400" b="0" strike="noStrike" spc="-1" dirty="0" err="1" smtClean="0">
                <a:latin typeface="+mn-lt"/>
              </a:rPr>
              <a:t>Eşribe</a:t>
            </a:r>
            <a:r>
              <a:rPr lang="tr-TR" sz="2400" b="0" strike="noStrike" spc="-1" dirty="0" smtClean="0">
                <a:latin typeface="+mn-lt"/>
              </a:rPr>
              <a:t>, 50) buyuran Allah </a:t>
            </a:r>
            <a:r>
              <a:rPr lang="tr-TR" sz="2400" b="0" strike="noStrike" spc="-1" dirty="0" err="1" smtClean="0">
                <a:latin typeface="+mn-lt"/>
              </a:rPr>
              <a:t>Resûlü</a:t>
            </a:r>
            <a:r>
              <a:rPr lang="tr-TR" sz="2400" b="0" strike="noStrike" spc="-1" dirty="0" smtClean="0">
                <a:latin typeface="+mn-lt"/>
              </a:rPr>
              <a:t> bir gün ashabına şu açıklamaları yapmıştır: “Helâl bellidir; haram da bellidir. İkisinin arasında ise birtakım şüpheli şeyler vardır ki insanların çoğu bunları bilmezler. Kim şüpheli şeylerden sakınırsa, dinini ve ırzını (namus ve haysiyetini) korumuş olur. Kim de şüpheli şeylere düşerse, harama düşmüş olur.” </a:t>
            </a:r>
          </a:p>
          <a:p>
            <a:r>
              <a:rPr lang="tr-TR" sz="2400" b="0" strike="noStrike" spc="-1" dirty="0" err="1" smtClean="0">
                <a:latin typeface="+mn-lt"/>
              </a:rPr>
              <a:t>Resûl</a:t>
            </a:r>
            <a:r>
              <a:rPr lang="tr-TR" sz="2400" b="0" strike="noStrike" spc="-1" dirty="0" smtClean="0">
                <a:latin typeface="+mn-lt"/>
              </a:rPr>
              <a:t>-i Ekrem sözlerini şu nefis benzetmeyle </a:t>
            </a:r>
            <a:r>
              <a:rPr lang="tr-TR" sz="2400" b="0" strike="noStrike" spc="-1" dirty="0" err="1" smtClean="0">
                <a:latin typeface="+mn-lt"/>
              </a:rPr>
              <a:t>sürdürmektedir:“Bu</a:t>
            </a:r>
            <a:r>
              <a:rPr lang="tr-TR" sz="2400" b="0" strike="noStrike" spc="-1" dirty="0" smtClean="0">
                <a:latin typeface="+mn-lt"/>
              </a:rPr>
              <a:t>, tıpkı bir koruluğun etrafında hayvan otlatan çobanın durumuna benzer, sürüsü her an oraya girebilir. Bilin ki her hükümdarın bir koruluğu vardır. </a:t>
            </a:r>
            <a:r>
              <a:rPr lang="tr-TR" sz="2400" b="0" strike="noStrike" spc="-1" dirty="0" err="1" smtClean="0">
                <a:latin typeface="+mn-lt"/>
              </a:rPr>
              <a:t>Allah"ın</a:t>
            </a:r>
            <a:r>
              <a:rPr lang="tr-TR" sz="2400" b="0" strike="noStrike" spc="-1" dirty="0" smtClean="0">
                <a:latin typeface="+mn-lt"/>
              </a:rPr>
              <a:t> koruluğu ise O’nun haramlarıdır. Dikkat edin! Bedende bir et parçası vardır. O sağlam olursa bütün beden sağlam olur, ama bozuk olursa bütün beden bozulur. Dikkat edin! O et parçası, kalptir!” (Müslim, </a:t>
            </a:r>
            <a:r>
              <a:rPr lang="tr-TR" sz="2400" b="0" strike="noStrike" spc="-1" dirty="0" err="1" smtClean="0">
                <a:latin typeface="+mn-lt"/>
              </a:rPr>
              <a:t>Müsâkât</a:t>
            </a:r>
            <a:r>
              <a:rPr lang="tr-TR" sz="2400" b="0" strike="noStrike" spc="-1" dirty="0" smtClean="0">
                <a:latin typeface="+mn-lt"/>
              </a:rPr>
              <a:t>, 107) Bu sözleriyle Allah </a:t>
            </a:r>
            <a:r>
              <a:rPr lang="tr-TR" sz="2400" b="0" strike="noStrike" spc="-1" dirty="0" err="1" smtClean="0">
                <a:latin typeface="+mn-lt"/>
              </a:rPr>
              <a:t>Resûlü</a:t>
            </a:r>
            <a:r>
              <a:rPr lang="tr-TR" sz="2400" b="0" strike="noStrike" spc="-1" dirty="0" smtClean="0">
                <a:latin typeface="+mn-lt"/>
              </a:rPr>
              <a:t>, insanın doğru yolu bulmasında temiz bir kalbe ihtiyacının olduğunu ve vicdana çok büyük görev ve sorumluluk düştüğünü bildirmekte, </a:t>
            </a:r>
            <a:r>
              <a:rPr lang="tr-TR" sz="2400" b="0" strike="noStrike" spc="-1" dirty="0" err="1" smtClean="0">
                <a:latin typeface="+mn-lt"/>
              </a:rPr>
              <a:t>salih</a:t>
            </a:r>
            <a:r>
              <a:rPr lang="tr-TR" sz="2400" b="0" strike="noStrike" spc="-1" dirty="0" smtClean="0">
                <a:latin typeface="+mn-lt"/>
              </a:rPr>
              <a:t> amellerin ancak salim bir kalple gerçekleşebileceğini haber vermektedir.</a:t>
            </a:r>
          </a:p>
          <a:p>
            <a:r>
              <a:rPr lang="tr-TR" sz="2400" b="0" strike="noStrike" spc="-1" dirty="0" err="1" smtClean="0">
                <a:latin typeface="+mn-lt"/>
              </a:rPr>
              <a:t>Resûlullah</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yine sahabesine hitap ettiği bir gün </a:t>
            </a:r>
            <a:r>
              <a:rPr lang="tr-TR" sz="2400" b="0" strike="noStrike" spc="-1" dirty="0" err="1" smtClean="0">
                <a:latin typeface="+mn-lt"/>
              </a:rPr>
              <a:t>ashâbına</a:t>
            </a:r>
            <a:r>
              <a:rPr lang="tr-TR" sz="2400" b="0" strike="noStrike" spc="-1" dirty="0" smtClean="0">
                <a:latin typeface="+mn-lt"/>
              </a:rPr>
              <a:t> şöyle anlatıyordu: “Yüce Allah şöyle bir benzetme yapıyor: Bir yol düşünün! Dosdoğru bir yol. Her iki taraf boydan boya duvar. Her iki duvarda da yerlere kadar sarkmış asılı perdeleri bulunan açık kapılar var. Yolun başında bir uyarıcı yola girenlere şöyle bağırıyor: “Ey insanlar! Şu doğru yola hep birlikte girin, ayrılmayın!” Yolun ortasında başka uyarıcılar da bulunmakta ve kapıların perdesini açmaya çalışanları ikaz ediyor: "Ne yapıyorsun! Açma orayı sakın. Eğer açarsan oraya düşer, yoldan çıkarsın!” diyorlar.”</a:t>
            </a:r>
          </a:p>
          <a:p>
            <a:r>
              <a:rPr lang="tr-TR" sz="2400" b="0" strike="noStrike" spc="-1" dirty="0" smtClean="0">
                <a:latin typeface="+mn-lt"/>
              </a:rPr>
              <a:t>Daha sonra Allah </a:t>
            </a:r>
            <a:r>
              <a:rPr lang="tr-TR" sz="2400" b="0" strike="noStrike" spc="-1" dirty="0" err="1" smtClean="0">
                <a:latin typeface="+mn-lt"/>
              </a:rPr>
              <a:t>Resûlü</a:t>
            </a:r>
            <a:r>
              <a:rPr lang="tr-TR" sz="2400" b="0" strike="noStrike" spc="-1" dirty="0" smtClean="0">
                <a:latin typeface="+mn-lt"/>
              </a:rPr>
              <a:t> dostlarına bu tasviri şöyle izah eder: “İşte bu yol, İslâm’dır. İki taraftaki duvarlar Allah’ın sınırları, açık kapılar ise O’nun yasaklarıdır. Yolun başındaki uyarıcı, Yüce Allah’ın Kitabı; yolun ortasındaki davetçiler de Yaratan’ın her Müslümanın kalbine yerleştirdiği vaizdir.”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Hanbel</a:t>
            </a:r>
            <a:r>
              <a:rPr lang="tr-TR" sz="2400" b="0" strike="noStrike" spc="-1" dirty="0" smtClean="0">
                <a:latin typeface="+mn-lt"/>
              </a:rPr>
              <a:t>, IV, 183)</a:t>
            </a:r>
          </a:p>
          <a:p>
            <a:r>
              <a:rPr lang="tr-TR" sz="2400" b="0" strike="noStrike" spc="-1" dirty="0" smtClean="0">
                <a:latin typeface="+mn-lt"/>
              </a:rPr>
              <a:t>Yüce Allah, “Dillerinizin yalan yere nitelendirmesinden ötürü, "Şu helâldir, şu da haramdır." demeyin, sonra Allah’a karşı yalan uydurmuş olursunuz. Şüphesiz, Allah’a karşı yalan uyduranlar, kurtuluşa eremezler.” (</a:t>
            </a:r>
            <a:r>
              <a:rPr lang="tr-TR" sz="2400" b="0" strike="noStrike" spc="-1" dirty="0" err="1" smtClean="0">
                <a:latin typeface="+mn-lt"/>
              </a:rPr>
              <a:t>Nahl</a:t>
            </a:r>
            <a:r>
              <a:rPr lang="tr-TR" sz="2400" b="0" strike="noStrike" spc="-1" dirty="0" smtClean="0">
                <a:latin typeface="+mn-lt"/>
              </a:rPr>
              <a:t>, 16/116) </a:t>
            </a:r>
            <a:r>
              <a:rPr lang="tr-TR" sz="2400" b="0" strike="noStrike" spc="-1" dirty="0" err="1" smtClean="0">
                <a:latin typeface="+mn-lt"/>
              </a:rPr>
              <a:t>âyetiyle</a:t>
            </a:r>
            <a:r>
              <a:rPr lang="tr-TR" sz="2400" b="0" strike="noStrike" spc="-1" dirty="0" smtClean="0">
                <a:latin typeface="+mn-lt"/>
              </a:rPr>
              <a:t> Müslümanları helal ve haramlar konusunda ayet ve hadislere muhalif olacak şekilde konuşmamaları konusunda uyarmıştır. </a:t>
            </a:r>
          </a:p>
          <a:p>
            <a:r>
              <a:rPr lang="tr-TR" sz="2400" b="0" strike="noStrike" spc="-1" dirty="0" smtClean="0">
                <a:latin typeface="+mn-lt"/>
              </a:rPr>
              <a:t>Örneğin Yahudiler, Allah’ın haram kıldığı cumartesi günü balık avlama yasağını  (Nisâ, 4/154) arzularına göre tevil etmiş, diğer günlerde gözükmeyen balıkların cumartesi günü akın akın geldiğini görünce o gün ağlarını kurup, pazar günü de toplamışlardı. (</a:t>
            </a:r>
            <a:r>
              <a:rPr lang="tr-TR" sz="2400" b="0" strike="noStrike" spc="-1" dirty="0" err="1" smtClean="0">
                <a:latin typeface="+mn-lt"/>
              </a:rPr>
              <a:t>Kurtubî</a:t>
            </a:r>
            <a:r>
              <a:rPr lang="tr-TR" sz="2400" b="0" strike="noStrike" spc="-1" dirty="0" smtClean="0">
                <a:latin typeface="+mn-lt"/>
              </a:rPr>
              <a:t>, </a:t>
            </a:r>
            <a:r>
              <a:rPr lang="tr-TR" sz="2400" b="0" strike="noStrike" spc="-1" dirty="0" err="1" smtClean="0">
                <a:latin typeface="+mn-lt"/>
              </a:rPr>
              <a:t>Tefsîr</a:t>
            </a:r>
            <a:r>
              <a:rPr lang="tr-TR" sz="2400" b="0" strike="noStrike" spc="-1" dirty="0" smtClean="0">
                <a:latin typeface="+mn-lt"/>
              </a:rPr>
              <a:t>, VII, 306) Böylece onlar, aslında yasağın içini boşaltmışlardı. </a:t>
            </a:r>
          </a:p>
          <a:p>
            <a:r>
              <a:rPr lang="tr-TR" sz="2400" b="0" strike="noStrike" spc="-1" dirty="0" smtClean="0">
                <a:latin typeface="+mn-lt"/>
              </a:rPr>
              <a:t>İslâm’da helâl ve haramı belirlemek Allah’a ve O’nun izniyle de Hz. Peygamber’e aittir. (</a:t>
            </a:r>
            <a:r>
              <a:rPr lang="tr-TR" sz="2400" b="0" strike="noStrike" spc="-1" dirty="0" err="1" smtClean="0">
                <a:latin typeface="+mn-lt"/>
              </a:rPr>
              <a:t>A’râf</a:t>
            </a:r>
            <a:r>
              <a:rPr lang="tr-TR" sz="2400" b="0" strike="noStrike" spc="-1" dirty="0" smtClean="0">
                <a:latin typeface="+mn-lt"/>
              </a:rPr>
              <a:t>, 7/157) Dolayısıyla insanların kendi arzularına göre bir şeye helâl veya haram demeleri şiddetle yasaklanmıştır. (</a:t>
            </a:r>
            <a:r>
              <a:rPr lang="tr-TR" sz="2400" b="0" strike="noStrike" spc="-1" dirty="0" err="1" smtClean="0">
                <a:latin typeface="+mn-lt"/>
              </a:rPr>
              <a:t>En’âm</a:t>
            </a:r>
            <a:r>
              <a:rPr lang="tr-TR" sz="2400" b="0" strike="noStrike" spc="-1" dirty="0" smtClean="0">
                <a:latin typeface="+mn-lt"/>
              </a:rPr>
              <a:t>, 6/138-140) </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18</a:t>
            </a:fld>
            <a:endParaRPr lang="tr-TR" sz="1200" b="0" strike="noStrike" spc="-1">
              <a:latin typeface="Times New Roman"/>
            </a:endParaRPr>
          </a:p>
        </p:txBody>
      </p:sp>
    </p:spTree>
    <p:extLst>
      <p:ext uri="{BB962C8B-B14F-4D97-AF65-F5344CB8AC3E}">
        <p14:creationId xmlns:p14="http://schemas.microsoft.com/office/powerpoint/2010/main" val="283854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İslâm ahlâkında vicdan da göz ardı edilmemiştir. Şuurlu, iman sahibi bir kimse, vicdanına danışarak iyi ve kötüyü birbirinden ayırt edebilir. Çünkü iyilik/sevap, kalbin kendisiyle huzur ve sükûn bulduğu; kötülük/günah ise kalbi huzursuz eden şeydir.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Hanbel</a:t>
            </a:r>
            <a:r>
              <a:rPr lang="tr-TR" sz="2400" b="0" strike="noStrike" spc="-1" dirty="0" smtClean="0">
                <a:latin typeface="+mn-lt"/>
              </a:rPr>
              <a:t>, IV, 227) Nitekim Hz. Peygamber, “İyilik güzel ahlâktır. Kötülük ise içini huzursuz eden ve başkalarının bilmesini istemediğin şeydir.” buyurmuştur.  (Müslim, </a:t>
            </a:r>
            <a:r>
              <a:rPr lang="tr-TR" sz="2400" b="0" strike="noStrike" spc="-1" dirty="0" err="1" smtClean="0">
                <a:latin typeface="+mn-lt"/>
              </a:rPr>
              <a:t>Birr</a:t>
            </a:r>
            <a:r>
              <a:rPr lang="tr-TR" sz="2400" b="0" strike="noStrike" spc="-1" dirty="0" smtClean="0">
                <a:latin typeface="+mn-lt"/>
              </a:rPr>
              <a:t>, 14) Ancak insanın fıtratı gereği yanıldığı ve hata ettiği zamanlar olabilmektedir. Böyle bir durumda Allah </a:t>
            </a:r>
            <a:r>
              <a:rPr lang="tr-TR" sz="2400" b="0" strike="noStrike" spc="-1" dirty="0" err="1" smtClean="0">
                <a:latin typeface="+mn-lt"/>
              </a:rPr>
              <a:t>Resûlü</a:t>
            </a:r>
            <a:r>
              <a:rPr lang="tr-TR" sz="2400" b="0" strike="noStrike" spc="-1" dirty="0" smtClean="0">
                <a:latin typeface="+mn-lt"/>
              </a:rPr>
              <a:t> şunu tavsiye etmektedir: “Nerede olursan ol, Allah’a karşı sorumluluğunun bilincinde ol! Kötülüğün peşinden iyi bir şey yap ki onu yok etsin. İnsanlara da güzel ahlâka uygun biçimde davran!”  (Müslim, </a:t>
            </a:r>
            <a:r>
              <a:rPr lang="tr-TR" sz="2400" b="0" strike="noStrike" spc="-1" dirty="0" err="1" smtClean="0">
                <a:latin typeface="+mn-lt"/>
              </a:rPr>
              <a:t>Birr</a:t>
            </a:r>
            <a:r>
              <a:rPr lang="tr-TR" sz="2400" b="0" strike="noStrike" spc="-1" dirty="0" smtClean="0">
                <a:latin typeface="+mn-lt"/>
              </a:rPr>
              <a:t>, 14) Çünkü Allah </a:t>
            </a:r>
            <a:r>
              <a:rPr lang="tr-TR" sz="2400" b="0" strike="noStrike" spc="-1" dirty="0" err="1" smtClean="0">
                <a:latin typeface="+mn-lt"/>
              </a:rPr>
              <a:t>Teâlâ"nın</a:t>
            </a:r>
            <a:r>
              <a:rPr lang="tr-TR" sz="2400" b="0" strike="noStrike" spc="-1" dirty="0" smtClean="0">
                <a:latin typeface="+mn-lt"/>
              </a:rPr>
              <a:t> buyurduğu üzere, yapılan hayır ve hasenat, kötülükleri gidermektedir. ( Hûd, 11/114) Ve unutmamalıdır ki, sanal alemde yaptıkları ettikleri gerçek hayattaki kadar hatta ulaştığı kitle düşünülürse daha etkilidir. </a:t>
            </a:r>
          </a:p>
          <a:p>
            <a:r>
              <a:rPr lang="tr-TR" sz="2400" b="0" strike="noStrike" spc="-1" dirty="0" err="1" smtClean="0">
                <a:latin typeface="+mn-lt"/>
              </a:rPr>
              <a:t>Resûlullah</a:t>
            </a:r>
            <a:r>
              <a:rPr lang="tr-TR" sz="2400" b="0" strike="noStrike" spc="-1" dirty="0" smtClean="0">
                <a:latin typeface="+mn-lt"/>
              </a:rPr>
              <a:t> ahlâk bakımından insanların en güzeli idi.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Edeb</a:t>
            </a:r>
            <a:r>
              <a:rPr lang="tr-TR" sz="2400" b="0" strike="noStrike" spc="-1" dirty="0" smtClean="0">
                <a:latin typeface="+mn-lt"/>
              </a:rPr>
              <a:t>, 112) Bununla birlikte Hz. Peygamber, ahlâkını daha da güzelleştirmeye gayret ederek kötü ahlâktan Allah’a sığınırdı.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a:t>
            </a:r>
            <a:r>
              <a:rPr lang="tr-TR" sz="2400" b="0" strike="noStrike" spc="-1" dirty="0" err="1" smtClean="0">
                <a:latin typeface="+mn-lt"/>
              </a:rPr>
              <a:t>Vitr</a:t>
            </a:r>
            <a:r>
              <a:rPr lang="tr-TR" sz="2400" b="0" strike="noStrike" spc="-1" dirty="0" smtClean="0">
                <a:latin typeface="+mn-lt"/>
              </a:rPr>
              <a:t>, 32) O’nun namaza kalktığında yaptığı dua da bu amacını gerçekleştirmeye yönelikti: “...(Allah’ım!) Beni güzel ahlâka eriştir. Senden başka güzel ahlâka eriştirecek yoktur. Kötü ahlâkı benden uzaklaştır. Senden başka kötü ahlâkı benden uzaklaştıracak yoktur!..” (Müslim, </a:t>
            </a:r>
            <a:r>
              <a:rPr lang="tr-TR" sz="2400" b="0" strike="noStrike" spc="-1" dirty="0" err="1" smtClean="0">
                <a:latin typeface="+mn-lt"/>
              </a:rPr>
              <a:t>Müsâfirîn</a:t>
            </a:r>
            <a:r>
              <a:rPr lang="tr-TR" sz="2400" b="0" strike="noStrike" spc="-1" dirty="0" smtClean="0">
                <a:latin typeface="+mn-lt"/>
              </a:rPr>
              <a:t>, 201)</a:t>
            </a:r>
          </a:p>
          <a:p>
            <a:r>
              <a:rPr lang="tr-TR" sz="2400" b="0" strike="noStrike" spc="-1" dirty="0" err="1" smtClean="0">
                <a:latin typeface="+mn-lt"/>
              </a:rPr>
              <a:t>Resûlullah</a:t>
            </a:r>
            <a:r>
              <a:rPr lang="tr-TR" sz="2400" b="0" strike="noStrike" spc="-1" dirty="0" smtClean="0">
                <a:latin typeface="+mn-lt"/>
              </a:rPr>
              <a:t> da, “Müminlerin iman bakımından en mükemmeli, ahlâk bakımından en güzel olanıdır.”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Sünnet, 15) buyurarak iman ve ahlâk birlikteliğine vurgu yapmıştır. Ayrıca ahlâkı en güzel olanların, en hayırlı insanlar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Menâkıb</a:t>
            </a:r>
            <a:r>
              <a:rPr lang="tr-TR" sz="2400" b="0" strike="noStrike" spc="-1" dirty="0" smtClean="0">
                <a:latin typeface="+mn-lt"/>
              </a:rPr>
              <a:t>, 23)  ve kendisine en sevgili kimseler  olduğunu ifade etmiştir.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Fedâilü</a:t>
            </a:r>
            <a:r>
              <a:rPr lang="tr-TR" sz="2400" b="0" strike="noStrike" spc="-1" dirty="0" smtClean="0">
                <a:latin typeface="+mn-lt"/>
              </a:rPr>
              <a:t> </a:t>
            </a:r>
            <a:r>
              <a:rPr lang="tr-TR" sz="2400" b="0" strike="noStrike" spc="-1" dirty="0" err="1" smtClean="0">
                <a:latin typeface="+mn-lt"/>
              </a:rPr>
              <a:t>ashâbi’n-nebî</a:t>
            </a:r>
            <a:r>
              <a:rPr lang="tr-TR" sz="2400" b="0" strike="noStrike" spc="-1" dirty="0" smtClean="0">
                <a:latin typeface="+mn-lt"/>
              </a:rPr>
              <a:t>, 27)</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19</a:t>
            </a:fld>
            <a:endParaRPr lang="tr-TR" sz="1200" b="0" strike="noStrike" spc="-1">
              <a:latin typeface="Times New Roman"/>
            </a:endParaRPr>
          </a:p>
        </p:txBody>
      </p:sp>
    </p:spTree>
    <p:extLst>
      <p:ext uri="{BB962C8B-B14F-4D97-AF65-F5344CB8AC3E}">
        <p14:creationId xmlns:p14="http://schemas.microsoft.com/office/powerpoint/2010/main" val="1808173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İnsanoğlu bir ağaca benzer. Çocukluk ve gençlikte bahardaki bir fidandır; serpilir, tomurcuklar açar, çiçeklenir. Orta yaşta, yaz mevsimindeki bereketli bir ağaçtır; gölgesi sığınak, meyveleri şifadır. İhtiyarlıkta ise güzden kışa geçen asırlık çınardır; yapraklarını döker, toprağın üstünden ziyade altı ile meşgul olur. İnsan denilen bu ağacın kökü, gövdesi, dalları ve meyveleri vardır. İnsanın kökü; mazisi ve atalarıdır. Gövdesi; kendisi ve ailesidir. Dalları; çevresi ve içinde bulunduğu toplumdur. Meyveleri ise kendisinden sonra yeni bir ağaç olmaya meyilli çekirdekleri içinde taşıyan çocukları, talebeleri ve ürettiği eserleridir. </a:t>
            </a:r>
          </a:p>
          <a:p>
            <a:r>
              <a:rPr lang="tr-TR" sz="2400" b="0" strike="noStrike" spc="-1" dirty="0" smtClean="0">
                <a:latin typeface="+mn-lt"/>
              </a:rPr>
              <a:t>İman şuuruyla beslenmiş sağlam bir duruş, İslam zeminine yaslanmış sade bir yaşam, güzel ahlakla donanmış seçkin bir karakter, </a:t>
            </a:r>
            <a:r>
              <a:rPr lang="tr-TR" sz="2400" b="0" strike="noStrike" spc="-1" dirty="0" err="1" smtClean="0">
                <a:latin typeface="+mn-lt"/>
              </a:rPr>
              <a:t>salih</a:t>
            </a:r>
            <a:r>
              <a:rPr lang="tr-TR" sz="2400" b="0" strike="noStrike" spc="-1" dirty="0" smtClean="0">
                <a:latin typeface="+mn-lt"/>
              </a:rPr>
              <a:t> amelle süslenmiş temiz bir fıtrat… Böyle şahsiyetler hem yaşarken hem de öldükten sonra </a:t>
            </a:r>
            <a:r>
              <a:rPr lang="tr-TR" sz="2400" b="0" strike="noStrike" spc="-1" dirty="0" err="1" smtClean="0">
                <a:latin typeface="+mn-lt"/>
              </a:rPr>
              <a:t>üsve</a:t>
            </a:r>
            <a:r>
              <a:rPr lang="tr-TR" sz="2400" b="0" strike="noStrike" spc="-1" dirty="0" smtClean="0">
                <a:latin typeface="+mn-lt"/>
              </a:rPr>
              <a:t>-i </a:t>
            </a:r>
            <a:r>
              <a:rPr lang="tr-TR" sz="2400" b="0" strike="noStrike" spc="-1" dirty="0" err="1" smtClean="0">
                <a:latin typeface="+mn-lt"/>
              </a:rPr>
              <a:t>hasene</a:t>
            </a:r>
            <a:r>
              <a:rPr lang="tr-TR" sz="2400" b="0" strike="noStrike" spc="-1" dirty="0" smtClean="0">
                <a:latin typeface="+mn-lt"/>
              </a:rPr>
              <a:t> (güzel örnek) olarak insanlığa ışık tutarlar.</a:t>
            </a:r>
          </a:p>
          <a:p>
            <a:r>
              <a:rPr lang="tr-TR" sz="2400" b="0" strike="noStrike" spc="-1" dirty="0" smtClean="0">
                <a:latin typeface="+mn-lt"/>
              </a:rPr>
              <a:t> İslam kültüründe iz bırakmış şahsiyetlerin hayat hikâyelerine dikkat edilirse çoğunlukla bu özelliklerin öne çıktığı görülür.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20</a:t>
            </a:fld>
            <a:endParaRPr lang="tr-TR" sz="1200" b="0" strike="noStrike" spc="-1">
              <a:latin typeface="Times New Roman"/>
            </a:endParaRPr>
          </a:p>
        </p:txBody>
      </p:sp>
    </p:spTree>
    <p:extLst>
      <p:ext uri="{BB962C8B-B14F-4D97-AF65-F5344CB8AC3E}">
        <p14:creationId xmlns:p14="http://schemas.microsoft.com/office/powerpoint/2010/main" val="273970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 fıtratı, çeşitli olumsuz etkilere maruz kalmadığı müddetçe Yaratanı tanıma ve iyiliğe yönelme eğilimindedir. Bütün olumsuzluklara rağmen </a:t>
            </a:r>
            <a:r>
              <a:rPr lang="tr-TR" sz="2400" b="0" strike="noStrike" spc="-1" dirty="0" err="1" smtClean="0">
                <a:latin typeface="+mn-lt"/>
              </a:rPr>
              <a:t>câhiliye</a:t>
            </a:r>
            <a:r>
              <a:rPr lang="tr-TR" sz="2400" b="0" strike="noStrike" spc="-1" dirty="0" smtClean="0">
                <a:latin typeface="+mn-lt"/>
              </a:rPr>
              <a:t> gibi karanlık bir dönemde bile fıtratını koruyanlar bulunabilmiştir. Aslında peygamberlere kitap gönderilmesinin amacı da yaratılıştan sahip olunan temiz fıtratın bozulmamasını sağlamaktır. Allah’ı tanımayıp O’na iman etmemek, Allah’tan başkasına tapmak ise fıtrata aykırıdır.  (Hadislerle İslâm, c.1, s.240)</a:t>
            </a:r>
          </a:p>
          <a:p>
            <a:r>
              <a:rPr lang="tr-TR" sz="2400" b="0" strike="noStrike" spc="-1" dirty="0" smtClean="0">
                <a:latin typeface="+mn-lt"/>
              </a:rPr>
              <a:t>İnsan, doğasında var olan temiz fıtratı yapıp ettikleriyle yani amelleriyle koruyabilir. Güzel ameller, özünde samimiyet ve devamlılık taşırsa bir anlam ifade eder ve insanı olgunlaştırır. Beş vakit namaz, Ramazan orucu, zekât ve hac ibadetleri hayat yolunda, günlük ya da yıllık eğitim sisteminin, başka bir deyişle insanın olgunlaşma sürecinin bir parçasıdır. </a:t>
            </a:r>
          </a:p>
          <a:p>
            <a:r>
              <a:rPr lang="tr-TR" sz="2400" b="0" strike="noStrike" spc="-1" dirty="0" smtClean="0">
                <a:latin typeface="+mn-lt"/>
              </a:rPr>
              <a:t>Bu olgunlaşma süresince bir rehbere ihtiyaç duyar insan. Allah’ın kendisine bahşettiği özündeki cevheri ortaya çıkarmak için destek olur kendisine bu rehber.</a:t>
            </a:r>
          </a:p>
          <a:p>
            <a:r>
              <a:rPr lang="tr-TR" sz="2400" b="0" strike="noStrike" spc="-1" dirty="0" smtClean="0">
                <a:latin typeface="+mn-lt"/>
              </a:rPr>
              <a:t>İnsanlığın rehberi olan </a:t>
            </a:r>
            <a:r>
              <a:rPr lang="tr-TR" sz="2400" b="0" strike="noStrike" spc="-1" dirty="0" err="1" smtClean="0">
                <a:latin typeface="+mn-lt"/>
              </a:rPr>
              <a:t>Resûlullah</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insanları altın ve gümüş madenine benzetir. (Müslim, </a:t>
            </a:r>
            <a:r>
              <a:rPr lang="tr-TR" sz="2400" b="0" strike="noStrike" spc="-1" dirty="0" err="1" smtClean="0">
                <a:latin typeface="+mn-lt"/>
              </a:rPr>
              <a:t>Birr</a:t>
            </a:r>
            <a:r>
              <a:rPr lang="tr-TR" sz="2400" b="0" strike="noStrike" spc="-1" dirty="0" smtClean="0">
                <a:latin typeface="+mn-lt"/>
              </a:rPr>
              <a:t>, 160) İnsandaki öz, tıpkı maden gibi işlenmeye muhtaçtır. Yeryüzünde altınıyla, gümüşüyle, demiriyle, bakırıyla nasıl farklı farklı vasıflara sahip madenler mevcutsa, aynı şekilde birbirinden farklı özleri olan, çeşit çeşit karakterlere sahip insanlar mevcuttur. Nasıl ki, madenler asıl değerlerini, önemlerini işlendikten sonra kazanıyorsa, insanın yaratılıştan sahip olduğu akıl, kalp, ruh ve vicdan gibi meziyetleri de ilâhî hakikatlerin ışığında, rahmet elçilerinin rehberliğinde işlenmek suretiyle değer kazanır. İnsan sadece maddesiyle, bedeniyle insan olmaz. Onun insan olarak var oluşunu cismi ile birlikte ruh ve </a:t>
            </a:r>
            <a:r>
              <a:rPr lang="tr-TR" sz="2400" b="0" strike="noStrike" spc="-1" dirty="0" err="1" smtClean="0">
                <a:latin typeface="+mn-lt"/>
              </a:rPr>
              <a:t>mânâsı</a:t>
            </a:r>
            <a:r>
              <a:rPr lang="tr-TR" sz="2400" b="0" strike="noStrike" spc="-1" dirty="0" smtClean="0">
                <a:latin typeface="+mn-lt"/>
              </a:rPr>
              <a:t> tamamlar. (Hadislerle İslâm, c.1, s.286)</a:t>
            </a:r>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3</a:t>
            </a:fld>
            <a:endParaRPr lang="tr-TR" sz="1200" b="0" strike="noStrike" spc="-1">
              <a:latin typeface="Times New Roman"/>
            </a:endParaRPr>
          </a:p>
        </p:txBody>
      </p:sp>
    </p:spTree>
    <p:extLst>
      <p:ext uri="{BB962C8B-B14F-4D97-AF65-F5344CB8AC3E}">
        <p14:creationId xmlns:p14="http://schemas.microsoft.com/office/powerpoint/2010/main" val="1817640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Allah </a:t>
            </a:r>
            <a:r>
              <a:rPr lang="tr-TR" sz="2400" b="0" strike="noStrike" spc="-1" dirty="0" err="1" smtClean="0">
                <a:latin typeface="+mn-lt"/>
              </a:rPr>
              <a:t>Resûlü’nün</a:t>
            </a:r>
            <a:r>
              <a:rPr lang="tr-TR" sz="2400" b="0" strike="noStrike" spc="-1" dirty="0" smtClean="0">
                <a:latin typeface="+mn-lt"/>
              </a:rPr>
              <a:t> güzide </a:t>
            </a:r>
            <a:r>
              <a:rPr lang="tr-TR" sz="2400" b="0" strike="noStrike" spc="-1" dirty="0" err="1" smtClean="0">
                <a:latin typeface="+mn-lt"/>
              </a:rPr>
              <a:t>ashâbı</a:t>
            </a:r>
            <a:r>
              <a:rPr lang="tr-TR" sz="2400" b="0" strike="noStrike" spc="-1" dirty="0" smtClean="0">
                <a:latin typeface="+mn-lt"/>
              </a:rPr>
              <a:t> arasında yer alan Abdullah b. </a:t>
            </a:r>
            <a:r>
              <a:rPr lang="tr-TR" sz="2400" b="0" strike="noStrike" spc="-1" dirty="0" err="1" smtClean="0">
                <a:latin typeface="+mn-lt"/>
              </a:rPr>
              <a:t>Mes’ûd</a:t>
            </a:r>
            <a:r>
              <a:rPr lang="tr-TR" sz="2400" b="0" strike="noStrike" spc="-1" dirty="0" smtClean="0">
                <a:latin typeface="+mn-lt"/>
              </a:rPr>
              <a:t>, edep ve ahlâk ilkelerinin kaynağı olarak Kur’an’ı, yine edep kökünden gelen, “</a:t>
            </a:r>
            <a:r>
              <a:rPr lang="tr-TR" sz="2400" b="0" strike="noStrike" spc="-1" dirty="0" err="1" smtClean="0">
                <a:latin typeface="+mn-lt"/>
              </a:rPr>
              <a:t>me’dübetullâh</a:t>
            </a:r>
            <a:r>
              <a:rPr lang="tr-TR" sz="2400" b="0" strike="noStrike" spc="-1" dirty="0" smtClean="0">
                <a:latin typeface="+mn-lt"/>
              </a:rPr>
              <a:t>” yani, “Allah’ın ziyafet sofrası” diye nitelendirmiş ve “O’nun ziyafet sofrasından gücünüz yettiğince öğrenin (istifade edin)!” demiştir.( </a:t>
            </a:r>
            <a:r>
              <a:rPr lang="tr-TR" sz="2400" b="0" strike="noStrike" spc="-1" dirty="0" err="1" smtClean="0">
                <a:latin typeface="+mn-lt"/>
              </a:rPr>
              <a:t>Dârimî</a:t>
            </a:r>
            <a:r>
              <a:rPr lang="tr-TR" sz="2400" b="0" strike="noStrike" spc="-1" dirty="0" smtClean="0">
                <a:latin typeface="+mn-lt"/>
              </a:rPr>
              <a:t>, </a:t>
            </a:r>
            <a:r>
              <a:rPr lang="tr-TR" sz="2400" b="0" strike="noStrike" spc="-1" dirty="0" err="1" smtClean="0">
                <a:latin typeface="+mn-lt"/>
              </a:rPr>
              <a:t>Fedâilü’l-Kur’ân</a:t>
            </a:r>
            <a:r>
              <a:rPr lang="tr-TR" sz="2400" b="0" strike="noStrike" spc="-1" dirty="0" smtClean="0">
                <a:latin typeface="+mn-lt"/>
              </a:rPr>
              <a:t>, 1)</a:t>
            </a:r>
          </a:p>
          <a:p>
            <a:r>
              <a:rPr lang="tr-TR" sz="2400" b="0" strike="noStrike" spc="-1" dirty="0" smtClean="0">
                <a:latin typeface="+mn-lt"/>
              </a:rPr>
              <a:t>Hadis-i şeriflerde imanın sağlam ve kuvvetli olması için Müslüman kimsenin bazı hususlara dikkat etmesi gerektiği ifade edilmiştir. Bir hadis-i şerifte Allah </a:t>
            </a:r>
            <a:r>
              <a:rPr lang="tr-TR" sz="2400" b="0" strike="noStrike" spc="-1" dirty="0" err="1" smtClean="0">
                <a:latin typeface="+mn-lt"/>
              </a:rPr>
              <a:t>Resûlü</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şöyle buyurmuşlardır: “Sizden biriniz kendisi için istediğini kardeşi için de istemediği müddetçe hakkıyla iman etmiş olmaz.”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Îmân</a:t>
            </a:r>
            <a:r>
              <a:rPr lang="tr-TR" sz="2400" b="0" strike="noStrike" spc="-1" dirty="0" smtClean="0">
                <a:latin typeface="+mn-lt"/>
              </a:rPr>
              <a:t>, 7) Buna göre Kur’an ve sünnet rehberliğinde güzel ahlak sahibi olan bir Müslüman; kendisi için ne istiyor, neyi seviyor, neden hoşlanıyorsa Müslüman kardeşi için de aynısını istemelidir. Yine iyi bir Müslüman kendisi için neyi istemiyor, neden hoşlanmıyorsa aynı duyguları Müslüman kardeşi için hissetmelidir.</a:t>
            </a:r>
          </a:p>
          <a:p>
            <a:r>
              <a:rPr lang="tr-TR" sz="2400" b="0" strike="noStrike" spc="-1" dirty="0" smtClean="0">
                <a:latin typeface="+mn-lt"/>
              </a:rPr>
              <a:t>Mesela bir öğretmen sınıfa girdiğinde, “Bu öğrenciler benim ailemden birisi olsaydı, oğlum ya da kızım olsaydı, öğretmenimizin onlara nasıl hitap etmesini, derse nasıl hazırlanmasını, dersi nasıl anlatmasını ve öğrencilere nasıl davranmasını isterdim?” şeklinde düşünebiliyorsa hadis-i şerifin manasına göre davranıyor demektir. Aynı şekilde öğrenciler de “Acaba öğretmenimin yerinde ben olsaydım öğrencilerimin nasıl olmasını isterdim?” şeklinde düşünerek buna göre hareket ettiklerinde bu hadisin ruhuna uygun hareket etmiş olurlar. Aslında bu durum, ev içinde eşler arasında, iş yerlerinde, kamu kurumlarında, fabrikalarda kısaca insanın olduğu her yerde geçerlidir. </a:t>
            </a:r>
          </a:p>
          <a:p>
            <a:r>
              <a:rPr lang="tr-TR" sz="2400" b="0" strike="noStrike" spc="-1" dirty="0" smtClean="0">
                <a:latin typeface="+mn-lt"/>
              </a:rPr>
              <a:t>Bir </a:t>
            </a:r>
            <a:r>
              <a:rPr lang="tr-TR" sz="2400" b="0" strike="noStrike" spc="-1" dirty="0" err="1" smtClean="0">
                <a:latin typeface="+mn-lt"/>
              </a:rPr>
              <a:t>sahabi</a:t>
            </a:r>
            <a:r>
              <a:rPr lang="tr-TR" sz="2400" b="0" strike="noStrike" spc="-1" dirty="0" smtClean="0">
                <a:latin typeface="+mn-lt"/>
              </a:rPr>
              <a:t> Peygamber Efendimize (</a:t>
            </a:r>
            <a:r>
              <a:rPr lang="tr-TR" sz="2400" b="0" strike="noStrike" spc="-1" dirty="0" err="1" smtClean="0">
                <a:latin typeface="+mn-lt"/>
              </a:rPr>
              <a:t>s.a.s</a:t>
            </a:r>
            <a:r>
              <a:rPr lang="tr-TR" sz="2400" b="0" strike="noStrike" spc="-1" dirty="0" smtClean="0">
                <a:latin typeface="+mn-lt"/>
              </a:rPr>
              <a:t>) gelerek imanın ne olduğunu sorduğunda şu cevabı almıştır: “Eğer yaptığın iyilik seni sevindiriyor, yaptığın kötülük de seni üzüyorsa sen müminsin.” Sonra adam günahın ne olduğunu sorunca Allah </a:t>
            </a:r>
            <a:r>
              <a:rPr lang="tr-TR" sz="2400" b="0" strike="noStrike" spc="-1" dirty="0" err="1" smtClean="0">
                <a:latin typeface="+mn-lt"/>
              </a:rPr>
              <a:t>Resûlü</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şöyle buyurmuştur: “Bir şey gönlünü huzursuz ediyorsa onu bırak.” (</a:t>
            </a:r>
            <a:r>
              <a:rPr lang="tr-TR" sz="2400" b="0" strike="noStrike" spc="-1" dirty="0" err="1" smtClean="0">
                <a:latin typeface="+mn-lt"/>
              </a:rPr>
              <a:t>Ahmed</a:t>
            </a:r>
            <a:r>
              <a:rPr lang="tr-TR" sz="2400" b="0" strike="noStrike" spc="-1" dirty="0" smtClean="0">
                <a:latin typeface="+mn-lt"/>
              </a:rPr>
              <a:t> b. </a:t>
            </a:r>
            <a:r>
              <a:rPr lang="tr-TR" sz="2400" b="0" strike="noStrike" spc="-1" dirty="0" err="1" smtClean="0">
                <a:latin typeface="+mn-lt"/>
              </a:rPr>
              <a:t>Hanbel</a:t>
            </a:r>
            <a:r>
              <a:rPr lang="tr-TR" sz="2400" b="0" strike="noStrike" spc="-1" dirty="0" smtClean="0">
                <a:latin typeface="+mn-lt"/>
              </a:rPr>
              <a:t>, el-</a:t>
            </a:r>
            <a:r>
              <a:rPr lang="tr-TR" sz="2400" b="0" strike="noStrike" spc="-1" dirty="0" err="1" smtClean="0">
                <a:latin typeface="+mn-lt"/>
              </a:rPr>
              <a:t>Müsned</a:t>
            </a:r>
            <a:r>
              <a:rPr lang="tr-TR" sz="2400" b="0" strike="noStrike" spc="-1" dirty="0" smtClean="0">
                <a:latin typeface="+mn-lt"/>
              </a:rPr>
              <a:t>, 5/253, 255)  Burada mümin bir kimsenin yaptığı iyiliğe sevinmesi, günaha üzülmesi iman alameti olarak zikredilmiştir.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21</a:t>
            </a:fld>
            <a:endParaRPr lang="tr-TR" sz="1200" b="0" strike="noStrike" spc="-1">
              <a:latin typeface="Times New Roman"/>
            </a:endParaRPr>
          </a:p>
        </p:txBody>
      </p:sp>
    </p:spTree>
    <p:extLst>
      <p:ext uri="{BB962C8B-B14F-4D97-AF65-F5344CB8AC3E}">
        <p14:creationId xmlns:p14="http://schemas.microsoft.com/office/powerpoint/2010/main" val="1994597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22</a:t>
            </a:fld>
            <a:endParaRPr lang="tr-TR" sz="1200" b="0" strike="noStrike" spc="-1">
              <a:latin typeface="Times New Roman"/>
            </a:endParaRPr>
          </a:p>
        </p:txBody>
      </p:sp>
    </p:spTree>
    <p:extLst>
      <p:ext uri="{BB962C8B-B14F-4D97-AF65-F5344CB8AC3E}">
        <p14:creationId xmlns:p14="http://schemas.microsoft.com/office/powerpoint/2010/main" val="3727593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23</a:t>
            </a:fld>
            <a:endParaRPr lang="tr-TR" sz="1200" b="0" strike="noStrike" spc="-1">
              <a:latin typeface="Times New Roman"/>
            </a:endParaRPr>
          </a:p>
        </p:txBody>
      </p:sp>
    </p:spTree>
    <p:extLst>
      <p:ext uri="{BB962C8B-B14F-4D97-AF65-F5344CB8AC3E}">
        <p14:creationId xmlns:p14="http://schemas.microsoft.com/office/powerpoint/2010/main" val="408847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İnsanın doğuştan getirdiği iki gereksinimi vardır. Bunlardan biri birey olma, diğeri ise ait olma gereksinimidir. Yaklaşık 2 yaşından itibaren bir çocuğun her şeyi kendi yapmayı istemesi, izin verilmediği zaman ağlaması onun kendini bulma içgüdüsünden yani birey olma gereksiniminden kaynaklanmaktadır. Mesela parkta annesinin elini bırakıp koşmaya çalışan bir çocuk hayal ediniz. Annesi onu düşer kaygısıyla bırakmayınca nasıl ağlamaya ve hırçınlaşmaya başlar. Ancak annesi onu serbest bırakınca çocuğun büyük bir sevinçle koşup oynadığı görülür. Zira artık kendini keşfetmekte, yapıp yapamayacaklarını görmeye çalışmakta yani birey olabilme yolunda ilerlemektedir. Bu da onu mutlu eden şeydir, çünkü ilk gereksinimi karşılanmaktadır. </a:t>
            </a:r>
          </a:p>
          <a:p>
            <a:r>
              <a:rPr lang="tr-TR" sz="2400" b="0" strike="noStrike" spc="-1" dirty="0" smtClean="0">
                <a:latin typeface="+mn-lt"/>
              </a:rPr>
              <a:t>Aynı çocuk tam da bu esnada göz ucuyla annesini izler, onunla arasını belirli bir mesafeyi aşmayacak şekilde tutmaya çalışır. Çünkü kendisinden daha güçlü ve onu görüp gözeten bir varlığa ait olma gereksinimi vardır. Arkasına döndüğünde annesini gören çocuk rahatlar, hatta annesinin ona doğru geldiğini görürse koşmaya devam eder, çünkü güvendedir. Ancak coşkuyla koşmakta olan çocuk belirli bir mesafede yine durur, gözleriyle annesini arar. Annesi bir ağacın ardına saklanmışsa ve çocuk onu göremezse, bu sefer yine ağlamaya başlar, çünkü ait olma gereksinimi karşılanmıyordur. Annesi ona görününce ise tekrar güler ve mutlu olur. </a:t>
            </a:r>
          </a:p>
          <a:p>
            <a:endParaRPr lang="tr-TR" sz="2400" b="0" strike="noStrike" spc="-1" dirty="0" smtClean="0">
              <a:latin typeface="+mn-lt"/>
            </a:endParaRPr>
          </a:p>
          <a:p>
            <a:r>
              <a:rPr lang="tr-TR" sz="2400" b="0" strike="noStrike" spc="-1" dirty="0" smtClean="0">
                <a:latin typeface="+mn-lt"/>
              </a:rPr>
              <a:t>İşte Kur’an dünya hayatında rehberlik ettiği yetişkin insanın, tıpkı çocukluğunda olduğu gibi, her iki gereksinimini de karşılayacak şekilde gönderilmiştir. Bu gereksinimleri belirli bir düzen ve bütünlük içerisinde gerçekleştirmeyi hedefleyen Kur’an’ın kurguladığı sistem İslam adını taşır.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4</a:t>
            </a:fld>
            <a:endParaRPr lang="tr-TR" sz="1200" b="0" strike="noStrike" spc="-1">
              <a:latin typeface="Times New Roman"/>
            </a:endParaRPr>
          </a:p>
        </p:txBody>
      </p:sp>
    </p:spTree>
    <p:extLst>
      <p:ext uri="{BB962C8B-B14F-4D97-AF65-F5344CB8AC3E}">
        <p14:creationId xmlns:p14="http://schemas.microsoft.com/office/powerpoint/2010/main" val="400331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Peygamber Efendimizin sünnetlerine uymak, Allah’ı sevmenin bir göstergesi ve ispatıdır. </a:t>
            </a:r>
            <a:r>
              <a:rPr lang="tr-TR" sz="2400" b="0" strike="noStrike" spc="-1" dirty="0" err="1" smtClean="0">
                <a:latin typeface="+mn-lt"/>
              </a:rPr>
              <a:t>Resûlullah</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şöyle buyurmuştur: “Bana itaat eden Allah’a itaat etmiş, bana isyan eden Allah’a isyan etmiş olur…” (Müslim, </a:t>
            </a:r>
            <a:r>
              <a:rPr lang="tr-TR" sz="2400" b="0" strike="noStrike" spc="-1" dirty="0" err="1" smtClean="0">
                <a:latin typeface="+mn-lt"/>
              </a:rPr>
              <a:t>İmâre</a:t>
            </a:r>
            <a:r>
              <a:rPr lang="tr-TR" sz="2400" b="0" strike="noStrike" spc="-1" dirty="0" smtClean="0">
                <a:latin typeface="+mn-lt"/>
              </a:rPr>
              <a:t>, 33; </a:t>
            </a:r>
            <a:r>
              <a:rPr lang="tr-TR" sz="2400" b="0" strike="noStrike" spc="-1" dirty="0" err="1" smtClean="0">
                <a:latin typeface="+mn-lt"/>
              </a:rPr>
              <a:t>Buhârî</a:t>
            </a:r>
            <a:r>
              <a:rPr lang="tr-TR" sz="2400" b="0" strike="noStrike" spc="-1" dirty="0" smtClean="0">
                <a:latin typeface="+mn-lt"/>
              </a:rPr>
              <a:t>, Ahkâm, 1) Yüce Allah, müminlere Hz. Peygamber’e sevgi ve saygı göstermeyi emretmiş, onu yüceltmeyi imanın bir gereği saymıştır. </a:t>
            </a:r>
            <a:r>
              <a:rPr lang="tr-TR" sz="2400" b="0" strike="noStrike" spc="-1" dirty="0" err="1" smtClean="0">
                <a:latin typeface="+mn-lt"/>
              </a:rPr>
              <a:t>Kur’ân</a:t>
            </a:r>
            <a:r>
              <a:rPr lang="tr-TR" sz="2400" b="0" strike="noStrike" spc="-1" dirty="0" smtClean="0">
                <a:latin typeface="+mn-lt"/>
              </a:rPr>
              <a:t>-ı Kerîm’de Allah’ı </a:t>
            </a:r>
            <a:r>
              <a:rPr lang="tr-TR" sz="2400" b="0" strike="noStrike" spc="-1" dirty="0" err="1" smtClean="0">
                <a:latin typeface="+mn-lt"/>
              </a:rPr>
              <a:t>tesbih</a:t>
            </a:r>
            <a:r>
              <a:rPr lang="tr-TR" sz="2400" b="0" strike="noStrike" spc="-1" dirty="0" smtClean="0">
                <a:latin typeface="+mn-lt"/>
              </a:rPr>
              <a:t> etmekle </a:t>
            </a:r>
            <a:r>
              <a:rPr lang="tr-TR" sz="2400" b="0" strike="noStrike" spc="-1" dirty="0" err="1" smtClean="0">
                <a:latin typeface="+mn-lt"/>
              </a:rPr>
              <a:t>Resûlü’ne</a:t>
            </a:r>
            <a:r>
              <a:rPr lang="tr-TR" sz="2400" b="0" strike="noStrike" spc="-1" dirty="0" smtClean="0">
                <a:latin typeface="+mn-lt"/>
              </a:rPr>
              <a:t> saygı yan yana zikredilmiştir:</a:t>
            </a:r>
          </a:p>
          <a:p>
            <a:r>
              <a:rPr lang="tr-TR" sz="2400" b="0" strike="noStrike" spc="-1" dirty="0" smtClean="0">
                <a:latin typeface="+mn-lt"/>
              </a:rPr>
              <a:t>“Doğrusu seni şahit, müjdeci ve uyarıcı olarak gönderdik. Ey insanlar, siz de Allah'a ve Peygamberine inanasınız, ona yardım edesiniz, O'na saygı gösteresiniz ve O'nu sabah akşam </a:t>
            </a:r>
            <a:r>
              <a:rPr lang="tr-TR" sz="2400" b="0" strike="noStrike" spc="-1" dirty="0" err="1" smtClean="0">
                <a:latin typeface="+mn-lt"/>
              </a:rPr>
              <a:t>tesbih</a:t>
            </a:r>
            <a:r>
              <a:rPr lang="tr-TR" sz="2400" b="0" strike="noStrike" spc="-1" dirty="0" smtClean="0">
                <a:latin typeface="+mn-lt"/>
              </a:rPr>
              <a:t> edesiniz.” (Fetih, 48/8-9)</a:t>
            </a:r>
          </a:p>
          <a:p>
            <a:r>
              <a:rPr lang="tr-TR" sz="2400" b="0" strike="noStrike" spc="-1" dirty="0" smtClean="0">
                <a:latin typeface="+mn-lt"/>
              </a:rPr>
              <a:t>Peygamberinden öğrendiklerini çevresindeki insanlarla paylaşanlar bizzat onun duasını mazhar olma müjdesine erecektir: “Allah, bizden bir söz işitip, onu işittiği gibi (başkasına) ulaştıran kişinin yüzünü ak etsin.” (</a:t>
            </a:r>
            <a:r>
              <a:rPr lang="tr-TR" sz="2400" b="0" strike="noStrike" spc="-1" dirty="0" err="1" smtClean="0">
                <a:latin typeface="+mn-lt"/>
              </a:rPr>
              <a:t>Tirmizî</a:t>
            </a:r>
            <a:r>
              <a:rPr lang="tr-TR" sz="2400" b="0" strike="noStrike" spc="-1" dirty="0" smtClean="0">
                <a:latin typeface="+mn-lt"/>
              </a:rPr>
              <a:t>, İlim, 7)</a:t>
            </a:r>
          </a:p>
          <a:p>
            <a:r>
              <a:rPr lang="tr-TR" sz="2400" b="0" strike="noStrike" spc="-1" dirty="0" smtClean="0">
                <a:latin typeface="+mn-lt"/>
              </a:rPr>
              <a:t>Hz Peygamber, çevresindeki insanları hatta gönderdiği mektuplarla ulaşmaya çalıştığı uzak diyarlardaki birçok kişiyi büyük bir özveriyle ideal insanlığa kavuşturabilmek için uğraşmıştır. Hz Peygamber, yakın akrabalarından bazıları başta olmak üzere onu engellemeye, ona zarar vermeye çalışan pek çok kişi olmasına rağmen dini anlatma çabasından bir an bile vazgeçmemiştir. Mekke’de dine davet imkânları kısıtlanıp azalınca Hz. Peygamber, bu sefer hac mevsiminde Mina’daki konaklama yerlerinde dolaşmaya ve burada kurulmakta olan </a:t>
            </a:r>
            <a:r>
              <a:rPr lang="tr-TR" sz="2400" b="0" strike="noStrike" spc="-1" dirty="0" err="1" smtClean="0">
                <a:latin typeface="+mn-lt"/>
              </a:rPr>
              <a:t>Ukâz</a:t>
            </a:r>
            <a:r>
              <a:rPr lang="tr-TR" sz="2400" b="0" strike="noStrike" spc="-1" dirty="0" smtClean="0">
                <a:latin typeface="+mn-lt"/>
              </a:rPr>
              <a:t> ya da </a:t>
            </a:r>
            <a:r>
              <a:rPr lang="tr-TR" sz="2400" b="0" strike="noStrike" spc="-1" dirty="0" err="1" smtClean="0">
                <a:latin typeface="+mn-lt"/>
              </a:rPr>
              <a:t>Zülmecâz</a:t>
            </a:r>
            <a:r>
              <a:rPr lang="tr-TR" sz="2400" b="0" strike="noStrike" spc="-1" dirty="0" smtClean="0">
                <a:latin typeface="+mn-lt"/>
              </a:rPr>
              <a:t> panayırlarına gelenleri İslâm’a davet etmeye başladı. Onlara, “Ey insanlar! Yüce Allah, yalnızca kendisine kullukta bulunmanızı ve O’na şirk koşmamanızı emrediyor...”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Hanbel</a:t>
            </a:r>
            <a:r>
              <a:rPr lang="tr-TR" sz="2400" b="0" strike="noStrike" spc="-1" dirty="0" smtClean="0">
                <a:latin typeface="+mn-lt"/>
              </a:rPr>
              <a:t>, III, 492) diyordu. Burada da amcası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Leheb</a:t>
            </a:r>
            <a:r>
              <a:rPr lang="tr-TR" sz="2400" b="0" strike="noStrike" spc="-1" dirty="0" smtClean="0">
                <a:latin typeface="+mn-lt"/>
              </a:rPr>
              <a:t>, Hz. Peygamber’in peşini bırakmıyor ve “Bu adam sapıtmış. Sizi sakın atalarınızın ilâhlarından saptırmasın.” diyerek Sevgili Peygamberimizi yalanlamaya ve insanları engellemeye çalışıyordu. Bütün bu zorluklara rağmen tebliğ görevinden vazgeçmeyi bir kere olsun düşünmemişti.</a:t>
            </a:r>
          </a:p>
          <a:p>
            <a:r>
              <a:rPr lang="tr-TR" sz="2400" b="0" strike="noStrike" spc="-1" dirty="0" smtClean="0">
                <a:latin typeface="+mn-lt"/>
              </a:rPr>
              <a:t>Onun samimiyeti İslam’ı henüz seçmemiş olanların bile dikkatini çekiyordu. Cahiliye Devri’nin önde gelen şairlerinden </a:t>
            </a:r>
            <a:r>
              <a:rPr lang="tr-TR" sz="2400" b="0" strike="noStrike" spc="-1" dirty="0" err="1" smtClean="0">
                <a:latin typeface="+mn-lt"/>
              </a:rPr>
              <a:t>Ka’b</a:t>
            </a:r>
            <a:r>
              <a:rPr lang="tr-TR" sz="2400" b="0" strike="noStrike" spc="-1" dirty="0" smtClean="0">
                <a:latin typeface="+mn-lt"/>
              </a:rPr>
              <a:t> bin </a:t>
            </a:r>
            <a:r>
              <a:rPr lang="tr-TR" sz="2400" b="0" strike="noStrike" spc="-1" dirty="0" err="1" smtClean="0">
                <a:latin typeface="+mn-lt"/>
              </a:rPr>
              <a:t>Züheyr</a:t>
            </a:r>
            <a:r>
              <a:rPr lang="tr-TR" sz="2400" b="0" strike="noStrike" spc="-1" dirty="0" smtClean="0">
                <a:latin typeface="+mn-lt"/>
              </a:rPr>
              <a:t>; başlarda İslam’a azılı bir düşman iken Hz. Peygamber’in yüce şahsiyetine hayran kalmış ve hiçbir şaire nasip olmayacak bir nimete kavuşmuştur. “</a:t>
            </a:r>
            <a:r>
              <a:rPr lang="tr-TR" sz="2400" b="0" strike="noStrike" spc="-1" dirty="0" err="1" smtClean="0">
                <a:latin typeface="+mn-lt"/>
              </a:rPr>
              <a:t>Bânet</a:t>
            </a:r>
            <a:r>
              <a:rPr lang="tr-TR" sz="2400" b="0" strike="noStrike" spc="-1" dirty="0" smtClean="0">
                <a:latin typeface="+mn-lt"/>
              </a:rPr>
              <a:t> </a:t>
            </a:r>
            <a:r>
              <a:rPr lang="tr-TR" sz="2400" b="0" strike="noStrike" spc="-1" dirty="0" err="1" smtClean="0">
                <a:latin typeface="+mn-lt"/>
              </a:rPr>
              <a:t>Suâd</a:t>
            </a:r>
            <a:r>
              <a:rPr lang="tr-TR" sz="2400" b="0" strike="noStrike" spc="-1" dirty="0" smtClean="0">
                <a:latin typeface="+mn-lt"/>
              </a:rPr>
              <a:t>” ibaresiyle başlayan kasidesini huzurda okuyunca Hz. Peygamber ona hırkasını hediye etmiş ve o şiir </a:t>
            </a:r>
            <a:r>
              <a:rPr lang="tr-TR" sz="2400" b="0" strike="noStrike" spc="-1" dirty="0" err="1" smtClean="0">
                <a:latin typeface="+mn-lt"/>
              </a:rPr>
              <a:t>Kasîde</a:t>
            </a:r>
            <a:r>
              <a:rPr lang="tr-TR" sz="2400" b="0" strike="noStrike" spc="-1" dirty="0" smtClean="0">
                <a:latin typeface="+mn-lt"/>
              </a:rPr>
              <a:t>-i </a:t>
            </a:r>
            <a:r>
              <a:rPr lang="tr-TR" sz="2400" b="0" strike="noStrike" spc="-1" dirty="0" err="1" smtClean="0">
                <a:latin typeface="+mn-lt"/>
              </a:rPr>
              <a:t>Bürde</a:t>
            </a:r>
            <a:r>
              <a:rPr lang="tr-TR" sz="2400" b="0" strike="noStrike" spc="-1" dirty="0" smtClean="0">
                <a:latin typeface="+mn-lt"/>
              </a:rPr>
              <a:t> </a:t>
            </a:r>
            <a:r>
              <a:rPr lang="tr-TR" sz="2400" b="0" strike="noStrike" spc="-1" dirty="0" err="1" smtClean="0">
                <a:latin typeface="+mn-lt"/>
              </a:rPr>
              <a:t>ünvanıyla</a:t>
            </a:r>
            <a:r>
              <a:rPr lang="tr-TR" sz="2400" b="0" strike="noStrike" spc="-1" dirty="0" smtClean="0">
                <a:latin typeface="+mn-lt"/>
              </a:rPr>
              <a:t> meşhur olup ebediyet kazanmıştır. Bu örnekleri çoğaltmak mümkündür.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5</a:t>
            </a:fld>
            <a:endParaRPr lang="tr-TR" sz="1200" b="0" strike="noStrike" spc="-1">
              <a:latin typeface="Times New Roman"/>
            </a:endParaRPr>
          </a:p>
        </p:txBody>
      </p:sp>
    </p:spTree>
    <p:extLst>
      <p:ext uri="{BB962C8B-B14F-4D97-AF65-F5344CB8AC3E}">
        <p14:creationId xmlns:p14="http://schemas.microsoft.com/office/powerpoint/2010/main" val="374891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6</a:t>
            </a:fld>
            <a:endParaRPr lang="tr-TR" sz="1200" b="0" strike="noStrike" spc="-1">
              <a:latin typeface="Times New Roman"/>
            </a:endParaRPr>
          </a:p>
        </p:txBody>
      </p:sp>
    </p:spTree>
    <p:extLst>
      <p:ext uri="{BB962C8B-B14F-4D97-AF65-F5344CB8AC3E}">
        <p14:creationId xmlns:p14="http://schemas.microsoft.com/office/powerpoint/2010/main" val="66935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Kur’an tıpkı ilk muhataplarından beklediği gibi bizden de inancımız doğrultusunda ve aynı ihlas ile güzel davranışlar sergilememizi bekler.</a:t>
            </a:r>
          </a:p>
          <a:p>
            <a:r>
              <a:rPr lang="tr-TR" sz="2400" b="0" strike="noStrike" spc="-1" dirty="0" err="1" smtClean="0">
                <a:latin typeface="+mn-lt"/>
              </a:rPr>
              <a:t>Sahabiler</a:t>
            </a:r>
            <a:r>
              <a:rPr lang="tr-TR" sz="2400" b="0" strike="noStrike" spc="-1" dirty="0" smtClean="0">
                <a:latin typeface="+mn-lt"/>
              </a:rPr>
              <a:t>, Kur’an’ın kendilerini inşa etmesine izin vermiş insanlardı. Kur’an’ın hükümlerini büyük bir özveriyle yaşarlardı.  İnançları uğruna, Rablerinin rızası için malını, ailesini, canını feda etmekten geri durmayan kimselerdi. Kısacası onlar kitaba uyan kimselerdi, kitabına uydurmaya çalışan değil. Çünkü onlar, inancı ve değerleri için yaşar, bunların uğruna gerekirse her şeyini seve seve feda edebilir, bunları tüm insanlığa kazandırmaya gayret ederlerdi. Zaman zaman hata da edebilir, ancak farkına vardığı anda o hatasından, onu bir daha bile isteye tekrarlamamak üzere vazgeçer ve telafi etmeye çalışırlardı. </a:t>
            </a:r>
          </a:p>
          <a:p>
            <a:r>
              <a:rPr lang="tr-TR" sz="2400" b="0" strike="noStrike" spc="-1" dirty="0" smtClean="0">
                <a:latin typeface="+mn-lt"/>
              </a:rPr>
              <a:t>Ashabın inancı şerbetli tatlıya benzetilebilir. İnanç tatlının hamuruysa, ahlak ve ibadet de onun şerbeti gibidir. Zira sadece iman; ahlak ve ibadetten yoksun bir iman </a:t>
            </a:r>
            <a:r>
              <a:rPr lang="tr-TR" sz="2400" b="0" strike="noStrike" spc="-1" dirty="0" err="1" smtClean="0">
                <a:latin typeface="+mn-lt"/>
              </a:rPr>
              <a:t>şerbetsiz</a:t>
            </a:r>
            <a:r>
              <a:rPr lang="tr-TR" sz="2400" b="0" strike="noStrike" spc="-1" dirty="0" smtClean="0">
                <a:latin typeface="+mn-lt"/>
              </a:rPr>
              <a:t> bir tatlı gibidir, ne yenir ne ikram edilir. İşte bu nedenle Kur’an sıklıkla iman eden ve </a:t>
            </a:r>
            <a:r>
              <a:rPr lang="tr-TR" sz="2400" b="0" strike="noStrike" spc="-1" dirty="0" err="1" smtClean="0">
                <a:latin typeface="+mn-lt"/>
              </a:rPr>
              <a:t>salih</a:t>
            </a:r>
            <a:r>
              <a:rPr lang="tr-TR" sz="2400" b="0" strike="noStrike" spc="-1" dirty="0" smtClean="0">
                <a:latin typeface="+mn-lt"/>
              </a:rPr>
              <a:t> amel işleyenler diye bunları birlikte dile getirir. İnancı, ahlakı ve ameliyle iç içe geçmiş bir Müslüman; hamuru şerbetini içine çekmiş gerçek bir tatlı; hem birey olma hem ait olma gereksinimlerini karşılayabilmiş olgun bir insan. </a:t>
            </a:r>
          </a:p>
          <a:p>
            <a:r>
              <a:rPr lang="tr-TR" sz="2400" b="0" strike="noStrike" spc="-1" dirty="0" err="1" smtClean="0">
                <a:latin typeface="+mn-lt"/>
              </a:rPr>
              <a:t>Sahâbe</a:t>
            </a:r>
            <a:r>
              <a:rPr lang="tr-TR" sz="2400" b="0" strike="noStrike" spc="-1" dirty="0" smtClean="0">
                <a:latin typeface="+mn-lt"/>
              </a:rPr>
              <a:t> ile Hz. Peygamber arasındaki iletişimde herhangi bir mesafe yoktu. Canlarından çok sevdikleri Peygamberlerine karşı sonsuz bir güven, samimiyet, sevgi ve saygı hâkimdi. Allah </a:t>
            </a:r>
            <a:r>
              <a:rPr lang="tr-TR" sz="2400" b="0" strike="noStrike" spc="-1" dirty="0" err="1" smtClean="0">
                <a:latin typeface="+mn-lt"/>
              </a:rPr>
              <a:t>Resûlü</a:t>
            </a:r>
            <a:r>
              <a:rPr lang="tr-TR" sz="2400" b="0" strike="noStrike" spc="-1" dirty="0" smtClean="0">
                <a:latin typeface="+mn-lt"/>
              </a:rPr>
              <a:t>, </a:t>
            </a:r>
            <a:r>
              <a:rPr lang="tr-TR" sz="2400" b="0" strike="noStrike" spc="-1" dirty="0" err="1" smtClean="0">
                <a:latin typeface="+mn-lt"/>
              </a:rPr>
              <a:t>ashâbına</a:t>
            </a:r>
            <a:r>
              <a:rPr lang="tr-TR" sz="2400" b="0" strike="noStrike" spc="-1" dirty="0" smtClean="0">
                <a:latin typeface="+mn-lt"/>
              </a:rPr>
              <a:t> karşı ne denli düşkün ise </a:t>
            </a:r>
            <a:r>
              <a:rPr lang="tr-TR" sz="2400" b="0" strike="noStrike" spc="-1" dirty="0" err="1" smtClean="0">
                <a:latin typeface="+mn-lt"/>
              </a:rPr>
              <a:t>sahâbe</a:t>
            </a:r>
            <a:r>
              <a:rPr lang="tr-TR" sz="2400" b="0" strike="noStrike" spc="-1" dirty="0" smtClean="0">
                <a:latin typeface="+mn-lt"/>
              </a:rPr>
              <a:t> de ona karşı o derece gönülden bağlı idi. Böyle bir ilişki, İslâm toplumunun ilk örnek neslini, “</a:t>
            </a:r>
            <a:r>
              <a:rPr lang="tr-TR" sz="2400" b="0" strike="noStrike" spc="-1" dirty="0" err="1" smtClean="0">
                <a:latin typeface="+mn-lt"/>
              </a:rPr>
              <a:t>asr</a:t>
            </a:r>
            <a:r>
              <a:rPr lang="tr-TR" sz="2400" b="0" strike="noStrike" spc="-1" dirty="0" smtClean="0">
                <a:latin typeface="+mn-lt"/>
              </a:rPr>
              <a:t>-ı saadet” neslini oluşturdu. </a:t>
            </a:r>
            <a:r>
              <a:rPr lang="tr-TR" sz="2400" b="0" strike="noStrike" spc="-1" dirty="0" err="1" smtClean="0">
                <a:latin typeface="+mn-lt"/>
              </a:rPr>
              <a:t>Sahâbe</a:t>
            </a:r>
            <a:r>
              <a:rPr lang="tr-TR" sz="2400" b="0" strike="noStrike" spc="-1" dirty="0" smtClean="0">
                <a:latin typeface="+mn-lt"/>
              </a:rPr>
              <a:t> ile Rahmet Elçisi arasındaki bu samimi bağ, aslında Müslümanlar arasındaki insanî ilişkiler açısından da mükemmel bir örnek oluşturmaktadır. Ve bugün, bu samimi ilişkiler ağına olan ihtiyaç, her zamankinden daha fazladır. (Hadislerle İslâm, c.6, s.431)</a:t>
            </a:r>
          </a:p>
          <a:p>
            <a:r>
              <a:rPr lang="tr-TR" sz="2400" b="0" strike="noStrike" spc="-1" dirty="0" smtClean="0">
                <a:latin typeface="+mn-lt"/>
              </a:rPr>
              <a:t>Sahabenin Peygamber </a:t>
            </a:r>
            <a:r>
              <a:rPr lang="tr-TR" sz="2400" b="0" strike="noStrike" spc="-1" dirty="0" err="1" smtClean="0">
                <a:latin typeface="+mn-lt"/>
              </a:rPr>
              <a:t>Efendimiz’e</a:t>
            </a:r>
            <a:r>
              <a:rPr lang="tr-TR" sz="2400" b="0" strike="noStrike" spc="-1" dirty="0" smtClean="0">
                <a:latin typeface="+mn-lt"/>
              </a:rPr>
              <a:t> olan bağlılığına dair anlatılacak pek çok örnek bulunmaktadır:</a:t>
            </a:r>
          </a:p>
          <a:p>
            <a:r>
              <a:rPr lang="tr-TR" sz="2400" b="0" strike="noStrike" spc="-1" dirty="0" err="1" smtClean="0">
                <a:latin typeface="+mn-lt"/>
              </a:rPr>
              <a:t>Üsâme</a:t>
            </a:r>
            <a:r>
              <a:rPr lang="tr-TR" sz="2400" b="0" strike="noStrike" spc="-1" dirty="0" smtClean="0">
                <a:latin typeface="+mn-lt"/>
              </a:rPr>
              <a:t> b. </a:t>
            </a:r>
            <a:r>
              <a:rPr lang="tr-TR" sz="2400" b="0" strike="noStrike" spc="-1" dirty="0" err="1" smtClean="0">
                <a:latin typeface="+mn-lt"/>
              </a:rPr>
              <a:t>Şerîk</a:t>
            </a:r>
            <a:r>
              <a:rPr lang="tr-TR" sz="2400" b="0" strike="noStrike" spc="-1" dirty="0" smtClean="0">
                <a:latin typeface="+mn-lt"/>
              </a:rPr>
              <a:t> şöyle demiştir: “Hz. Peygamber’in huzuruna geldiğimde gördüm ki </a:t>
            </a:r>
            <a:r>
              <a:rPr lang="tr-TR" sz="2400" b="0" strike="noStrike" spc="-1" dirty="0" err="1" smtClean="0">
                <a:latin typeface="+mn-lt"/>
              </a:rPr>
              <a:t>ashâbı</a:t>
            </a:r>
            <a:r>
              <a:rPr lang="tr-TR" sz="2400" b="0" strike="noStrike" spc="-1" dirty="0" smtClean="0">
                <a:latin typeface="+mn-lt"/>
              </a:rPr>
              <a:t> (onu hürmet içinde sessizce dinlerken) âdeta başlarının üzerinde birer kuş varmış gibiydiler…”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Dâvûd</a:t>
            </a:r>
            <a:r>
              <a:rPr lang="tr-TR" sz="2400" b="0" strike="noStrike" spc="-1" dirty="0" smtClean="0">
                <a:latin typeface="+mn-lt"/>
              </a:rPr>
              <a:t>, </a:t>
            </a:r>
            <a:r>
              <a:rPr lang="tr-TR" sz="2400" b="0" strike="noStrike" spc="-1" dirty="0" err="1" smtClean="0">
                <a:latin typeface="+mn-lt"/>
              </a:rPr>
              <a:t>Tıb</a:t>
            </a:r>
            <a:r>
              <a:rPr lang="tr-TR" sz="2400" b="0" strike="noStrike" spc="-1" dirty="0" smtClean="0">
                <a:latin typeface="+mn-lt"/>
              </a:rPr>
              <a:t>, 1)</a:t>
            </a:r>
          </a:p>
          <a:p>
            <a:r>
              <a:rPr lang="tr-TR" sz="2400" b="0" strike="noStrike" spc="-1" dirty="0" smtClean="0">
                <a:latin typeface="+mn-lt"/>
              </a:rPr>
              <a:t>Hz. Peygamber’e karşı </a:t>
            </a:r>
            <a:r>
              <a:rPr lang="tr-TR" sz="2400" b="0" strike="noStrike" spc="-1" dirty="0" err="1" smtClean="0">
                <a:latin typeface="+mn-lt"/>
              </a:rPr>
              <a:t>sahâbenin</a:t>
            </a:r>
            <a:r>
              <a:rPr lang="tr-TR" sz="2400" b="0" strike="noStrike" spc="-1" dirty="0" smtClean="0">
                <a:latin typeface="+mn-lt"/>
              </a:rPr>
              <a:t> bağlılığını </a:t>
            </a:r>
            <a:r>
              <a:rPr lang="tr-TR" sz="2400" b="0" strike="noStrike" spc="-1" dirty="0" err="1" smtClean="0">
                <a:latin typeface="+mn-lt"/>
              </a:rPr>
              <a:t>Hudeybiye’de</a:t>
            </a:r>
            <a:r>
              <a:rPr lang="tr-TR" sz="2400" b="0" strike="noStrike" spc="-1" dirty="0" smtClean="0">
                <a:latin typeface="+mn-lt"/>
              </a:rPr>
              <a:t> müşahede imkânı bulan </a:t>
            </a:r>
            <a:r>
              <a:rPr lang="tr-TR" sz="2400" b="0" strike="noStrike" spc="-1" dirty="0" err="1" smtClean="0">
                <a:latin typeface="+mn-lt"/>
              </a:rPr>
              <a:t>Kureyş’in</a:t>
            </a:r>
            <a:r>
              <a:rPr lang="tr-TR" sz="2400" b="0" strike="noStrike" spc="-1" dirty="0" smtClean="0">
                <a:latin typeface="+mn-lt"/>
              </a:rPr>
              <a:t> önde gelenlerinden </a:t>
            </a:r>
            <a:r>
              <a:rPr lang="tr-TR" sz="2400" b="0" strike="noStrike" spc="-1" dirty="0" err="1" smtClean="0">
                <a:latin typeface="+mn-lt"/>
              </a:rPr>
              <a:t>Urve</a:t>
            </a:r>
            <a:r>
              <a:rPr lang="tr-TR" sz="2400" b="0" strike="noStrike" spc="-1" dirty="0" smtClean="0">
                <a:latin typeface="+mn-lt"/>
              </a:rPr>
              <a:t> b. </a:t>
            </a:r>
            <a:r>
              <a:rPr lang="tr-TR" sz="2400" b="0" strike="noStrike" spc="-1" dirty="0" err="1" smtClean="0">
                <a:latin typeface="+mn-lt"/>
              </a:rPr>
              <a:t>Mes’ûd’un</a:t>
            </a:r>
            <a:r>
              <a:rPr lang="tr-TR" sz="2400" b="0" strike="noStrike" spc="-1" dirty="0" smtClean="0">
                <a:latin typeface="+mn-lt"/>
              </a:rPr>
              <a:t> </a:t>
            </a:r>
            <a:r>
              <a:rPr lang="tr-TR" sz="2400" b="0" strike="noStrike" spc="-1" dirty="0" err="1" smtClean="0">
                <a:latin typeface="+mn-lt"/>
              </a:rPr>
              <a:t>Kureyş’e</a:t>
            </a:r>
            <a:r>
              <a:rPr lang="tr-TR" sz="2400" b="0" strike="noStrike" spc="-1" dirty="0" smtClean="0">
                <a:latin typeface="+mn-lt"/>
              </a:rPr>
              <a:t> aktardığı izlenimleri ise şöyledir: “Ey kavmim! Vallahi, ben birçok kralın huzuruna çıktım, heyet olarak Kayser’e, </a:t>
            </a:r>
            <a:r>
              <a:rPr lang="tr-TR" sz="2400" b="0" strike="noStrike" spc="-1" dirty="0" err="1" smtClean="0">
                <a:latin typeface="+mn-lt"/>
              </a:rPr>
              <a:t>Kisrâ’ya</a:t>
            </a:r>
            <a:r>
              <a:rPr lang="tr-TR" sz="2400" b="0" strike="noStrike" spc="-1" dirty="0" smtClean="0">
                <a:latin typeface="+mn-lt"/>
              </a:rPr>
              <a:t> ve </a:t>
            </a:r>
            <a:r>
              <a:rPr lang="tr-TR" sz="2400" b="0" strike="noStrike" spc="-1" dirty="0" err="1" smtClean="0">
                <a:latin typeface="+mn-lt"/>
              </a:rPr>
              <a:t>Necâşî’ye</a:t>
            </a:r>
            <a:r>
              <a:rPr lang="tr-TR" sz="2400" b="0" strike="noStrike" spc="-1" dirty="0" smtClean="0">
                <a:latin typeface="+mn-lt"/>
              </a:rPr>
              <a:t> gittim. Vallahi, Muhammed’in </a:t>
            </a:r>
            <a:r>
              <a:rPr lang="tr-TR" sz="2400" b="0" strike="noStrike" spc="-1" dirty="0" err="1" smtClean="0">
                <a:latin typeface="+mn-lt"/>
              </a:rPr>
              <a:t>ashâbının</a:t>
            </a:r>
            <a:r>
              <a:rPr lang="tr-TR" sz="2400" b="0" strike="noStrike" spc="-1" dirty="0" smtClean="0">
                <a:latin typeface="+mn-lt"/>
              </a:rPr>
              <a:t> ona tazim ettiği kadar hiçbir krala adamlarının tazim ettiğini görmedim.”  (</a:t>
            </a:r>
            <a:r>
              <a:rPr lang="tr-TR" sz="2400" b="0" strike="noStrike" spc="-1" dirty="0" err="1" smtClean="0">
                <a:latin typeface="+mn-lt"/>
              </a:rPr>
              <a:t>Buhârî</a:t>
            </a:r>
            <a:r>
              <a:rPr lang="tr-TR" sz="2400" b="0" strike="noStrike" spc="-1" dirty="0" smtClean="0">
                <a:latin typeface="+mn-lt"/>
              </a:rPr>
              <a:t>, </a:t>
            </a:r>
            <a:r>
              <a:rPr lang="tr-TR" sz="2400" b="0" strike="noStrike" spc="-1" dirty="0" err="1" smtClean="0">
                <a:latin typeface="+mn-lt"/>
              </a:rPr>
              <a:t>Şurût</a:t>
            </a:r>
            <a:r>
              <a:rPr lang="tr-TR" sz="2400" b="0" strike="noStrike" spc="-1" dirty="0" smtClean="0">
                <a:latin typeface="+mn-lt"/>
              </a:rPr>
              <a:t>, 15)</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7</a:t>
            </a:fld>
            <a:endParaRPr lang="tr-TR" sz="1200" b="0" strike="noStrike" spc="-1">
              <a:latin typeface="Times New Roman"/>
            </a:endParaRPr>
          </a:p>
        </p:txBody>
      </p:sp>
    </p:spTree>
    <p:extLst>
      <p:ext uri="{BB962C8B-B14F-4D97-AF65-F5344CB8AC3E}">
        <p14:creationId xmlns:p14="http://schemas.microsoft.com/office/powerpoint/2010/main" val="159963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8</a:t>
            </a:fld>
            <a:endParaRPr lang="tr-TR" sz="1200" b="0" strike="noStrike" spc="-1">
              <a:latin typeface="Times New Roman"/>
            </a:endParaRPr>
          </a:p>
        </p:txBody>
      </p:sp>
    </p:spTree>
    <p:extLst>
      <p:ext uri="{BB962C8B-B14F-4D97-AF65-F5344CB8AC3E}">
        <p14:creationId xmlns:p14="http://schemas.microsoft.com/office/powerpoint/2010/main" val="2132781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Ameller ancak ihlâsla ve Allah’ın rızası gözetilerek yapıldığında bir değer taşır. İhlas, bütün amellerin Allah için yapılması ve insan faktörünün devre dışı bırakılmasıdır; kişinin yalnızken de insanlar içindeyken de yaptığı amellerin ilahi rızaya uygun olmasıdır. Peygamber Efendimizin ifadesinden de anlaşılacağı üzere, “iş, davranış ve ibadetleri gösteriş ve çıkar kaygılarından arındırıp sadece Allah için yapmak” </a:t>
            </a:r>
            <a:r>
              <a:rPr lang="tr-TR" sz="2400" b="0" strike="noStrike" spc="-1" dirty="0" err="1" smtClean="0">
                <a:latin typeface="+mn-lt"/>
              </a:rPr>
              <a:t>mânâsına</a:t>
            </a:r>
            <a:r>
              <a:rPr lang="tr-TR" sz="2400" b="0" strike="noStrike" spc="-1" dirty="0" smtClean="0">
                <a:latin typeface="+mn-lt"/>
              </a:rPr>
              <a:t> gelen ihlâs, Kur’an’da peygamberlerin başlıca nitelikleri arasında sayılmıştır. (</a:t>
            </a:r>
            <a:r>
              <a:rPr lang="tr-TR" sz="2400" b="0" strike="noStrike" spc="-1" dirty="0" err="1" smtClean="0">
                <a:latin typeface="+mn-lt"/>
              </a:rPr>
              <a:t>Yûsuf</a:t>
            </a:r>
            <a:r>
              <a:rPr lang="tr-TR" sz="2400" b="0" strike="noStrike" spc="-1" dirty="0" smtClean="0">
                <a:latin typeface="+mn-lt"/>
              </a:rPr>
              <a:t>, 12/24)</a:t>
            </a:r>
          </a:p>
          <a:p>
            <a:r>
              <a:rPr lang="tr-TR" sz="2400" b="0" strike="noStrike" spc="-1" dirty="0" smtClean="0">
                <a:latin typeface="+mn-lt"/>
              </a:rPr>
              <a:t>Peygamber Efendimizin, “Sen bendensin, ben de senden!” diyerek övdüğü </a:t>
            </a:r>
            <a:r>
              <a:rPr lang="tr-TR" sz="2400" b="0" strike="noStrike" spc="-1" dirty="0" err="1" smtClean="0">
                <a:latin typeface="+mn-lt"/>
              </a:rPr>
              <a:t>sahâbî</a:t>
            </a:r>
            <a:r>
              <a:rPr lang="tr-TR" sz="2400" b="0" strike="noStrike" spc="-1" dirty="0" smtClean="0">
                <a:latin typeface="+mn-lt"/>
              </a:rPr>
              <a:t>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Ümâme</a:t>
            </a:r>
            <a:r>
              <a:rPr lang="tr-TR" sz="2400" b="0" strike="noStrike" spc="-1" dirty="0" smtClean="0">
                <a:latin typeface="+mn-lt"/>
              </a:rPr>
              <a:t> el-</a:t>
            </a:r>
            <a:r>
              <a:rPr lang="tr-TR" sz="2400" b="0" strike="noStrike" spc="-1" dirty="0" err="1" smtClean="0">
                <a:latin typeface="+mn-lt"/>
              </a:rPr>
              <a:t>Bâhilî’nin</a:t>
            </a:r>
            <a:r>
              <a:rPr lang="tr-TR" sz="2400" b="0" strike="noStrike" spc="-1" dirty="0" smtClean="0">
                <a:latin typeface="+mn-lt"/>
              </a:rPr>
              <a:t> anlattığına göre, bir adam Peygamberimize gelerek, “Şöhret ve kazanç (ganimet) elde etmek için savaşan kimse hakkında ne dersin?” diye sordu. </a:t>
            </a:r>
            <a:r>
              <a:rPr lang="tr-TR" sz="2400" b="0" strike="noStrike" spc="-1" dirty="0" err="1" smtClean="0">
                <a:latin typeface="+mn-lt"/>
              </a:rPr>
              <a:t>Resûlullah</a:t>
            </a:r>
            <a:r>
              <a:rPr lang="tr-TR" sz="2400" b="0" strike="noStrike" spc="-1" dirty="0" smtClean="0">
                <a:latin typeface="+mn-lt"/>
              </a:rPr>
              <a:t> (sav), “Onun için hiçbir şey yoktur.” dedi. Adam sorusunu üç defa tekrarladı. Allah </a:t>
            </a:r>
            <a:r>
              <a:rPr lang="tr-TR" sz="2400" b="0" strike="noStrike" spc="-1" dirty="0" err="1" smtClean="0">
                <a:latin typeface="+mn-lt"/>
              </a:rPr>
              <a:t>Resûlü</a:t>
            </a:r>
            <a:r>
              <a:rPr lang="tr-TR" sz="2400" b="0" strike="noStrike" spc="-1" dirty="0" smtClean="0">
                <a:latin typeface="+mn-lt"/>
              </a:rPr>
              <a:t> de her defasında, “Onun için hiçbir şey yoktur.” diyerek böyle bir adamın mükâfat elde edemeyeceğini belirtti ve ardından şöyle buyurdu: “Allah, ancak samimiyetle sadece kendisi için ve rızası gözetilerek yapılan ameli kabul eder.” (</a:t>
            </a:r>
            <a:r>
              <a:rPr lang="tr-TR" sz="2400" b="0" strike="noStrike" spc="-1" dirty="0" err="1" smtClean="0">
                <a:latin typeface="+mn-lt"/>
              </a:rPr>
              <a:t>Nesâî</a:t>
            </a:r>
            <a:r>
              <a:rPr lang="tr-TR" sz="2400" b="0" strike="noStrike" spc="-1" dirty="0" smtClean="0">
                <a:latin typeface="+mn-lt"/>
              </a:rPr>
              <a:t>, </a:t>
            </a:r>
            <a:r>
              <a:rPr lang="tr-TR" sz="2400" b="0" strike="noStrike" spc="-1" dirty="0" err="1" smtClean="0">
                <a:latin typeface="+mn-lt"/>
              </a:rPr>
              <a:t>Cihâd</a:t>
            </a:r>
            <a:r>
              <a:rPr lang="tr-TR" sz="2400" b="0" strike="noStrike" spc="-1" dirty="0" smtClean="0">
                <a:latin typeface="+mn-lt"/>
              </a:rPr>
              <a:t>, 24)</a:t>
            </a:r>
          </a:p>
          <a:p>
            <a:r>
              <a:rPr lang="tr-TR" sz="2400" b="0" strike="noStrike" spc="-1" dirty="0" smtClean="0">
                <a:latin typeface="+mn-lt"/>
              </a:rPr>
              <a:t> </a:t>
            </a:r>
            <a:r>
              <a:rPr lang="tr-TR" sz="2400" b="0" strike="noStrike" spc="-1" dirty="0" err="1" smtClean="0">
                <a:latin typeface="+mn-lt"/>
              </a:rPr>
              <a:t>Resûl</a:t>
            </a:r>
            <a:r>
              <a:rPr lang="tr-TR" sz="2400" b="0" strike="noStrike" spc="-1" dirty="0" smtClean="0">
                <a:latin typeface="+mn-lt"/>
              </a:rPr>
              <a:t>-i Ekrem de ibadeti Allah’tan başkası için yapmanın şirk olduğunu ifade etmiştir.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Hanbel</a:t>
            </a:r>
            <a:r>
              <a:rPr lang="tr-TR" sz="2400" b="0" strike="noStrike" spc="-1" dirty="0" smtClean="0">
                <a:latin typeface="+mn-lt"/>
              </a:rPr>
              <a:t>, IV, 125)  Allah’a kullukta O’nun rızasının yanına başka amaçlar eklemek bir nevi şirk görüntüsü verdiği için ihlâsın zıddı olan riyaya “gizli şirk” (şirk-i </a:t>
            </a:r>
            <a:r>
              <a:rPr lang="tr-TR" sz="2400" b="0" strike="noStrike" spc="-1" dirty="0" err="1" smtClean="0">
                <a:latin typeface="+mn-lt"/>
              </a:rPr>
              <a:t>hafî</a:t>
            </a:r>
            <a:r>
              <a:rPr lang="tr-TR" sz="2400" b="0" strike="noStrike" spc="-1" dirty="0" smtClean="0">
                <a:latin typeface="+mn-lt"/>
              </a:rPr>
              <a:t>) de denilmiştir.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Mâce</a:t>
            </a:r>
            <a:r>
              <a:rPr lang="tr-TR" sz="2400" b="0" strike="noStrike" spc="-1" dirty="0" smtClean="0">
                <a:latin typeface="+mn-lt"/>
              </a:rPr>
              <a:t>, </a:t>
            </a:r>
            <a:r>
              <a:rPr lang="tr-TR" sz="2400" b="0" strike="noStrike" spc="-1" dirty="0" err="1" smtClean="0">
                <a:latin typeface="+mn-lt"/>
              </a:rPr>
              <a:t>Zühd</a:t>
            </a:r>
            <a:r>
              <a:rPr lang="tr-TR" sz="2400" b="0" strike="noStrike" spc="-1" dirty="0" smtClean="0">
                <a:latin typeface="+mn-lt"/>
              </a:rPr>
              <a:t>, 21)</a:t>
            </a:r>
          </a:p>
          <a:p>
            <a:r>
              <a:rPr lang="tr-TR" sz="2400" b="0" strike="noStrike" spc="-1" dirty="0" smtClean="0">
                <a:latin typeface="+mn-lt"/>
              </a:rPr>
              <a:t>Hz. İsa’nın ifadesiyle ihlâs, bir işi, hiçbir insanın övgüsünü beklemeden yapmaktır.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Ebû</a:t>
            </a:r>
            <a:r>
              <a:rPr lang="tr-TR" sz="2400" b="0" strike="noStrike" spc="-1" dirty="0" smtClean="0">
                <a:latin typeface="+mn-lt"/>
              </a:rPr>
              <a:t> </a:t>
            </a:r>
            <a:r>
              <a:rPr lang="tr-TR" sz="2400" b="0" strike="noStrike" spc="-1" dirty="0" err="1" smtClean="0">
                <a:latin typeface="+mn-lt"/>
              </a:rPr>
              <a:t>Şeybe</a:t>
            </a:r>
            <a:r>
              <a:rPr lang="tr-TR" sz="2400" b="0" strike="noStrike" spc="-1" dirty="0" smtClean="0">
                <a:latin typeface="+mn-lt"/>
              </a:rPr>
              <a:t>, </a:t>
            </a:r>
            <a:r>
              <a:rPr lang="tr-TR" sz="2400" b="0" strike="noStrike" spc="-1" dirty="0" err="1" smtClean="0">
                <a:latin typeface="+mn-lt"/>
              </a:rPr>
              <a:t>Musannef</a:t>
            </a:r>
            <a:r>
              <a:rPr lang="tr-TR" sz="2400" b="0" strike="noStrike" spc="-1" dirty="0" smtClean="0">
                <a:latin typeface="+mn-lt"/>
              </a:rPr>
              <a:t>, </a:t>
            </a:r>
            <a:r>
              <a:rPr lang="tr-TR" sz="2400" b="0" strike="noStrike" spc="-1" dirty="0" err="1" smtClean="0">
                <a:latin typeface="+mn-lt"/>
              </a:rPr>
              <a:t>Zühd</a:t>
            </a:r>
            <a:r>
              <a:rPr lang="tr-TR" sz="2400" b="0" strike="noStrike" spc="-1" dirty="0" smtClean="0">
                <a:latin typeface="+mn-lt"/>
              </a:rPr>
              <a:t>, 142) Dolayısıyla Allah’tan başkası adına, başkasının gözüne girmek veya gönlünü kazanmak için yani Allah’a başka birini ortak kılarak yapılan ibadetin bir faydası yoktur. Zira Rabbimizin böyle bir kulluk gösterisine ihtiyacı yoktur.( </a:t>
            </a:r>
            <a:r>
              <a:rPr lang="tr-TR" sz="2400" b="0" strike="noStrike" spc="-1" dirty="0" err="1" smtClean="0">
                <a:latin typeface="+mn-lt"/>
              </a:rPr>
              <a:t>İbn</a:t>
            </a:r>
            <a:r>
              <a:rPr lang="tr-TR" sz="2400" b="0" strike="noStrike" spc="-1" dirty="0" smtClean="0">
                <a:latin typeface="+mn-lt"/>
              </a:rPr>
              <a:t> </a:t>
            </a:r>
            <a:r>
              <a:rPr lang="tr-TR" sz="2400" b="0" strike="noStrike" spc="-1" dirty="0" err="1" smtClean="0">
                <a:latin typeface="+mn-lt"/>
              </a:rPr>
              <a:t>Mâce</a:t>
            </a:r>
            <a:r>
              <a:rPr lang="tr-TR" sz="2400" b="0" strike="noStrike" spc="-1" dirty="0" smtClean="0">
                <a:latin typeface="+mn-lt"/>
              </a:rPr>
              <a:t>, </a:t>
            </a:r>
            <a:r>
              <a:rPr lang="tr-TR" sz="2400" b="0" strike="noStrike" spc="-1" dirty="0" err="1" smtClean="0">
                <a:latin typeface="+mn-lt"/>
              </a:rPr>
              <a:t>Zühd</a:t>
            </a:r>
            <a:r>
              <a:rPr lang="tr-TR" sz="2400" b="0" strike="noStrike" spc="-1" dirty="0" smtClean="0">
                <a:latin typeface="+mn-lt"/>
              </a:rPr>
              <a:t>, 21)  </a:t>
            </a:r>
          </a:p>
          <a:p>
            <a:r>
              <a:rPr lang="tr-TR" sz="2400" b="0" strike="noStrike" spc="-1" dirty="0" smtClean="0">
                <a:latin typeface="+mn-lt"/>
              </a:rPr>
              <a:t>Din, özü itibariyle ihlâs ve samimiyetten ibarettir. Dolayısıyla samimiyetin olmadığı yerde dinden veya dindarlıktan söz edilemez. Kutlu Nebî (sav) dinin samimiyetten ibaret olduğunu, “Din, samimiyettir.” sözüyle ifade etmiş, bununla neyi kastettiğini daha açık bir şekilde anlatması için, “Kime karşı?” diye sorulduğunda ise samimiyetin, “Allah’a, Kitabı’na, </a:t>
            </a:r>
            <a:r>
              <a:rPr lang="tr-TR" sz="2400" b="0" strike="noStrike" spc="-1" dirty="0" err="1" smtClean="0">
                <a:latin typeface="+mn-lt"/>
              </a:rPr>
              <a:t>Resûlü’ne</a:t>
            </a:r>
            <a:r>
              <a:rPr lang="tr-TR" sz="2400" b="0" strike="noStrike" spc="-1" dirty="0" smtClean="0">
                <a:latin typeface="+mn-lt"/>
              </a:rPr>
              <a:t>, Müslümanların idarecilerine ve bütün Müslümanlara” gösterilmesi gerektiğini belirtmiştir. (Müslim, </a:t>
            </a:r>
            <a:r>
              <a:rPr lang="tr-TR" sz="2400" b="0" strike="noStrike" spc="-1" dirty="0" err="1" smtClean="0">
                <a:latin typeface="+mn-lt"/>
              </a:rPr>
              <a:t>Îmân</a:t>
            </a:r>
            <a:r>
              <a:rPr lang="tr-TR" sz="2400" b="0" strike="noStrike" spc="-1" dirty="0" smtClean="0">
                <a:latin typeface="+mn-lt"/>
              </a:rPr>
              <a:t>, 95)</a:t>
            </a:r>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9</a:t>
            </a:fld>
            <a:endParaRPr lang="tr-TR" sz="1200" b="0" strike="noStrike" spc="-1">
              <a:latin typeface="Times New Roman"/>
            </a:endParaRPr>
          </a:p>
        </p:txBody>
      </p:sp>
    </p:spTree>
    <p:extLst>
      <p:ext uri="{BB962C8B-B14F-4D97-AF65-F5344CB8AC3E}">
        <p14:creationId xmlns:p14="http://schemas.microsoft.com/office/powerpoint/2010/main" val="90959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PlaceHolder 1"/>
          <p:cNvSpPr>
            <a:spLocks noGrp="1" noRot="1" noChangeAspect="1"/>
          </p:cNvSpPr>
          <p:nvPr>
            <p:ph type="sldImg"/>
          </p:nvPr>
        </p:nvSpPr>
        <p:spPr>
          <a:xfrm>
            <a:off x="685800" y="1143000"/>
            <a:ext cx="5486400" cy="3086100"/>
          </a:xfrm>
          <a:prstGeom prst="rect">
            <a:avLst/>
          </a:prstGeom>
          <a:ln w="0">
            <a:noFill/>
          </a:ln>
        </p:spPr>
      </p:sp>
      <p:sp>
        <p:nvSpPr>
          <p:cNvPr id="318" name="PlaceHolder 2"/>
          <p:cNvSpPr>
            <a:spLocks noGrp="1"/>
          </p:cNvSpPr>
          <p:nvPr>
            <p:ph type="body"/>
          </p:nvPr>
        </p:nvSpPr>
        <p:spPr>
          <a:xfrm>
            <a:off x="685800" y="4400640"/>
            <a:ext cx="5485680" cy="3599640"/>
          </a:xfrm>
          <a:prstGeom prst="rect">
            <a:avLst/>
          </a:prstGeom>
          <a:noFill/>
          <a:ln w="0">
            <a:noFill/>
          </a:ln>
        </p:spPr>
        <p:txBody>
          <a:bodyPr lIns="0" tIns="0" rIns="0" bIns="0" anchor="t">
            <a:noAutofit/>
          </a:bodyPr>
          <a:lstStyle/>
          <a:p>
            <a:r>
              <a:rPr lang="tr-TR" sz="2400" b="0" strike="noStrike" spc="-1" dirty="0" smtClean="0">
                <a:latin typeface="+mn-lt"/>
              </a:rPr>
              <a:t>İnsan için uğrunda yorulmaya, sıkıntı çekmeye değer en hayırlı gaye bilgidir. Sadece dinî bilgiye ulaştıran değil, insanlığa faydalı olan her türlü bilgi ve yönteme götüren yol kıymetlidir. (Hadislerle İslâm Cilt 1 Sayfa 376) Yaratıldığında Hz Adem’e meleklerin secdesi, onun bilgisinden dolayı olduğu gibi, dünyada da meleklerin insana tazim ve saygısı aynı sebepten ötürü devam etmektedir. Alim bilgisiyle çevresini aydınlatır. </a:t>
            </a:r>
            <a:r>
              <a:rPr lang="tr-TR" sz="2400" b="0" strike="noStrike" spc="-1" dirty="0" err="1" smtClean="0">
                <a:latin typeface="+mn-lt"/>
              </a:rPr>
              <a:t>Abid</a:t>
            </a:r>
            <a:r>
              <a:rPr lang="tr-TR" sz="2400" b="0" strike="noStrike" spc="-1" dirty="0" smtClean="0">
                <a:latin typeface="+mn-lt"/>
              </a:rPr>
              <a:t> de ibadetiyle ışık verir. Alimin abide üstünlüğü, aydınlatma bakımından ayın diğer yıldızlara üstünlüğü gibidir. Zira bilginin, bireyin sınırlarını aşan ve etrafını aydınlatan bir ışığı vardır. (Hadislerle İslam, c.1,s.376)  </a:t>
            </a:r>
          </a:p>
          <a:p>
            <a:r>
              <a:rPr lang="tr-TR" sz="2400" b="0" strike="noStrike" spc="-1" dirty="0" smtClean="0">
                <a:latin typeface="+mn-lt"/>
              </a:rPr>
              <a:t>İlmin kıymetini Peygamberimizden öğrenen sahabe, bazen bir hadisi öğrenmek için başka bir ülkeye gitmeyi göze almıştır. Medine’den Şam’a yapılan ilim seyahatine dair şu rivayet sahabenin ilim konusunda gösterdiği fedakarlığın örneklerinden biridir:</a:t>
            </a:r>
          </a:p>
          <a:p>
            <a:r>
              <a:rPr lang="tr-TR" sz="2400" b="0" strike="noStrike" spc="-1" dirty="0" smtClean="0">
                <a:latin typeface="+mn-lt"/>
              </a:rPr>
              <a:t>Medine’den bir adam </a:t>
            </a:r>
            <a:r>
              <a:rPr lang="tr-TR" sz="2400" b="0" strike="noStrike" spc="-1" dirty="0" err="1" smtClean="0">
                <a:latin typeface="+mn-lt"/>
              </a:rPr>
              <a:t>Dımaşk’ta</a:t>
            </a:r>
            <a:r>
              <a:rPr lang="tr-TR" sz="2400" b="0" strike="noStrike" spc="-1" dirty="0" smtClean="0">
                <a:latin typeface="+mn-lt"/>
              </a:rPr>
              <a:t> bulunan </a:t>
            </a:r>
            <a:r>
              <a:rPr lang="tr-TR" sz="2400" b="0" strike="noStrike" spc="-1" dirty="0" err="1" smtClean="0">
                <a:latin typeface="+mn-lt"/>
              </a:rPr>
              <a:t>Ebu’d-Derdâ’nın</a:t>
            </a:r>
            <a:r>
              <a:rPr lang="tr-TR" sz="2400" b="0" strike="noStrike" spc="-1" dirty="0" smtClean="0">
                <a:latin typeface="+mn-lt"/>
              </a:rPr>
              <a:t> yanına geldi. </a:t>
            </a:r>
            <a:r>
              <a:rPr lang="tr-TR" sz="2400" b="0" strike="noStrike" spc="-1" dirty="0" err="1" smtClean="0">
                <a:latin typeface="+mn-lt"/>
              </a:rPr>
              <a:t>Ebu’d-Derdâ</a:t>
            </a:r>
            <a:r>
              <a:rPr lang="tr-TR" sz="2400" b="0" strike="noStrike" spc="-1" dirty="0" smtClean="0">
                <a:latin typeface="+mn-lt"/>
              </a:rPr>
              <a:t> ona, “Kardeşim, seni buraya getiren nedir?” diye sordu. Adam, “Senin </a:t>
            </a:r>
            <a:r>
              <a:rPr lang="tr-TR" sz="2400" b="0" strike="noStrike" spc="-1" dirty="0" err="1" smtClean="0">
                <a:latin typeface="+mn-lt"/>
              </a:rPr>
              <a:t>Resûlullah’tan</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naklettiğini öğrendiğim bir hadis.” cevabını verdi... Bunun üzerine </a:t>
            </a:r>
            <a:r>
              <a:rPr lang="tr-TR" sz="2400" b="0" strike="noStrike" spc="-1" dirty="0" err="1" smtClean="0">
                <a:latin typeface="+mn-lt"/>
              </a:rPr>
              <a:t>Ebu’d-Derdâ</a:t>
            </a:r>
            <a:r>
              <a:rPr lang="tr-TR" sz="2400" b="0" strike="noStrike" spc="-1" dirty="0" smtClean="0">
                <a:latin typeface="+mn-lt"/>
              </a:rPr>
              <a:t> dedi ki, “</a:t>
            </a:r>
            <a:r>
              <a:rPr lang="tr-TR" sz="2400" b="0" strike="noStrike" spc="-1" dirty="0" err="1" smtClean="0">
                <a:latin typeface="+mn-lt"/>
              </a:rPr>
              <a:t>Resûlullah’ı</a:t>
            </a:r>
            <a:r>
              <a:rPr lang="tr-TR" sz="2400" b="0" strike="noStrike" spc="-1" dirty="0" smtClean="0">
                <a:latin typeface="+mn-lt"/>
              </a:rPr>
              <a:t> (</a:t>
            </a:r>
            <a:r>
              <a:rPr lang="tr-TR" sz="2400" b="0" strike="noStrike" spc="-1" dirty="0" err="1" smtClean="0">
                <a:latin typeface="+mn-lt"/>
              </a:rPr>
              <a:t>s.a.s</a:t>
            </a:r>
            <a:r>
              <a:rPr lang="tr-TR" sz="2400" b="0" strike="noStrike" spc="-1" dirty="0" smtClean="0">
                <a:latin typeface="+mn-lt"/>
              </a:rPr>
              <a:t>) şöyle derken işittim: “Kim ilim için yola çıkarsa Allah ona cennete giden yolu kolaylaştırır. Melekler, hoşnutluklarından dolayı ilim talebesine kanatlarını serer. Sudaki balıklara varıncaya kadar yer ve gök ehli âlim kişinin bağışlanması için Allah’a yakarır. Âlimin, </a:t>
            </a:r>
            <a:r>
              <a:rPr lang="tr-TR" sz="2400" b="0" strike="noStrike" spc="-1" dirty="0" err="1" smtClean="0">
                <a:latin typeface="+mn-lt"/>
              </a:rPr>
              <a:t>âbide</a:t>
            </a:r>
            <a:r>
              <a:rPr lang="tr-TR" sz="2400" b="0" strike="noStrike" spc="-1" dirty="0" smtClean="0">
                <a:latin typeface="+mn-lt"/>
              </a:rPr>
              <a:t> (ibadet edene) üstünlüğü, (parlaklık, görünürlük ve güzellik bakımından) ayın diğer yıldızlara olan üstünlüğü gibidir. Kuşkusuz âlimler peygamberlerin vârisleridir. Peygamberler miras olarak ne altın ne de gümüş bırakmışlardır; onların bıraktıkları yegâne miras ilimdir. Dolayısıyla kim onu alırsa büyük bir pay almış olur. ”(</a:t>
            </a:r>
            <a:r>
              <a:rPr lang="tr-TR" sz="2400" b="0" strike="noStrike" spc="-1" dirty="0" err="1" smtClean="0">
                <a:latin typeface="+mn-lt"/>
              </a:rPr>
              <a:t>Tirmizî</a:t>
            </a:r>
            <a:r>
              <a:rPr lang="tr-TR" sz="2400" b="0" strike="noStrike" spc="-1" dirty="0" smtClean="0">
                <a:latin typeface="+mn-lt"/>
              </a:rPr>
              <a:t>, İlim, 19)</a:t>
            </a:r>
          </a:p>
          <a:p>
            <a:r>
              <a:rPr lang="tr-TR" sz="2400" b="0" strike="noStrike" spc="-1" dirty="0" smtClean="0">
                <a:latin typeface="+mn-lt"/>
              </a:rPr>
              <a:t>Bilgi peşinde koşmak da Allah yolunda bir mücadeledir. Allah </a:t>
            </a:r>
            <a:r>
              <a:rPr lang="tr-TR" sz="2400" b="0" strike="noStrike" spc="-1" dirty="0" err="1" smtClean="0">
                <a:latin typeface="+mn-lt"/>
              </a:rPr>
              <a:t>Resûlü</a:t>
            </a:r>
            <a:r>
              <a:rPr lang="tr-TR" sz="2400" b="0" strike="noStrike" spc="-1" dirty="0" smtClean="0">
                <a:latin typeface="+mn-lt"/>
              </a:rPr>
              <a:t> “İlim için yola koyulan kimse, dönünceye kadar Allah yolundadır.” (</a:t>
            </a:r>
            <a:r>
              <a:rPr lang="tr-TR" sz="2400" b="0" strike="noStrike" spc="-1" dirty="0" err="1" smtClean="0">
                <a:latin typeface="+mn-lt"/>
              </a:rPr>
              <a:t>Tirmizî</a:t>
            </a:r>
            <a:r>
              <a:rPr lang="tr-TR" sz="2400" b="0" strike="noStrike" spc="-1" dirty="0" smtClean="0">
                <a:latin typeface="+mn-lt"/>
              </a:rPr>
              <a:t>, İlim, 2); “Her kime, İslam’ı ihya etmek amacıyla ilim tahsil ederken ölüm gelirse cennette onunla peygamberler arasında sadece bir derece vardır.”(</a:t>
            </a:r>
            <a:r>
              <a:rPr lang="tr-TR" sz="2400" b="0" strike="noStrike" spc="-1" dirty="0" err="1" smtClean="0">
                <a:latin typeface="+mn-lt"/>
              </a:rPr>
              <a:t>Dârimî</a:t>
            </a:r>
            <a:r>
              <a:rPr lang="tr-TR" sz="2400" b="0" strike="noStrike" spc="-1" dirty="0" smtClean="0">
                <a:latin typeface="+mn-lt"/>
              </a:rPr>
              <a:t>, Mukaddime, 32) sözleriyle buna işaret etmiştir.</a:t>
            </a:r>
          </a:p>
          <a:p>
            <a:endParaRPr lang="tr-TR" sz="2400" b="0" strike="noStrike" spc="-1" dirty="0">
              <a:latin typeface="+mn-lt"/>
            </a:endParaRPr>
          </a:p>
        </p:txBody>
      </p:sp>
      <p:sp>
        <p:nvSpPr>
          <p:cNvPr id="319" name="PlaceHolder 3"/>
          <p:cNvSpPr>
            <a:spLocks noGrp="1"/>
          </p:cNvSpPr>
          <p:nvPr>
            <p:ph type="sldNum"/>
          </p:nvPr>
        </p:nvSpPr>
        <p:spPr>
          <a:xfrm>
            <a:off x="3884760" y="8685360"/>
            <a:ext cx="2971080" cy="457920"/>
          </a:xfrm>
          <a:prstGeom prst="rect">
            <a:avLst/>
          </a:prstGeom>
          <a:noFill/>
          <a:ln w="0">
            <a:noFill/>
          </a:ln>
        </p:spPr>
        <p:txBody>
          <a:bodyPr lIns="0" tIns="0" rIns="0" bIns="0" anchor="b">
            <a:noAutofit/>
          </a:bodyPr>
          <a:lstStyle/>
          <a:p>
            <a:pPr algn="r">
              <a:lnSpc>
                <a:spcPct val="100000"/>
              </a:lnSpc>
            </a:pPr>
            <a:fld id="{80CB88A0-45BE-4519-87A7-3EFFF856B4B2}" type="slidenum">
              <a:rPr lang="tr-TR" sz="1200" b="0" strike="noStrike" spc="-1">
                <a:latin typeface="Times New Roman"/>
              </a:rPr>
              <a:t>10</a:t>
            </a:fld>
            <a:endParaRPr lang="tr-TR" sz="1200" b="0" strike="noStrike" spc="-1">
              <a:latin typeface="Times New Roman"/>
            </a:endParaRPr>
          </a:p>
        </p:txBody>
      </p:sp>
    </p:spTree>
    <p:extLst>
      <p:ext uri="{BB962C8B-B14F-4D97-AF65-F5344CB8AC3E}">
        <p14:creationId xmlns:p14="http://schemas.microsoft.com/office/powerpoint/2010/main" val="401013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523880" y="1122480"/>
            <a:ext cx="9143280" cy="11064960"/>
          </a:xfrm>
          <a:prstGeom prst="rect">
            <a:avLst/>
          </a:prstGeom>
          <a:noFill/>
          <a:ln w="0">
            <a:noFill/>
          </a:ln>
        </p:spPr>
        <p:txBody>
          <a:bodyPr lIns="0" tIns="0" rIns="0" bIns="0" anchor="ctr">
            <a:noAutofit/>
          </a:bodyPr>
          <a:lstStyle/>
          <a:p>
            <a:pPr algn="ctr"/>
            <a:endParaRPr lang="tr-T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pPr algn="ctr"/>
            <a:endParaRPr lang="tr-TR"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tr-TR"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tr-T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523880" y="1122480"/>
            <a:ext cx="9143280" cy="2386800"/>
          </a:xfrm>
          <a:prstGeom prst="rect">
            <a:avLst/>
          </a:prstGeom>
          <a:noFill/>
          <a:ln w="0">
            <a:noFill/>
          </a:ln>
        </p:spPr>
        <p:txBody>
          <a:bodyPr lIns="0" tIns="0" rIns="0" bIns="0" anchor="ctr">
            <a:noAutofit/>
          </a:bodyPr>
          <a:lstStyle/>
          <a:p>
            <a:r>
              <a:rPr lang="tr-TR" sz="1800" b="0" strike="noStrike" spc="-1">
                <a:latin typeface="Arial"/>
              </a:rPr>
              <a:t>Ana başlık metnini düzenlemek için tıklayın</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tr-TR" sz="3200" b="0" strike="noStrike" spc="-1">
                <a:latin typeface="Arial"/>
              </a:rPr>
              <a:t>Anahat metninin biçimini düzenlemek için tıklayın</a:t>
            </a:r>
          </a:p>
          <a:p>
            <a:pPr marL="864000" lvl="1" indent="-324000">
              <a:spcBef>
                <a:spcPts val="1134"/>
              </a:spcBef>
              <a:buClr>
                <a:srgbClr val="000000"/>
              </a:buClr>
              <a:buSzPct val="75000"/>
              <a:buFont typeface="Symbol" charset="2"/>
              <a:buChar char=""/>
            </a:pPr>
            <a:r>
              <a:rPr lang="tr-TR" sz="2800" b="0" strike="noStrike" spc="-1">
                <a:latin typeface="Arial"/>
              </a:rPr>
              <a:t>İkinci Anahat Düzeyi</a:t>
            </a:r>
          </a:p>
          <a:p>
            <a:pPr marL="1296000" lvl="2" indent="-288000">
              <a:spcBef>
                <a:spcPts val="850"/>
              </a:spcBef>
              <a:buClr>
                <a:srgbClr val="000000"/>
              </a:buClr>
              <a:buSzPct val="45000"/>
              <a:buFont typeface="Wingdings" charset="2"/>
              <a:buChar char=""/>
            </a:pPr>
            <a:r>
              <a:rPr lang="tr-TR" sz="2400" b="0" strike="noStrike" spc="-1">
                <a:latin typeface="Arial"/>
              </a:rPr>
              <a:t>Üçüncü Anahat Düzeyi</a:t>
            </a:r>
          </a:p>
          <a:p>
            <a:pPr marL="1728000" lvl="3" indent="-216000">
              <a:spcBef>
                <a:spcPts val="567"/>
              </a:spcBef>
              <a:buClr>
                <a:srgbClr val="000000"/>
              </a:buClr>
              <a:buSzPct val="75000"/>
              <a:buFont typeface="Symbol" charset="2"/>
              <a:buChar char=""/>
            </a:pPr>
            <a:r>
              <a:rPr lang="tr-TR" sz="2000" b="0" strike="noStrike" spc="-1">
                <a:latin typeface="Arial"/>
              </a:rPr>
              <a:t>Dördüncü Anahat Düzeyi</a:t>
            </a:r>
          </a:p>
          <a:p>
            <a:pPr marL="2160000" lvl="4" indent="-216000">
              <a:spcBef>
                <a:spcPts val="283"/>
              </a:spcBef>
              <a:buClr>
                <a:srgbClr val="000000"/>
              </a:buClr>
              <a:buSzPct val="45000"/>
              <a:buFont typeface="Wingdings" charset="2"/>
              <a:buChar char=""/>
            </a:pPr>
            <a:r>
              <a:rPr lang="tr-TR" sz="2000" b="0" strike="noStrike" spc="-1">
                <a:latin typeface="Arial"/>
              </a:rPr>
              <a:t>Beşinci Anahat Düzeyi</a:t>
            </a:r>
          </a:p>
          <a:p>
            <a:pPr marL="2592000" lvl="5" indent="-216000">
              <a:spcBef>
                <a:spcPts val="283"/>
              </a:spcBef>
              <a:buClr>
                <a:srgbClr val="000000"/>
              </a:buClr>
              <a:buSzPct val="45000"/>
              <a:buFont typeface="Wingdings" charset="2"/>
              <a:buChar char=""/>
            </a:pPr>
            <a:r>
              <a:rPr lang="tr-TR" sz="2000" b="0" strike="noStrike" spc="-1">
                <a:latin typeface="Arial"/>
              </a:rPr>
              <a:t>Altıncı Anahat Düzeyi</a:t>
            </a:r>
          </a:p>
          <a:p>
            <a:pPr marL="3024000" lvl="6" indent="-216000">
              <a:spcBef>
                <a:spcPts val="283"/>
              </a:spcBef>
              <a:buClr>
                <a:srgbClr val="000000"/>
              </a:buClr>
              <a:buSzPct val="45000"/>
              <a:buFont typeface="Wingdings" charset="2"/>
              <a:buChar char=""/>
            </a:pPr>
            <a:r>
              <a:rPr lang="tr-TR" sz="2000" b="0" strike="noStrike" spc="-1">
                <a:latin typeface="Arial"/>
              </a:rPr>
              <a:t>Yedinci Anahat Düzeyi</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19" y="0"/>
            <a:ext cx="12184719" cy="6858000"/>
          </a:xfrm>
          <a:prstGeom prst="rect">
            <a:avLst/>
          </a:prstGeom>
        </p:spPr>
      </p:pic>
      <p:sp>
        <p:nvSpPr>
          <p:cNvPr id="46" name="Metin kutusu 17"/>
          <p:cNvSpPr/>
          <p:nvPr/>
        </p:nvSpPr>
        <p:spPr>
          <a:xfrm>
            <a:off x="2605395" y="2675710"/>
            <a:ext cx="8974015"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r>
              <a:rPr lang="tr-TR" sz="3200" b="1" dirty="0">
                <a:solidFill>
                  <a:schemeClr val="bg1"/>
                </a:solidFill>
              </a:rPr>
              <a:t>HZ PEYGAMBER </a:t>
            </a:r>
            <a:r>
              <a:rPr lang="tr-TR" sz="3200" b="1" dirty="0" smtClean="0">
                <a:solidFill>
                  <a:schemeClr val="bg1"/>
                </a:solidFill>
              </a:rPr>
              <a:t>VE ŞAHSİYET </a:t>
            </a:r>
            <a:r>
              <a:rPr lang="tr-TR" sz="3200" b="1" dirty="0">
                <a:solidFill>
                  <a:schemeClr val="bg1"/>
                </a:solidFill>
              </a:rPr>
              <a:t>İNŞASI </a:t>
            </a:r>
            <a:endParaRPr lang="tr-TR" sz="3200" b="1" dirty="0" smtClean="0">
              <a:solidFill>
                <a:schemeClr val="bg1"/>
              </a:solidFill>
            </a:endParaRPr>
          </a:p>
        </p:txBody>
      </p:sp>
      <p:sp>
        <p:nvSpPr>
          <p:cNvPr id="47" name="PlaceHolder 1"/>
          <p:cNvSpPr>
            <a:spLocks noGrp="1"/>
          </p:cNvSpPr>
          <p:nvPr>
            <p:ph type="sldNum"/>
          </p:nvPr>
        </p:nvSpPr>
        <p:spPr>
          <a:xfrm>
            <a:off x="11462656" y="6118200"/>
            <a:ext cx="409423" cy="364320"/>
          </a:xfrm>
          <a:prstGeom prst="rect">
            <a:avLst/>
          </a:prstGeom>
          <a:noFill/>
          <a:ln w="0">
            <a:noFill/>
          </a:ln>
        </p:spPr>
        <p:txBody>
          <a:bodyPr lIns="90000" tIns="45000" rIns="90000" bIns="45000" anchor="ctr">
            <a:noAutofit/>
          </a:bodyPr>
          <a:lstStyle/>
          <a:p>
            <a:pPr algn="r">
              <a:lnSpc>
                <a:spcPct val="100000"/>
              </a:lnSpc>
            </a:pPr>
            <a:r>
              <a:rPr lang="tr-TR" sz="500" b="0" strike="noStrike" spc="-1" dirty="0">
                <a:solidFill>
                  <a:srgbClr val="DAECF8"/>
                </a:solidFill>
                <a:latin typeface="Calibri"/>
              </a:rPr>
              <a:t>Tasarım: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Ahmet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Sefa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BARIŞ</a:t>
            </a:r>
            <a:endParaRPr lang="tr-TR" sz="500" b="0" strike="noStrike" spc="-1" dirty="0">
              <a:solidFill>
                <a:srgbClr val="DAECF8"/>
              </a:solidFill>
              <a:latin typeface="Times New Roman"/>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152" y="5577262"/>
            <a:ext cx="905258" cy="90525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588" y="5663516"/>
            <a:ext cx="2182143" cy="732749"/>
          </a:xfrm>
          <a:prstGeom prst="rect">
            <a:avLst/>
          </a:prstGeom>
        </p:spPr>
      </p:pic>
      <p:sp>
        <p:nvSpPr>
          <p:cNvPr id="4" name="Metin kutusu 3"/>
          <p:cNvSpPr txBox="1"/>
          <p:nvPr/>
        </p:nvSpPr>
        <p:spPr>
          <a:xfrm>
            <a:off x="3571940" y="3568721"/>
            <a:ext cx="6442789" cy="923330"/>
          </a:xfrm>
          <a:prstGeom prst="rect">
            <a:avLst/>
          </a:prstGeom>
          <a:noFill/>
        </p:spPr>
        <p:txBody>
          <a:bodyPr wrap="none" rtlCol="0">
            <a:spAutoFit/>
          </a:bodyPr>
          <a:lstStyle/>
          <a:p>
            <a:r>
              <a:rPr lang="tr-TR" b="1" dirty="0">
                <a:solidFill>
                  <a:schemeClr val="bg1"/>
                </a:solidFill>
              </a:rPr>
              <a:t>Din </a:t>
            </a:r>
            <a:r>
              <a:rPr lang="tr-TR" sz="1600" b="1" dirty="0">
                <a:solidFill>
                  <a:schemeClr val="bg1"/>
                </a:solidFill>
              </a:rPr>
              <a:t>Hizmetleri</a:t>
            </a:r>
            <a:r>
              <a:rPr lang="tr-TR" b="1" dirty="0">
                <a:solidFill>
                  <a:schemeClr val="bg1"/>
                </a:solidFill>
              </a:rPr>
              <a:t> Genel Müdürlüğü</a:t>
            </a:r>
          </a:p>
          <a:p>
            <a:r>
              <a:rPr lang="tr-TR" b="1" dirty="0">
                <a:solidFill>
                  <a:schemeClr val="bg1"/>
                </a:solidFill>
              </a:rPr>
              <a:t>Sosyal ve Kültürel İçerikli Din Hizmetleri Daire Başkanlığı</a:t>
            </a:r>
          </a:p>
          <a:p>
            <a:endParaRPr lang="tr-TR" dirty="0"/>
          </a:p>
        </p:txBody>
      </p:sp>
      <p:pic>
        <p:nvPicPr>
          <p:cNvPr id="10" name="Resim 9"/>
          <p:cNvPicPr>
            <a:picLocks noChangeAspect="1"/>
          </p:cNvPicPr>
          <p:nvPr/>
        </p:nvPicPr>
        <p:blipFill>
          <a:blip r:embed="rId5"/>
          <a:stretch>
            <a:fillRect/>
          </a:stretch>
        </p:blipFill>
        <p:spPr>
          <a:xfrm>
            <a:off x="664132" y="593934"/>
            <a:ext cx="2160940" cy="2285795"/>
          </a:xfrm>
          <a:prstGeom prst="rect">
            <a:avLst/>
          </a:prstGeom>
        </p:spPr>
      </p:pic>
    </p:spTree>
    <p:extLst>
      <p:ext uri="{BB962C8B-B14F-4D97-AF65-F5344CB8AC3E}">
        <p14:creationId xmlns:p14="http://schemas.microsoft.com/office/powerpoint/2010/main" val="3193554766"/>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10</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138959" y="386676"/>
            <a:ext cx="9809412" cy="5683607"/>
          </a:xfrm>
          <a:prstGeom prst="rect">
            <a:avLst/>
          </a:prstGeom>
        </p:spPr>
        <p:txBody>
          <a:bodyPr wrap="square">
            <a:spAutoFit/>
          </a:bodyPr>
          <a:lstStyle/>
          <a:p>
            <a:pPr algn="just">
              <a:lnSpc>
                <a:spcPct val="150000"/>
              </a:lnSpc>
              <a:spcAft>
                <a:spcPts val="800"/>
              </a:spcAft>
            </a:pPr>
            <a:r>
              <a:rPr lang="tr-TR" sz="2200" b="1" kern="100" dirty="0">
                <a:solidFill>
                  <a:srgbClr val="000000"/>
                </a:solidFill>
                <a:latin typeface="Times New Roman" panose="02020603050405020304" pitchFamily="18" charset="0"/>
                <a:ea typeface="Times New Roman" panose="02020603050405020304" pitchFamily="18" charset="0"/>
              </a:rPr>
              <a:t>İlimle meşgul olmak… </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dirty="0">
                <a:solidFill>
                  <a:srgbClr val="000000"/>
                </a:solidFill>
                <a:latin typeface="Times New Roman" panose="02020603050405020304" pitchFamily="18" charset="0"/>
                <a:ea typeface="Times New Roman" panose="02020603050405020304" pitchFamily="18" charset="0"/>
              </a:rPr>
              <a:t>Peygamberlerin mirasıdır ilim. </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dirty="0">
                <a:solidFill>
                  <a:srgbClr val="000000"/>
                </a:solidFill>
                <a:latin typeface="Times New Roman" panose="02020603050405020304" pitchFamily="18" charset="0"/>
                <a:ea typeface="Times New Roman" panose="02020603050405020304" pitchFamily="18" charset="0"/>
              </a:rPr>
              <a:t>Esasen insan bilmekle yücelir</a:t>
            </a:r>
            <a:r>
              <a:rPr lang="tr-TR" sz="2200" dirty="0" smtClean="0">
                <a:solidFill>
                  <a:srgbClr val="000000"/>
                </a:solidFill>
                <a:latin typeface="Times New Roman" panose="02020603050405020304" pitchFamily="18" charset="0"/>
                <a:ea typeface="Times New Roman" panose="02020603050405020304" pitchFamily="18" charset="0"/>
              </a:rPr>
              <a:t>.</a:t>
            </a:r>
          </a:p>
          <a:p>
            <a:pPr algn="just">
              <a:lnSpc>
                <a:spcPct val="150000"/>
              </a:lnSpc>
              <a:spcAft>
                <a:spcPts val="800"/>
              </a:spcAft>
            </a:pPr>
            <a:endParaRPr lang="tr-TR" sz="22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Allah </a:t>
            </a:r>
            <a:r>
              <a:rPr lang="tr-TR" sz="2200" kern="100" dirty="0" err="1">
                <a:solidFill>
                  <a:srgbClr val="000000"/>
                </a:solidFill>
                <a:latin typeface="Times New Roman" panose="02020603050405020304" pitchFamily="18" charset="0"/>
                <a:ea typeface="Times New Roman" panose="02020603050405020304" pitchFamily="18" charset="0"/>
              </a:rPr>
              <a:t>Resûlü</a:t>
            </a:r>
            <a:r>
              <a:rPr lang="tr-TR" sz="2200" kern="100" dirty="0">
                <a:solidFill>
                  <a:srgbClr val="000000"/>
                </a:solidFill>
                <a:latin typeface="Times New Roman" panose="02020603050405020304" pitchFamily="18" charset="0"/>
                <a:ea typeface="Times New Roman" panose="02020603050405020304" pitchFamily="18" charset="0"/>
              </a:rPr>
              <a:t>, hayat boyunca ilimle meşgul olunmasını tavsiye etmiştir:</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kern="100" dirty="0" smtClean="0">
                <a:solidFill>
                  <a:srgbClr val="000000"/>
                </a:solidFill>
                <a:latin typeface="Times New Roman" panose="02020603050405020304" pitchFamily="18" charset="0"/>
                <a:ea typeface="Times New Roman" panose="02020603050405020304" pitchFamily="18" charset="0"/>
              </a:rPr>
              <a:t>“</a:t>
            </a:r>
            <a:r>
              <a:rPr lang="tr-TR" sz="2200" b="1" kern="100" dirty="0">
                <a:solidFill>
                  <a:srgbClr val="000000"/>
                </a:solidFill>
                <a:latin typeface="Times New Roman" panose="02020603050405020304" pitchFamily="18" charset="0"/>
                <a:ea typeface="Times New Roman" panose="02020603050405020304" pitchFamily="18" charset="0"/>
              </a:rPr>
              <a:t>Kim ilim için yola çıkarsa Allah ona cennete giden yolu kolaylaştırır. </a:t>
            </a:r>
            <a:endParaRPr lang="tr-TR" sz="2200" b="1" kern="1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kern="100" dirty="0" smtClean="0">
                <a:solidFill>
                  <a:srgbClr val="000000"/>
                </a:solidFill>
                <a:latin typeface="Times New Roman" panose="02020603050405020304" pitchFamily="18" charset="0"/>
                <a:ea typeface="Times New Roman" panose="02020603050405020304" pitchFamily="18" charset="0"/>
              </a:rPr>
              <a:t>Melekler</a:t>
            </a:r>
            <a:r>
              <a:rPr lang="tr-TR" sz="2200" b="1" kern="100" dirty="0">
                <a:solidFill>
                  <a:srgbClr val="000000"/>
                </a:solidFill>
                <a:latin typeface="Times New Roman" panose="02020603050405020304" pitchFamily="18" charset="0"/>
                <a:ea typeface="Times New Roman" panose="02020603050405020304" pitchFamily="18" charset="0"/>
              </a:rPr>
              <a:t>, hoşnutluklarından dolayı ilim talebesine kanatlarını serer. </a:t>
            </a:r>
            <a:endParaRPr lang="tr-TR" sz="2200" b="1" kern="1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kern="100" dirty="0" smtClean="0">
                <a:solidFill>
                  <a:srgbClr val="000000"/>
                </a:solidFill>
                <a:latin typeface="Times New Roman" panose="02020603050405020304" pitchFamily="18" charset="0"/>
                <a:ea typeface="Times New Roman" panose="02020603050405020304" pitchFamily="18" charset="0"/>
              </a:rPr>
              <a:t>Sudaki </a:t>
            </a:r>
            <a:r>
              <a:rPr lang="tr-TR" sz="2200" b="1" kern="100" dirty="0">
                <a:solidFill>
                  <a:srgbClr val="000000"/>
                </a:solidFill>
                <a:latin typeface="Times New Roman" panose="02020603050405020304" pitchFamily="18" charset="0"/>
                <a:ea typeface="Times New Roman" panose="02020603050405020304" pitchFamily="18" charset="0"/>
              </a:rPr>
              <a:t>balıklara varıncaya kadar yer ve gök ehli âlim kişinin bağışlanması için Allah’a yakarır. Âlimin, </a:t>
            </a:r>
            <a:r>
              <a:rPr lang="tr-TR" sz="2200" b="1" kern="100" dirty="0" err="1">
                <a:solidFill>
                  <a:srgbClr val="000000"/>
                </a:solidFill>
                <a:latin typeface="Times New Roman" panose="02020603050405020304" pitchFamily="18" charset="0"/>
                <a:ea typeface="Times New Roman" panose="02020603050405020304" pitchFamily="18" charset="0"/>
              </a:rPr>
              <a:t>âbide</a:t>
            </a:r>
            <a:r>
              <a:rPr lang="tr-TR" sz="2200" b="1" kern="100" dirty="0">
                <a:solidFill>
                  <a:srgbClr val="000000"/>
                </a:solidFill>
                <a:latin typeface="Times New Roman" panose="02020603050405020304" pitchFamily="18" charset="0"/>
                <a:ea typeface="Times New Roman" panose="02020603050405020304" pitchFamily="18" charset="0"/>
              </a:rPr>
              <a:t> (ibadet edene) üstünlüğü, (parlaklık, görünürlük ve güzellik </a:t>
            </a:r>
            <a:r>
              <a:rPr lang="tr-TR" sz="2200" b="1" kern="100" dirty="0" smtClean="0">
                <a:solidFill>
                  <a:srgbClr val="000000"/>
                </a:solidFill>
                <a:latin typeface="Times New Roman" panose="02020603050405020304" pitchFamily="18" charset="0"/>
                <a:ea typeface="Times New Roman" panose="02020603050405020304" pitchFamily="18" charset="0"/>
              </a:rPr>
              <a:t>bakımından)ayın </a:t>
            </a:r>
            <a:r>
              <a:rPr lang="tr-TR" sz="2200" b="1" kern="100" dirty="0">
                <a:solidFill>
                  <a:srgbClr val="000000"/>
                </a:solidFill>
                <a:latin typeface="Times New Roman" panose="02020603050405020304" pitchFamily="18" charset="0"/>
                <a:ea typeface="Times New Roman" panose="02020603050405020304" pitchFamily="18" charset="0"/>
              </a:rPr>
              <a:t>diğer yıldızlara olan üstünlüğü gibidir...”</a:t>
            </a:r>
            <a:r>
              <a:rPr lang="tr-TR" sz="2200" kern="100" dirty="0">
                <a:solidFill>
                  <a:srgbClr val="000000"/>
                </a:solidFill>
                <a:latin typeface="Times New Roman" panose="02020603050405020304" pitchFamily="18" charset="0"/>
                <a:ea typeface="Times New Roman" panose="02020603050405020304" pitchFamily="18" charset="0"/>
              </a:rPr>
              <a:t> </a:t>
            </a:r>
            <a:r>
              <a:rPr lang="tr-TR" sz="1100" kern="100" dirty="0">
                <a:solidFill>
                  <a:srgbClr val="000000"/>
                </a:solidFill>
                <a:latin typeface="Times New Roman" panose="02020603050405020304" pitchFamily="18" charset="0"/>
                <a:ea typeface="Times New Roman" panose="02020603050405020304" pitchFamily="18" charset="0"/>
              </a:rPr>
              <a:t>(</a:t>
            </a:r>
            <a:r>
              <a:rPr lang="tr-TR" sz="1100" kern="100" dirty="0" err="1">
                <a:solidFill>
                  <a:srgbClr val="000000"/>
                </a:solidFill>
                <a:latin typeface="Times New Roman" panose="02020603050405020304" pitchFamily="18" charset="0"/>
                <a:ea typeface="Times New Roman" panose="02020603050405020304" pitchFamily="18" charset="0"/>
              </a:rPr>
              <a:t>Tirmizî</a:t>
            </a:r>
            <a:r>
              <a:rPr lang="tr-TR" sz="1100" kern="100" dirty="0">
                <a:solidFill>
                  <a:srgbClr val="000000"/>
                </a:solidFill>
                <a:latin typeface="Times New Roman" panose="02020603050405020304" pitchFamily="18" charset="0"/>
                <a:ea typeface="Times New Roman" panose="02020603050405020304" pitchFamily="18" charset="0"/>
              </a:rPr>
              <a:t>, İlim, 19)</a:t>
            </a:r>
            <a:endParaRPr lang="tr-TR" dirty="0"/>
          </a:p>
        </p:txBody>
      </p:sp>
      <p:pic>
        <p:nvPicPr>
          <p:cNvPr id="3" name="Resim 2"/>
          <p:cNvPicPr>
            <a:picLocks noChangeAspect="1"/>
          </p:cNvPicPr>
          <p:nvPr/>
        </p:nvPicPr>
        <p:blipFill>
          <a:blip r:embed="rId7"/>
          <a:stretch>
            <a:fillRect/>
          </a:stretch>
        </p:blipFill>
        <p:spPr>
          <a:xfrm>
            <a:off x="309699" y="3187090"/>
            <a:ext cx="1371719" cy="1450974"/>
          </a:xfrm>
          <a:prstGeom prst="rect">
            <a:avLst/>
          </a:prstGeom>
        </p:spPr>
      </p:pic>
    </p:spTree>
    <p:extLst>
      <p:ext uri="{BB962C8B-B14F-4D97-AF65-F5344CB8AC3E}">
        <p14:creationId xmlns:p14="http://schemas.microsoft.com/office/powerpoint/2010/main" val="3255721678"/>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11</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2792949"/>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01911" y="465992"/>
            <a:ext cx="9890090" cy="5688737"/>
          </a:xfrm>
          <a:prstGeom prst="rect">
            <a:avLst/>
          </a:prstGeom>
        </p:spPr>
        <p:txBody>
          <a:bodyPr wrap="square">
            <a:spAutoFit/>
          </a:bodyPr>
          <a:lstStyle/>
          <a:p>
            <a:pPr algn="just">
              <a:lnSpc>
                <a:spcPct val="115000"/>
              </a:lnSpc>
              <a:spcAft>
                <a:spcPts val="800"/>
              </a:spcAft>
            </a:pPr>
            <a:r>
              <a:rPr lang="tr-TR" sz="2200" b="1" kern="100" dirty="0">
                <a:solidFill>
                  <a:srgbClr val="000000"/>
                </a:solidFill>
                <a:latin typeface="Times New Roman" panose="02020603050405020304" pitchFamily="18" charset="0"/>
                <a:ea typeface="Times New Roman" panose="02020603050405020304" pitchFamily="18" charset="0"/>
              </a:rPr>
              <a:t>İbadetlerde ve güzel davranışlarda devamlılık… </a:t>
            </a:r>
            <a:endParaRPr lang="tr-TR" sz="2200" b="1" kern="100" dirty="0" smtClean="0">
              <a:solidFill>
                <a:srgbClr val="000000"/>
              </a:solidFill>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b="1" i="1" kern="100" dirty="0" smtClean="0">
                <a:solidFill>
                  <a:srgbClr val="000000"/>
                </a:solidFill>
                <a:latin typeface="Times New Roman" panose="02020603050405020304" pitchFamily="18" charset="0"/>
                <a:ea typeface="Times New Roman" panose="02020603050405020304" pitchFamily="18" charset="0"/>
              </a:rPr>
              <a:t>Günlük </a:t>
            </a:r>
            <a:r>
              <a:rPr lang="tr-TR" sz="2200" b="1" i="1" kern="100" dirty="0">
                <a:solidFill>
                  <a:srgbClr val="000000"/>
                </a:solidFill>
                <a:latin typeface="Times New Roman" panose="02020603050405020304" pitchFamily="18" charset="0"/>
                <a:ea typeface="Times New Roman" panose="02020603050405020304" pitchFamily="18" charset="0"/>
              </a:rPr>
              <a:t>koşturmaca </a:t>
            </a:r>
            <a:r>
              <a:rPr lang="tr-TR" sz="2200" b="1" i="1" kern="100" dirty="0">
                <a:latin typeface="Times New Roman" panose="02020603050405020304" pitchFamily="18" charset="0"/>
                <a:ea typeface="Times New Roman" panose="02020603050405020304" pitchFamily="18" charset="0"/>
              </a:rPr>
              <a:t>içerisinde bu devamlılık nasıl sağlanır?</a:t>
            </a:r>
            <a:endParaRPr lang="tr-TR" sz="2200" b="1" i="1"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Her gün 5-10 dakikayı kendimize ayırıp Rabbimizle buluşabiliriz mesela…</a:t>
            </a:r>
            <a:endParaRPr lang="tr-TR" sz="22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Gerçek huzura böyle ulaşabiliriz zira!</a:t>
            </a:r>
            <a:r>
              <a:rPr lang="tr-TR" sz="2200" b="1" kern="1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b="1" kern="1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Güzel davranışları az da olsa düzenli yapmak, imanın kuvvetlenmesi açısından </a:t>
            </a:r>
            <a:endParaRPr lang="tr-TR" sz="2200" kern="100" dirty="0" smtClean="0">
              <a:solidFill>
                <a:srgbClr val="000000"/>
              </a:solidFill>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smtClean="0">
                <a:solidFill>
                  <a:srgbClr val="000000"/>
                </a:solidFill>
                <a:latin typeface="Times New Roman" panose="02020603050405020304" pitchFamily="18" charset="0"/>
                <a:ea typeface="Times New Roman" panose="02020603050405020304" pitchFamily="18" charset="0"/>
              </a:rPr>
              <a:t>son </a:t>
            </a:r>
            <a:r>
              <a:rPr lang="tr-TR" sz="2200" kern="100" dirty="0">
                <a:solidFill>
                  <a:srgbClr val="000000"/>
                </a:solidFill>
                <a:latin typeface="Times New Roman" panose="02020603050405020304" pitchFamily="18" charset="0"/>
                <a:ea typeface="Times New Roman" panose="02020603050405020304" pitchFamily="18" charset="0"/>
              </a:rPr>
              <a:t>derece önemlidir.</a:t>
            </a:r>
            <a:endParaRPr lang="tr-TR" sz="22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Salih ameller arttıkça kişi, imanın lezzetini kalbinin derinliklerinde hisseder.</a:t>
            </a:r>
            <a:endParaRPr lang="tr-TR" sz="22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Farz ibadetlerle kul Allah’a yaklaşır, nafile/sünnet ibadetlerle de </a:t>
            </a:r>
            <a:endParaRPr lang="tr-TR" sz="2200" kern="100" dirty="0" smtClean="0">
              <a:solidFill>
                <a:srgbClr val="000000"/>
              </a:solidFill>
              <a:latin typeface="Times New Roman" panose="02020603050405020304" pitchFamily="18" charset="0"/>
              <a:ea typeface="Times New Roman" panose="02020603050405020304" pitchFamily="18" charset="0"/>
            </a:endParaRPr>
          </a:p>
          <a:p>
            <a:pPr algn="just">
              <a:lnSpc>
                <a:spcPct val="115000"/>
              </a:lnSpc>
              <a:spcAft>
                <a:spcPts val="800"/>
              </a:spcAft>
            </a:pPr>
            <a:r>
              <a:rPr lang="tr-TR" sz="2200" kern="100" dirty="0" smtClean="0">
                <a:solidFill>
                  <a:srgbClr val="000000"/>
                </a:solidFill>
                <a:latin typeface="Times New Roman" panose="02020603050405020304" pitchFamily="18" charset="0"/>
                <a:ea typeface="Times New Roman" panose="02020603050405020304" pitchFamily="18" charset="0"/>
              </a:rPr>
              <a:t>O’nun </a:t>
            </a:r>
            <a:r>
              <a:rPr lang="tr-TR" sz="2200" kern="100" dirty="0">
                <a:solidFill>
                  <a:srgbClr val="000000"/>
                </a:solidFill>
                <a:latin typeface="Times New Roman" panose="02020603050405020304" pitchFamily="18" charset="0"/>
                <a:ea typeface="Times New Roman" panose="02020603050405020304" pitchFamily="18" charset="0"/>
              </a:rPr>
              <a:t>sevgisine mazhar olur.</a:t>
            </a:r>
            <a:endParaRPr lang="tr-TR" sz="2200" dirty="0">
              <a:latin typeface="Times New Roman" panose="02020603050405020304" pitchFamily="18" charset="0"/>
              <a:ea typeface="Times New Roman" panose="02020603050405020304" pitchFamily="18" charset="0"/>
            </a:endParaRPr>
          </a:p>
          <a:p>
            <a:r>
              <a:rPr lang="tr-TR" sz="2200" b="1" kern="100" dirty="0">
                <a:solidFill>
                  <a:srgbClr val="000000"/>
                </a:solidFill>
                <a:latin typeface="Times New Roman" panose="02020603050405020304" pitchFamily="18" charset="0"/>
                <a:ea typeface="Times New Roman" panose="02020603050405020304" pitchFamily="18" charset="0"/>
              </a:rPr>
              <a:t>                                                                           </a:t>
            </a:r>
            <a:endParaRPr lang="tr-TR" sz="2200" b="1" kern="100" dirty="0" smtClean="0">
              <a:solidFill>
                <a:srgbClr val="000000"/>
              </a:solidFill>
              <a:latin typeface="Times New Roman" panose="02020603050405020304" pitchFamily="18" charset="0"/>
              <a:ea typeface="Times New Roman" panose="02020603050405020304" pitchFamily="18" charset="0"/>
            </a:endParaRPr>
          </a:p>
          <a:p>
            <a:r>
              <a:rPr lang="tr-TR" sz="2200" b="1" kern="100" dirty="0" smtClean="0">
                <a:solidFill>
                  <a:srgbClr val="000000"/>
                </a:solidFill>
                <a:latin typeface="Times New Roman" panose="02020603050405020304" pitchFamily="18" charset="0"/>
                <a:ea typeface="Times New Roman" panose="02020603050405020304" pitchFamily="18" charset="0"/>
              </a:rPr>
              <a:t> </a:t>
            </a:r>
            <a:r>
              <a:rPr lang="tr-TR" sz="2200" b="1" kern="100" dirty="0">
                <a:solidFill>
                  <a:srgbClr val="000000"/>
                </a:solidFill>
                <a:latin typeface="Times New Roman" panose="02020603050405020304" pitchFamily="18" charset="0"/>
                <a:ea typeface="Times New Roman" panose="02020603050405020304" pitchFamily="18" charset="0"/>
              </a:rPr>
              <a:t>“Allah’ın en sevdiği amel az da olsa devamlı olandır.”</a:t>
            </a:r>
            <a:r>
              <a:rPr lang="tr-TR" sz="2200" kern="100" dirty="0">
                <a:solidFill>
                  <a:srgbClr val="000000"/>
                </a:solidFill>
                <a:latin typeface="Times New Roman" panose="02020603050405020304" pitchFamily="18" charset="0"/>
                <a:ea typeface="Times New Roman" panose="02020603050405020304" pitchFamily="18" charset="0"/>
              </a:rPr>
              <a:t> </a:t>
            </a:r>
            <a:r>
              <a:rPr lang="tr-TR" kern="100" dirty="0">
                <a:solidFill>
                  <a:srgbClr val="000000"/>
                </a:solidFill>
                <a:latin typeface="Times New Roman" panose="02020603050405020304" pitchFamily="18" charset="0"/>
                <a:ea typeface="Times New Roman" panose="02020603050405020304" pitchFamily="18" charset="0"/>
              </a:rPr>
              <a:t>(</a:t>
            </a:r>
            <a:r>
              <a:rPr lang="tr-TR" sz="1100" kern="100" dirty="0">
                <a:solidFill>
                  <a:srgbClr val="000000"/>
                </a:solidFill>
                <a:latin typeface="Times New Roman" panose="02020603050405020304" pitchFamily="18" charset="0"/>
                <a:ea typeface="Times New Roman" panose="02020603050405020304" pitchFamily="18" charset="0"/>
              </a:rPr>
              <a:t>Müslim, </a:t>
            </a:r>
            <a:r>
              <a:rPr lang="tr-TR" sz="1100" kern="100" dirty="0" err="1">
                <a:solidFill>
                  <a:srgbClr val="000000"/>
                </a:solidFill>
                <a:latin typeface="Times New Roman" panose="02020603050405020304" pitchFamily="18" charset="0"/>
                <a:ea typeface="Times New Roman" panose="02020603050405020304" pitchFamily="18" charset="0"/>
              </a:rPr>
              <a:t>Müsâfirîn</a:t>
            </a:r>
            <a:r>
              <a:rPr lang="tr-TR" sz="1100" kern="100" dirty="0">
                <a:solidFill>
                  <a:srgbClr val="000000"/>
                </a:solidFill>
                <a:latin typeface="Times New Roman" panose="02020603050405020304" pitchFamily="18" charset="0"/>
                <a:ea typeface="Times New Roman" panose="02020603050405020304" pitchFamily="18" charset="0"/>
              </a:rPr>
              <a:t>, 218)</a:t>
            </a:r>
            <a:endParaRPr lang="tr-TR" dirty="0"/>
          </a:p>
        </p:txBody>
      </p:sp>
    </p:spTree>
    <p:extLst>
      <p:ext uri="{BB962C8B-B14F-4D97-AF65-F5344CB8AC3E}">
        <p14:creationId xmlns:p14="http://schemas.microsoft.com/office/powerpoint/2010/main" val="162197212"/>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12</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298356" y="777035"/>
            <a:ext cx="8832432" cy="5186035"/>
          </a:xfrm>
          <a:prstGeom prst="rect">
            <a:avLst/>
          </a:prstGeom>
        </p:spPr>
        <p:txBody>
          <a:bodyPr wrap="square">
            <a:spAutoFit/>
          </a:bodyPr>
          <a:lstStyle/>
          <a:p>
            <a:pPr marL="35560" algn="just">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İman nuruyla aydınlanmak… </a:t>
            </a:r>
            <a:endParaRPr lang="tr-TR" sz="2200" dirty="0">
              <a:latin typeface="Times New Roman" panose="02020603050405020304" pitchFamily="18" charset="0"/>
              <a:ea typeface="Times New Roman" panose="02020603050405020304" pitchFamily="18" charset="0"/>
            </a:endParaRPr>
          </a:p>
          <a:p>
            <a:pPr marL="34925" algn="just">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Her an kendini O’nun huzurunda hisseder Allah’a derin </a:t>
            </a:r>
            <a:r>
              <a:rPr lang="tr-TR" sz="2200" dirty="0" smtClean="0">
                <a:solidFill>
                  <a:srgbClr val="000000"/>
                </a:solidFill>
                <a:latin typeface="Times New Roman" panose="02020603050405020304" pitchFamily="18" charset="0"/>
                <a:ea typeface="Times New Roman" panose="02020603050405020304" pitchFamily="18" charset="0"/>
              </a:rPr>
              <a:t>sevgiyle</a:t>
            </a:r>
          </a:p>
          <a:p>
            <a:pPr marL="34925" algn="just">
              <a:lnSpc>
                <a:spcPct val="150000"/>
              </a:lnSpc>
              <a:spcBef>
                <a:spcPts val="280"/>
              </a:spcBef>
              <a:spcAft>
                <a:spcPts val="0"/>
              </a:spcAft>
            </a:pPr>
            <a:r>
              <a:rPr lang="tr-TR" sz="2200" dirty="0" smtClean="0">
                <a:solidFill>
                  <a:srgbClr val="000000"/>
                </a:solidFill>
                <a:latin typeface="Times New Roman" panose="02020603050405020304" pitchFamily="18" charset="0"/>
                <a:ea typeface="Times New Roman" panose="02020603050405020304" pitchFamily="18" charset="0"/>
              </a:rPr>
              <a:t>bağlı </a:t>
            </a:r>
            <a:r>
              <a:rPr lang="tr-TR" sz="2200" dirty="0">
                <a:solidFill>
                  <a:srgbClr val="000000"/>
                </a:solidFill>
                <a:latin typeface="Times New Roman" panose="02020603050405020304" pitchFamily="18" charset="0"/>
                <a:ea typeface="Times New Roman" panose="02020603050405020304" pitchFamily="18" charset="0"/>
              </a:rPr>
              <a:t>olanlar.</a:t>
            </a:r>
            <a:endParaRPr lang="tr-TR" sz="2200" dirty="0">
              <a:latin typeface="Times New Roman" panose="02020603050405020304" pitchFamily="18" charset="0"/>
              <a:ea typeface="Times New Roman" panose="02020603050405020304" pitchFamily="18" charset="0"/>
            </a:endParaRPr>
          </a:p>
          <a:p>
            <a:pPr marL="34925" algn="just">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Takva sahibidir işte onlar.</a:t>
            </a:r>
            <a:r>
              <a:rPr lang="tr-TR" sz="2200" dirty="0">
                <a:latin typeface="Times New Roman" panose="02020603050405020304" pitchFamily="18" charset="0"/>
                <a:ea typeface="Times New Roman" panose="02020603050405020304" pitchFamily="18" charset="0"/>
              </a:rPr>
              <a:t> </a:t>
            </a:r>
          </a:p>
          <a:p>
            <a:pPr marL="35560" algn="just">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Takva sahibi bir mümin;</a:t>
            </a:r>
          </a:p>
          <a:p>
            <a:pPr marL="35560" algn="just">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 Bile bile günah işlemek bir yana, şüpheli şeylere dahi meyletmez.</a:t>
            </a:r>
          </a:p>
          <a:p>
            <a:pPr marL="34925" algn="just">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Hakkın yanında haksızlığın karşısında durur</a:t>
            </a:r>
            <a:r>
              <a:rPr lang="tr-TR" sz="2200" dirty="0" smtClean="0">
                <a:latin typeface="Times New Roman" panose="02020603050405020304" pitchFamily="18" charset="0"/>
                <a:ea typeface="Times New Roman" panose="02020603050405020304" pitchFamily="18" charset="0"/>
              </a:rPr>
              <a:t>.</a:t>
            </a:r>
          </a:p>
          <a:p>
            <a:pPr marL="34925" algn="just">
              <a:lnSpc>
                <a:spcPct val="150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“Allah katında en değerliniz, en derin takva bilincine sahip olanınızdır.” </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1100" b="1" dirty="0">
                <a:solidFill>
                  <a:srgbClr val="000000"/>
                </a:solidFill>
                <a:latin typeface="Times New Roman" panose="02020603050405020304" pitchFamily="18" charset="0"/>
                <a:ea typeface="Times New Roman" panose="02020603050405020304" pitchFamily="18" charset="0"/>
              </a:rPr>
              <a:t>	</a:t>
            </a:r>
            <a:r>
              <a:rPr lang="tr-TR" sz="1100" b="1" dirty="0" smtClean="0">
                <a:solidFill>
                  <a:srgbClr val="000000"/>
                </a:solidFill>
                <a:latin typeface="Times New Roman" panose="02020603050405020304" pitchFamily="18" charset="0"/>
                <a:ea typeface="Times New Roman" panose="02020603050405020304" pitchFamily="18" charset="0"/>
              </a:rPr>
              <a:t>						</a:t>
            </a:r>
            <a:r>
              <a:rPr lang="tr-TR" sz="1100" b="1" dirty="0" smtClean="0">
                <a:solidFill>
                  <a:srgbClr val="000000"/>
                </a:solidFill>
                <a:latin typeface="Times New Roman" panose="02020603050405020304" pitchFamily="18" charset="0"/>
                <a:ea typeface="Times New Roman" panose="02020603050405020304" pitchFamily="18" charset="0"/>
              </a:rPr>
              <a:t>	           </a:t>
            </a:r>
            <a:r>
              <a:rPr lang="tr-TR" sz="1100" dirty="0" smtClean="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Hucurât</a:t>
            </a:r>
            <a:r>
              <a:rPr lang="tr-TR" sz="1100" dirty="0">
                <a:solidFill>
                  <a:srgbClr val="000000"/>
                </a:solidFill>
                <a:latin typeface="Times New Roman" panose="02020603050405020304" pitchFamily="18" charset="0"/>
                <a:ea typeface="Times New Roman" panose="02020603050405020304" pitchFamily="18" charset="0"/>
              </a:rPr>
              <a:t>, 49/13)</a:t>
            </a:r>
            <a:endParaRPr lang="tr-TR"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3769554952"/>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13</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8" y="2822214"/>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26269" y="720970"/>
            <a:ext cx="9761137" cy="5124480"/>
          </a:xfrm>
          <a:prstGeom prst="rect">
            <a:avLst/>
          </a:prstGeom>
        </p:spPr>
        <p:txBody>
          <a:bodyPr wrap="square">
            <a:spAutoFit/>
          </a:bodyPr>
          <a:lstStyle/>
          <a:p>
            <a:pPr algn="just">
              <a:lnSpc>
                <a:spcPct val="150000"/>
              </a:lnSpc>
              <a:spcAft>
                <a:spcPts val="800"/>
              </a:spcAft>
            </a:pPr>
            <a:r>
              <a:rPr lang="tr-TR" sz="2200" b="1" kern="100" dirty="0">
                <a:latin typeface="Times New Roman" panose="02020603050405020304" pitchFamily="18" charset="0"/>
                <a:ea typeface="Times New Roman" panose="02020603050405020304" pitchFamily="18" charset="0"/>
              </a:rPr>
              <a:t>Hayâ ile hayata anlam katmak</a:t>
            </a:r>
            <a:r>
              <a:rPr lang="tr-TR" sz="2200" b="1" kern="100" dirty="0" smtClean="0">
                <a:latin typeface="Times New Roman" panose="02020603050405020304" pitchFamily="18" charset="0"/>
                <a:ea typeface="Times New Roman" panose="02020603050405020304" pitchFamily="18" charset="0"/>
              </a:rPr>
              <a:t>…</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kern="100" dirty="0">
                <a:solidFill>
                  <a:srgbClr val="000000"/>
                </a:solidFill>
                <a:latin typeface="Times New Roman" panose="02020603050405020304" pitchFamily="18" charset="0"/>
                <a:ea typeface="Times New Roman" panose="02020603050405020304" pitchFamily="18" charset="0"/>
              </a:rPr>
              <a:t>Hayata tutunurken utanma duygusunu kaybetmemek ne kadar önemlidir! </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dirty="0">
                <a:solidFill>
                  <a:srgbClr val="000000"/>
                </a:solidFill>
                <a:latin typeface="Times New Roman" panose="02020603050405020304" pitchFamily="18" charset="0"/>
                <a:ea typeface="Times New Roman" panose="02020603050405020304" pitchFamily="18" charset="0"/>
              </a:rPr>
              <a:t>Hayâ ile hayat kelimeleri arasında büyük bir yakınlık vardır.</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Çünkü hayâ, kalbin diri oluşunun bir alametidir.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İnsan, hayâ sahibi olmalıdır her anında,</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b="1" i="1" dirty="0">
                <a:solidFill>
                  <a:srgbClr val="000000"/>
                </a:solidFill>
                <a:latin typeface="Times New Roman" panose="02020603050405020304" pitchFamily="18" charset="0"/>
                <a:ea typeface="Times New Roman" panose="02020603050405020304" pitchFamily="18" charset="0"/>
              </a:rPr>
              <a:t>Hem gerçek hayatta hem de </a:t>
            </a:r>
            <a:r>
              <a:rPr lang="tr-TR" sz="2200" b="1" i="1" dirty="0" smtClean="0">
                <a:solidFill>
                  <a:srgbClr val="000000"/>
                </a:solidFill>
                <a:latin typeface="Times New Roman" panose="02020603050405020304" pitchFamily="18" charset="0"/>
                <a:ea typeface="Times New Roman" panose="02020603050405020304" pitchFamily="18" charset="0"/>
              </a:rPr>
              <a:t>sanal alemde.</a:t>
            </a:r>
            <a:endParaRPr lang="tr-TR" sz="2200" b="1" i="1" dirty="0">
              <a:latin typeface="Times New Roman" panose="02020603050405020304" pitchFamily="18" charset="0"/>
              <a:ea typeface="Times New Roman" panose="02020603050405020304" pitchFamily="18" charset="0"/>
            </a:endParaRPr>
          </a:p>
          <a:p>
            <a:pPr>
              <a:lnSpc>
                <a:spcPct val="150000"/>
              </a:lnSpc>
            </a:pPr>
            <a:r>
              <a:rPr lang="tr-TR" sz="2200" dirty="0">
                <a:solidFill>
                  <a:srgbClr val="000000"/>
                </a:solidFill>
                <a:latin typeface="Times New Roman" panose="02020603050405020304" pitchFamily="18" charset="0"/>
                <a:ea typeface="Times New Roman" panose="02020603050405020304" pitchFamily="18" charset="0"/>
              </a:rPr>
              <a:t>İnanan erkeklerden ve kadınlardan gözlerini haramdan sakınmalarını </a:t>
            </a:r>
            <a:endParaRPr lang="tr-TR" sz="22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dirty="0" smtClean="0">
                <a:solidFill>
                  <a:srgbClr val="000000"/>
                </a:solidFill>
                <a:latin typeface="Times New Roman" panose="02020603050405020304" pitchFamily="18" charset="0"/>
                <a:ea typeface="Times New Roman" panose="02020603050405020304" pitchFamily="18" charset="0"/>
              </a:rPr>
              <a:t>ve </a:t>
            </a:r>
            <a:r>
              <a:rPr lang="tr-TR" sz="2200" dirty="0">
                <a:solidFill>
                  <a:srgbClr val="000000"/>
                </a:solidFill>
                <a:latin typeface="Times New Roman" panose="02020603050405020304" pitchFamily="18" charset="0"/>
                <a:ea typeface="Times New Roman" panose="02020603050405020304" pitchFamily="18" charset="0"/>
              </a:rPr>
              <a:t>iffetli olmalarını istemiştir Allah Teâlâ.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Nûr</a:t>
            </a:r>
            <a:r>
              <a:rPr lang="tr-TR" sz="1100" dirty="0">
                <a:solidFill>
                  <a:srgbClr val="000000"/>
                </a:solidFill>
                <a:latin typeface="Times New Roman" panose="02020603050405020304" pitchFamily="18" charset="0"/>
                <a:ea typeface="Times New Roman" panose="02020603050405020304" pitchFamily="18" charset="0"/>
              </a:rPr>
              <a:t>, 24/30-31)</a:t>
            </a:r>
            <a:endParaRPr lang="tr-TR" dirty="0"/>
          </a:p>
        </p:txBody>
      </p:sp>
    </p:spTree>
    <p:extLst>
      <p:ext uri="{BB962C8B-B14F-4D97-AF65-F5344CB8AC3E}">
        <p14:creationId xmlns:p14="http://schemas.microsoft.com/office/powerpoint/2010/main" val="3759823972"/>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14</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068680" y="448408"/>
            <a:ext cx="10539490" cy="5770811"/>
          </a:xfrm>
          <a:prstGeom prst="rect">
            <a:avLst/>
          </a:prstGeom>
        </p:spPr>
        <p:txBody>
          <a:bodyPr wrap="square">
            <a:spAutoFit/>
          </a:bodyPr>
          <a:lstStyle/>
          <a:p>
            <a:pPr marL="35560">
              <a:lnSpc>
                <a:spcPct val="115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Arkadaş seçiminde </a:t>
            </a:r>
            <a:r>
              <a:rPr lang="tr-TR" sz="2200" b="1" dirty="0" smtClean="0">
                <a:solidFill>
                  <a:srgbClr val="000000"/>
                </a:solidFill>
                <a:latin typeface="Times New Roman" panose="02020603050405020304" pitchFamily="18" charset="0"/>
                <a:ea typeface="Times New Roman" panose="02020603050405020304" pitchFamily="18" charset="0"/>
              </a:rPr>
              <a:t>özenli </a:t>
            </a:r>
            <a:r>
              <a:rPr lang="tr-TR" sz="2200" b="1" dirty="0" smtClean="0">
                <a:solidFill>
                  <a:srgbClr val="000000"/>
                </a:solidFill>
                <a:latin typeface="Times New Roman" panose="02020603050405020304" pitchFamily="18" charset="0"/>
                <a:ea typeface="Times New Roman" panose="02020603050405020304" pitchFamily="18" charset="0"/>
              </a:rPr>
              <a:t>olmak</a:t>
            </a:r>
            <a:endParaRPr lang="tr-TR" sz="2200" dirty="0">
              <a:latin typeface="Times New Roman" panose="02020603050405020304" pitchFamily="18" charset="0"/>
              <a:ea typeface="Times New Roman" panose="02020603050405020304" pitchFamily="18" charset="0"/>
            </a:endParaRPr>
          </a:p>
          <a:p>
            <a:pPr marL="35560">
              <a:lnSpc>
                <a:spcPct val="115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Yolda yoldaş olmalı arkadaş, aynı zamanda da sırdaş. </a:t>
            </a:r>
            <a:endParaRPr lang="tr-TR" sz="2200" dirty="0">
              <a:latin typeface="Times New Roman" panose="02020603050405020304" pitchFamily="18" charset="0"/>
              <a:ea typeface="Times New Roman" panose="02020603050405020304" pitchFamily="18" charset="0"/>
            </a:endParaRPr>
          </a:p>
          <a:p>
            <a:pPr marL="35560">
              <a:lnSpc>
                <a:spcPct val="115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Zorlu yolculuklarda dostunu yalnız bırakmayan,</a:t>
            </a:r>
            <a:endParaRPr lang="tr-TR" sz="2200" dirty="0">
              <a:latin typeface="Times New Roman" panose="02020603050405020304" pitchFamily="18" charset="0"/>
              <a:ea typeface="Times New Roman" panose="02020603050405020304" pitchFamily="18" charset="0"/>
            </a:endParaRPr>
          </a:p>
          <a:p>
            <a:pPr marL="35560">
              <a:lnSpc>
                <a:spcPct val="115000"/>
              </a:lnSpc>
              <a:spcBef>
                <a:spcPts val="280"/>
              </a:spcBef>
              <a:spcAft>
                <a:spcPts val="0"/>
              </a:spcAft>
            </a:pPr>
            <a:r>
              <a:rPr lang="tr-TR" sz="2200" dirty="0" smtClean="0">
                <a:latin typeface="Times New Roman" panose="02020603050405020304" pitchFamily="18" charset="0"/>
                <a:ea typeface="Times New Roman" panose="02020603050405020304" pitchFamily="18" charset="0"/>
              </a:rPr>
              <a:t>Miraç </a:t>
            </a:r>
            <a:r>
              <a:rPr lang="tr-TR" sz="2200" dirty="0">
                <a:latin typeface="Times New Roman" panose="02020603050405020304" pitchFamily="18" charset="0"/>
                <a:ea typeface="Times New Roman" panose="02020603050405020304" pitchFamily="18" charset="0"/>
              </a:rPr>
              <a:t>dönüşünde olduğu gibi Sevr’de </a:t>
            </a:r>
            <a:r>
              <a:rPr lang="tr-TR" sz="2200" dirty="0" smtClean="0">
                <a:latin typeface="Times New Roman" panose="02020603050405020304" pitchFamily="18" charset="0"/>
                <a:ea typeface="Times New Roman" panose="02020603050405020304" pitchFamily="18" charset="0"/>
              </a:rPr>
              <a:t>de</a:t>
            </a:r>
          </a:p>
          <a:p>
            <a:pPr marL="35560">
              <a:lnSpc>
                <a:spcPct val="115000"/>
              </a:lnSpc>
              <a:spcBef>
                <a:spcPts val="280"/>
              </a:spcBef>
              <a:spcAft>
                <a:spcPts val="0"/>
              </a:spcAft>
            </a:pPr>
            <a:r>
              <a:rPr lang="tr-TR" sz="2200" dirty="0" smtClean="0">
                <a:latin typeface="Times New Roman" panose="02020603050405020304" pitchFamily="18" charset="0"/>
                <a:ea typeface="Times New Roman" panose="02020603050405020304" pitchFamily="18" charset="0"/>
              </a:rPr>
              <a:t> </a:t>
            </a:r>
            <a:r>
              <a:rPr lang="tr-TR" sz="2200" dirty="0">
                <a:latin typeface="Times New Roman" panose="02020603050405020304" pitchFamily="18" charset="0"/>
                <a:ea typeface="Times New Roman" panose="02020603050405020304" pitchFamily="18" charset="0"/>
              </a:rPr>
              <a:t>kainatın gözbebeğine </a:t>
            </a:r>
            <a:r>
              <a:rPr lang="tr-TR" sz="2200" dirty="0" smtClean="0">
                <a:latin typeface="Times New Roman" panose="02020603050405020304" pitchFamily="18" charset="0"/>
                <a:ea typeface="Times New Roman" panose="02020603050405020304" pitchFamily="18" charset="0"/>
              </a:rPr>
              <a:t>yoldaş </a:t>
            </a:r>
            <a:r>
              <a:rPr lang="tr-TR" sz="2200" dirty="0">
                <a:latin typeface="Times New Roman" panose="02020603050405020304" pitchFamily="18" charset="0"/>
                <a:ea typeface="Times New Roman" panose="02020603050405020304" pitchFamily="18" charset="0"/>
              </a:rPr>
              <a:t>olan </a:t>
            </a:r>
            <a:r>
              <a:rPr lang="tr-TR" sz="2200" dirty="0" err="1">
                <a:latin typeface="Times New Roman" panose="02020603050405020304" pitchFamily="18" charset="0"/>
                <a:ea typeface="Times New Roman" panose="02020603050405020304" pitchFamily="18" charset="0"/>
              </a:rPr>
              <a:t>Ebûbekir</a:t>
            </a:r>
            <a:r>
              <a:rPr lang="tr-TR" sz="2200" dirty="0">
                <a:latin typeface="Times New Roman" panose="02020603050405020304" pitchFamily="18" charset="0"/>
                <a:ea typeface="Times New Roman" panose="02020603050405020304" pitchFamily="18" charset="0"/>
              </a:rPr>
              <a:t> </a:t>
            </a:r>
            <a:r>
              <a:rPr lang="tr-TR" sz="2200" dirty="0" err="1">
                <a:latin typeface="Times New Roman" panose="02020603050405020304" pitchFamily="18" charset="0"/>
                <a:ea typeface="Times New Roman" panose="02020603050405020304" pitchFamily="18" charset="0"/>
              </a:rPr>
              <a:t>Sıddîk</a:t>
            </a:r>
            <a:r>
              <a:rPr lang="tr-TR" sz="2200" dirty="0">
                <a:latin typeface="Times New Roman" panose="02020603050405020304" pitchFamily="18" charset="0"/>
                <a:ea typeface="Times New Roman" panose="02020603050405020304" pitchFamily="18" charset="0"/>
              </a:rPr>
              <a:t> misali…</a:t>
            </a: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Peygamberimizin örnekliğinde hayat yolculuğuna devam ederken;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Beraber yürüyeceğimiz arkadaşlarımızın imanlı, ahlaklı, dürüst </a:t>
            </a:r>
            <a:endParaRPr lang="tr-TR" sz="2200" dirty="0" smtClean="0">
              <a:solidFill>
                <a:srgbClr val="000000"/>
              </a:solidFill>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smtClean="0">
                <a:solidFill>
                  <a:srgbClr val="000000"/>
                </a:solidFill>
                <a:latin typeface="Times New Roman" panose="02020603050405020304" pitchFamily="18" charset="0"/>
                <a:ea typeface="Times New Roman" panose="02020603050405020304" pitchFamily="18" charset="0"/>
              </a:rPr>
              <a:t>ve </a:t>
            </a:r>
            <a:r>
              <a:rPr lang="tr-TR" sz="2200" dirty="0">
                <a:solidFill>
                  <a:srgbClr val="000000"/>
                </a:solidFill>
                <a:latin typeface="Times New Roman" panose="02020603050405020304" pitchFamily="18" charset="0"/>
                <a:ea typeface="Times New Roman" panose="02020603050405020304" pitchFamily="18" charset="0"/>
              </a:rPr>
              <a:t>merhametli </a:t>
            </a:r>
            <a:r>
              <a:rPr lang="tr-TR" sz="2200" dirty="0" smtClean="0">
                <a:solidFill>
                  <a:srgbClr val="000000"/>
                </a:solidFill>
                <a:latin typeface="Times New Roman" panose="02020603050405020304" pitchFamily="18" charset="0"/>
                <a:ea typeface="Times New Roman" panose="02020603050405020304" pitchFamily="18" charset="0"/>
              </a:rPr>
              <a:t>olmasına özen </a:t>
            </a:r>
            <a:r>
              <a:rPr lang="tr-TR" sz="2200" dirty="0">
                <a:solidFill>
                  <a:srgbClr val="000000"/>
                </a:solidFill>
                <a:latin typeface="Times New Roman" panose="02020603050405020304" pitchFamily="18" charset="0"/>
                <a:ea typeface="Times New Roman" panose="02020603050405020304" pitchFamily="18" charset="0"/>
              </a:rPr>
              <a:t>göstermek ne kadar önemli değil mi</a:t>
            </a:r>
            <a:r>
              <a:rPr lang="tr-TR" sz="2200" dirty="0" smtClean="0">
                <a:solidFill>
                  <a:srgbClr val="000000"/>
                </a:solidFill>
                <a:latin typeface="Times New Roman" panose="02020603050405020304" pitchFamily="18" charset="0"/>
                <a:ea typeface="Times New Roman" panose="02020603050405020304" pitchFamily="18" charset="0"/>
              </a:rPr>
              <a:t>?</a:t>
            </a:r>
          </a:p>
          <a:p>
            <a:pPr marL="35560">
              <a:lnSpc>
                <a:spcPct val="150000"/>
              </a:lnSpc>
              <a:spcBef>
                <a:spcPts val="280"/>
              </a:spcBef>
              <a:spcAft>
                <a:spcPts val="0"/>
              </a:spcAft>
            </a:pPr>
            <a:r>
              <a:rPr lang="tr-TR" sz="2200" dirty="0" smtClean="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r>
              <a:rPr lang="tr-TR" sz="2200" b="1" dirty="0">
                <a:solidFill>
                  <a:srgbClr val="000000"/>
                </a:solidFill>
                <a:latin typeface="Times New Roman" panose="02020603050405020304" pitchFamily="18" charset="0"/>
                <a:ea typeface="Times New Roman" panose="02020603050405020304" pitchFamily="18" charset="0"/>
              </a:rPr>
              <a:t> “Kişi dostunun dini üzeredir. Bu yüzden her biriniz, </a:t>
            </a:r>
            <a:endParaRPr lang="tr-TR" sz="2200" b="1" dirty="0" smtClean="0">
              <a:solidFill>
                <a:srgbClr val="000000"/>
              </a:solidFill>
              <a:latin typeface="Times New Roman" panose="02020603050405020304" pitchFamily="18" charset="0"/>
              <a:ea typeface="Times New Roman" panose="02020603050405020304" pitchFamily="18" charset="0"/>
            </a:endParaRPr>
          </a:p>
          <a:p>
            <a:r>
              <a:rPr lang="tr-TR" sz="2200" b="1" dirty="0" smtClean="0">
                <a:solidFill>
                  <a:srgbClr val="000000"/>
                </a:solidFill>
                <a:latin typeface="Times New Roman" panose="02020603050405020304" pitchFamily="18" charset="0"/>
                <a:ea typeface="Times New Roman" panose="02020603050405020304" pitchFamily="18" charset="0"/>
              </a:rPr>
              <a:t>kiminle </a:t>
            </a:r>
            <a:r>
              <a:rPr lang="tr-TR" sz="2200" b="1" dirty="0">
                <a:solidFill>
                  <a:srgbClr val="000000"/>
                </a:solidFill>
                <a:latin typeface="Times New Roman" panose="02020603050405020304" pitchFamily="18" charset="0"/>
                <a:ea typeface="Times New Roman" panose="02020603050405020304" pitchFamily="18" charset="0"/>
              </a:rPr>
              <a:t>dostluk ettiğine dikkat etsin.”</a:t>
            </a:r>
            <a:r>
              <a:rPr lang="tr-TR" sz="2200" dirty="0">
                <a:solidFill>
                  <a:srgbClr val="000000"/>
                </a:solidFill>
                <a:latin typeface="Times New Roman" panose="02020603050405020304" pitchFamily="18" charset="0"/>
                <a:ea typeface="Times New Roman" panose="02020603050405020304" pitchFamily="18" charset="0"/>
              </a:rPr>
              <a:t>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Tirmizî</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Zühd</a:t>
            </a:r>
            <a:r>
              <a:rPr lang="tr-TR" sz="1100" dirty="0">
                <a:solidFill>
                  <a:srgbClr val="000000"/>
                </a:solidFill>
                <a:latin typeface="Times New Roman" panose="02020603050405020304" pitchFamily="18" charset="0"/>
                <a:ea typeface="Times New Roman" panose="02020603050405020304" pitchFamily="18" charset="0"/>
              </a:rPr>
              <a:t>, 45)</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smtClean="0">
                <a:solidFill>
                  <a:srgbClr val="000000"/>
                </a:solidFill>
                <a:latin typeface="Times New Roman" panose="02020603050405020304" pitchFamily="18" charset="0"/>
                <a:ea typeface="Times New Roman" panose="02020603050405020304" pitchFamily="18" charset="0"/>
              </a:rPr>
              <a:t>							</a:t>
            </a:r>
            <a:endParaRPr lang="tr-TR"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327562912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15</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81" y="2835523"/>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54302" y="896815"/>
            <a:ext cx="9681338" cy="4893647"/>
          </a:xfrm>
          <a:prstGeom prst="rect">
            <a:avLst/>
          </a:prstGeom>
        </p:spPr>
        <p:txBody>
          <a:bodyPr wrap="square">
            <a:spAutoFit/>
          </a:bodyPr>
          <a:lstStyle/>
          <a:p>
            <a:pPr marL="34925">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Modern dünyanın kıskacında arzularının esiri olmamak</a:t>
            </a:r>
            <a:r>
              <a:rPr lang="tr-TR" sz="2200" b="1" dirty="0" smtClean="0">
                <a:solidFill>
                  <a:srgbClr val="000000"/>
                </a:solidFill>
                <a:latin typeface="Times New Roman" panose="02020603050405020304" pitchFamily="18" charset="0"/>
                <a:ea typeface="Times New Roman" panose="02020603050405020304" pitchFamily="18" charset="0"/>
              </a:rPr>
              <a:t>…</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Kendini bulma yolculuğunda ayağa takılacak en sivri </a:t>
            </a:r>
            <a:r>
              <a:rPr lang="tr-TR" sz="2200" dirty="0" smtClean="0">
                <a:solidFill>
                  <a:srgbClr val="000000"/>
                </a:solidFill>
                <a:latin typeface="Times New Roman" panose="02020603050405020304" pitchFamily="18" charset="0"/>
                <a:ea typeface="Times New Roman" panose="02020603050405020304" pitchFamily="18" charset="0"/>
              </a:rPr>
              <a:t>taşlardandır; </a:t>
            </a:r>
          </a:p>
          <a:p>
            <a:pPr marL="34925">
              <a:lnSpc>
                <a:spcPct val="150000"/>
              </a:lnSpc>
              <a:spcBef>
                <a:spcPts val="280"/>
              </a:spcBef>
              <a:spcAft>
                <a:spcPts val="0"/>
              </a:spcAft>
            </a:pPr>
            <a:r>
              <a:rPr lang="tr-TR" sz="2200" dirty="0" smtClean="0">
                <a:solidFill>
                  <a:srgbClr val="000000"/>
                </a:solidFill>
                <a:latin typeface="Times New Roman" panose="02020603050405020304" pitchFamily="18" charset="0"/>
                <a:ea typeface="Times New Roman" panose="02020603050405020304" pitchFamily="18" charset="0"/>
              </a:rPr>
              <a:t>bitip </a:t>
            </a:r>
            <a:r>
              <a:rPr lang="tr-TR" sz="2200" dirty="0">
                <a:solidFill>
                  <a:srgbClr val="000000"/>
                </a:solidFill>
                <a:latin typeface="Times New Roman" panose="02020603050405020304" pitchFamily="18" charset="0"/>
                <a:ea typeface="Times New Roman" panose="02020603050405020304" pitchFamily="18" charset="0"/>
              </a:rPr>
              <a:t>tükenmeyen, </a:t>
            </a:r>
            <a:r>
              <a:rPr lang="tr-TR" sz="2200" dirty="0" smtClean="0">
                <a:solidFill>
                  <a:srgbClr val="000000"/>
                </a:solidFill>
                <a:latin typeface="Times New Roman" panose="02020603050405020304" pitchFamily="18" charset="0"/>
                <a:ea typeface="Times New Roman" panose="02020603050405020304" pitchFamily="18" charset="0"/>
              </a:rPr>
              <a:t>sınır </a:t>
            </a:r>
            <a:r>
              <a:rPr lang="tr-TR" sz="2200" dirty="0">
                <a:solidFill>
                  <a:srgbClr val="000000"/>
                </a:solidFill>
                <a:latin typeface="Times New Roman" panose="02020603050405020304" pitchFamily="18" charset="0"/>
                <a:ea typeface="Times New Roman" panose="02020603050405020304" pitchFamily="18" charset="0"/>
              </a:rPr>
              <a:t>konulmayan dünyalık arzular</a:t>
            </a:r>
            <a:r>
              <a:rPr lang="tr-TR" sz="2200" dirty="0" smtClean="0">
                <a:solidFill>
                  <a:srgbClr val="000000"/>
                </a:solidFill>
                <a:latin typeface="Times New Roman" panose="02020603050405020304" pitchFamily="18" charset="0"/>
                <a:ea typeface="Times New Roman" panose="02020603050405020304" pitchFamily="18" charset="0"/>
              </a:rPr>
              <a:t>…</a:t>
            </a:r>
            <a:endParaRPr lang="tr-TR" sz="2200" dirty="0" smtClean="0">
              <a:solidFill>
                <a:srgbClr val="000000"/>
              </a:solidFill>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smtClean="0">
                <a:solidFill>
                  <a:srgbClr val="000000"/>
                </a:solidFill>
                <a:latin typeface="Times New Roman" panose="02020603050405020304" pitchFamily="18" charset="0"/>
                <a:ea typeface="Times New Roman" panose="02020603050405020304" pitchFamily="18" charset="0"/>
              </a:rPr>
              <a:t>Oysa </a:t>
            </a:r>
            <a:r>
              <a:rPr lang="tr-TR" sz="2200" dirty="0">
                <a:solidFill>
                  <a:srgbClr val="000000"/>
                </a:solidFill>
                <a:latin typeface="Times New Roman" panose="02020603050405020304" pitchFamily="18" charset="0"/>
                <a:ea typeface="Times New Roman" panose="02020603050405020304" pitchFamily="18" charset="0"/>
              </a:rPr>
              <a:t>ne güzeldir;  sürekli artırma hırsından nefsini arındırmak.</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Biriktirmemek; kini, nefreti…</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Aksine biriktirmek, çoğaltmak; iyiliği, nezaketi, şefkati, merhameti ve adaleti…</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Eliyle, diliyle, kalemiyle, duasıyla velhasıl duruşuyla engel olmaya çalışmak; kötülüğe, zulme!..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dirty="0">
                <a:solidFill>
                  <a:srgbClr val="000000"/>
                </a:solidFill>
                <a:latin typeface="Times New Roman" panose="02020603050405020304" pitchFamily="18" charset="0"/>
                <a:ea typeface="Times New Roman" panose="02020603050405020304" pitchFamily="18" charset="0"/>
              </a:rPr>
              <a:t> </a:t>
            </a:r>
            <a:r>
              <a:rPr lang="tr-TR" sz="2200" b="1" dirty="0">
                <a:solidFill>
                  <a:srgbClr val="000000"/>
                </a:solidFill>
                <a:latin typeface="Times New Roman" panose="02020603050405020304" pitchFamily="18" charset="0"/>
                <a:ea typeface="Times New Roman" panose="02020603050405020304" pitchFamily="18" charset="0"/>
              </a:rPr>
              <a:t>“Akıllı kişi, nefsine hâkim olandır...”</a:t>
            </a:r>
            <a:r>
              <a:rPr lang="tr-TR" sz="2200" dirty="0">
                <a:solidFill>
                  <a:srgbClr val="000000"/>
                </a:solidFill>
                <a:latin typeface="Times New Roman" panose="02020603050405020304" pitchFamily="18" charset="0"/>
                <a:ea typeface="Times New Roman" panose="02020603050405020304" pitchFamily="18" charset="0"/>
              </a:rPr>
              <a:t>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Tirmizî</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Sıfatü’l-kıyâme</a:t>
            </a:r>
            <a:r>
              <a:rPr lang="tr-TR" sz="1100" dirty="0">
                <a:solidFill>
                  <a:srgbClr val="000000"/>
                </a:solidFill>
                <a:latin typeface="Times New Roman" panose="02020603050405020304" pitchFamily="18" charset="0"/>
                <a:ea typeface="Times New Roman" panose="02020603050405020304" pitchFamily="18" charset="0"/>
              </a:rPr>
              <a:t>, 25)</a:t>
            </a:r>
            <a:endParaRPr lang="tr-TR" dirty="0"/>
          </a:p>
        </p:txBody>
      </p:sp>
    </p:spTree>
    <p:extLst>
      <p:ext uri="{BB962C8B-B14F-4D97-AF65-F5344CB8AC3E}">
        <p14:creationId xmlns:p14="http://schemas.microsoft.com/office/powerpoint/2010/main" val="348278436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16</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68968" y="1060377"/>
            <a:ext cx="9069825" cy="4178067"/>
          </a:xfrm>
          <a:prstGeom prst="rect">
            <a:avLst/>
          </a:prstGeom>
        </p:spPr>
        <p:txBody>
          <a:bodyPr wrap="square">
            <a:spAutoFit/>
          </a:bodyPr>
          <a:lstStyle/>
          <a:p>
            <a:pPr marL="35560">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Merhameti kuşanmak</a:t>
            </a:r>
            <a:r>
              <a:rPr lang="tr-TR" sz="2200" b="1" dirty="0" smtClean="0">
                <a:solidFill>
                  <a:srgbClr val="000000"/>
                </a:solidFill>
                <a:latin typeface="Times New Roman" panose="02020603050405020304" pitchFamily="18" charset="0"/>
                <a:ea typeface="Times New Roman" panose="02020603050405020304" pitchFamily="18" charset="0"/>
              </a:rPr>
              <a:t>...</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İnsan kendisine merhameti ilke edinmeli.</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Gayesi Allah’a yaklaşmak olanın yolu, merhametli ve şefkatli olmaktan geçer.</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“Merhametliler (var ya!)... </a:t>
            </a:r>
            <a:r>
              <a:rPr lang="tr-TR" sz="2200" b="1" dirty="0" err="1">
                <a:solidFill>
                  <a:srgbClr val="000000"/>
                </a:solidFill>
                <a:latin typeface="Times New Roman" panose="02020603050405020304" pitchFamily="18" charset="0"/>
                <a:ea typeface="Times New Roman" panose="02020603050405020304" pitchFamily="18" charset="0"/>
              </a:rPr>
              <a:t>Rahmân</a:t>
            </a:r>
            <a:r>
              <a:rPr lang="tr-TR" sz="2200" b="1" dirty="0">
                <a:solidFill>
                  <a:srgbClr val="000000"/>
                </a:solidFill>
                <a:latin typeface="Times New Roman" panose="02020603050405020304" pitchFamily="18" charset="0"/>
                <a:ea typeface="Times New Roman" panose="02020603050405020304" pitchFamily="18" charset="0"/>
              </a:rPr>
              <a:t>, işte onlara merhamet eder. </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dirty="0" smtClean="0">
                <a:solidFill>
                  <a:srgbClr val="000000"/>
                </a:solidFill>
                <a:latin typeface="Times New Roman" panose="02020603050405020304" pitchFamily="18" charset="0"/>
                <a:ea typeface="Times New Roman" panose="02020603050405020304" pitchFamily="18" charset="0"/>
              </a:rPr>
              <a:t>Siz </a:t>
            </a:r>
            <a:r>
              <a:rPr lang="tr-TR" sz="2200" b="1" dirty="0">
                <a:solidFill>
                  <a:srgbClr val="000000"/>
                </a:solidFill>
                <a:latin typeface="Times New Roman" panose="02020603050405020304" pitchFamily="18" charset="0"/>
                <a:ea typeface="Times New Roman" panose="02020603050405020304" pitchFamily="18" charset="0"/>
              </a:rPr>
              <a:t>yeryüzündekilere merhamet edin ki gökyüzündeki(</a:t>
            </a:r>
            <a:r>
              <a:rPr lang="tr-TR" sz="2200" b="1" dirty="0" err="1">
                <a:solidFill>
                  <a:srgbClr val="000000"/>
                </a:solidFill>
                <a:latin typeface="Times New Roman" panose="02020603050405020304" pitchFamily="18" charset="0"/>
                <a:ea typeface="Times New Roman" panose="02020603050405020304" pitchFamily="18" charset="0"/>
              </a:rPr>
              <a:t>ler</a:t>
            </a:r>
            <a:r>
              <a:rPr lang="tr-TR" sz="2200" b="1" dirty="0">
                <a:solidFill>
                  <a:srgbClr val="000000"/>
                </a:solidFill>
                <a:latin typeface="Times New Roman" panose="02020603050405020304" pitchFamily="18" charset="0"/>
                <a:ea typeface="Times New Roman" panose="02020603050405020304" pitchFamily="18" charset="0"/>
              </a:rPr>
              <a:t>) </a:t>
            </a:r>
            <a:r>
              <a:rPr lang="tr-TR" sz="2200" b="1" dirty="0" smtClean="0">
                <a:solidFill>
                  <a:srgbClr val="000000"/>
                </a:solidFill>
                <a:latin typeface="Times New Roman" panose="02020603050405020304" pitchFamily="18" charset="0"/>
                <a:ea typeface="Times New Roman" panose="02020603050405020304" pitchFamily="18" charset="0"/>
              </a:rPr>
              <a:t>de</a:t>
            </a:r>
          </a:p>
          <a:p>
            <a:pPr>
              <a:lnSpc>
                <a:spcPct val="150000"/>
              </a:lnSpc>
            </a:pPr>
            <a:r>
              <a:rPr lang="tr-TR" sz="2200" b="1" dirty="0" smtClean="0">
                <a:solidFill>
                  <a:srgbClr val="000000"/>
                </a:solidFill>
                <a:latin typeface="Times New Roman" panose="02020603050405020304" pitchFamily="18" charset="0"/>
                <a:ea typeface="Times New Roman" panose="02020603050405020304" pitchFamily="18" charset="0"/>
              </a:rPr>
              <a:t> </a:t>
            </a:r>
            <a:r>
              <a:rPr lang="tr-TR" sz="2200" b="1" dirty="0">
                <a:solidFill>
                  <a:srgbClr val="000000"/>
                </a:solidFill>
                <a:latin typeface="Times New Roman" panose="02020603050405020304" pitchFamily="18" charset="0"/>
                <a:ea typeface="Times New Roman" panose="02020603050405020304" pitchFamily="18" charset="0"/>
              </a:rPr>
              <a:t>size merhamet etsin</a:t>
            </a:r>
            <a:r>
              <a:rPr lang="tr-TR" sz="2200" b="1" dirty="0" smtClean="0">
                <a:solidFill>
                  <a:srgbClr val="000000"/>
                </a:solidFill>
                <a:latin typeface="Times New Roman" panose="02020603050405020304" pitchFamily="18" charset="0"/>
                <a:ea typeface="Times New Roman" panose="02020603050405020304" pitchFamily="18" charset="0"/>
              </a:rPr>
              <a:t>.”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Ebû</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Dâvûd</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Edeb</a:t>
            </a:r>
            <a:r>
              <a:rPr lang="tr-TR" sz="1100" dirty="0">
                <a:solidFill>
                  <a:srgbClr val="000000"/>
                </a:solidFill>
                <a:latin typeface="Times New Roman" panose="02020603050405020304" pitchFamily="18" charset="0"/>
                <a:ea typeface="Times New Roman" panose="02020603050405020304" pitchFamily="18" charset="0"/>
              </a:rPr>
              <a:t>, 58)</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b="1" dirty="0">
                <a:solidFill>
                  <a:srgbClr val="000000"/>
                </a:solidFill>
                <a:latin typeface="Times New Roman" panose="02020603050405020304" pitchFamily="18" charset="0"/>
                <a:ea typeface="Times New Roman" panose="02020603050405020304" pitchFamily="18" charset="0"/>
              </a:rPr>
              <a:t>	</a:t>
            </a:r>
            <a:r>
              <a:rPr lang="tr-TR" b="1" dirty="0" smtClean="0">
                <a:solidFill>
                  <a:srgbClr val="000000"/>
                </a:solidFill>
                <a:latin typeface="Times New Roman" panose="02020603050405020304" pitchFamily="18" charset="0"/>
                <a:ea typeface="Times New Roman" panose="02020603050405020304" pitchFamily="18" charset="0"/>
              </a:rPr>
              <a:t>						</a:t>
            </a:r>
            <a:endParaRPr lang="tr-TR"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1973313549"/>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17</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8" y="2726086"/>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3" name="Dikdörtgen 2"/>
          <p:cNvSpPr/>
          <p:nvPr/>
        </p:nvSpPr>
        <p:spPr>
          <a:xfrm>
            <a:off x="2574285" y="1178169"/>
            <a:ext cx="9388010" cy="3963837"/>
          </a:xfrm>
          <a:prstGeom prst="rect">
            <a:avLst/>
          </a:prstGeom>
        </p:spPr>
        <p:txBody>
          <a:bodyPr wrap="square">
            <a:spAutoFit/>
          </a:bodyPr>
          <a:lstStyle/>
          <a:p>
            <a:pPr marL="34925">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Gücü yettiğince haksızlıklara engel olmaya çalışmak… </a:t>
            </a:r>
            <a:endParaRPr lang="tr-TR" sz="2200" b="1" dirty="0" smtClean="0">
              <a:solidFill>
                <a:srgbClr val="000000"/>
              </a:solidFill>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Savaşta bile zulmetmeyi yasaklamıştı Rahmet Peygamberi.</a:t>
            </a:r>
            <a:r>
              <a:rPr lang="tr-TR" sz="2200" b="1"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Hiçbir zaman kötülüğe seyirci kalmamaktı onun tavsiyesi.</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“İnsanlar bir zalimi görürler de onun zulmüne engel olmazlarsa,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Allah’ın onları genel bir azaba uğratması kaçınılmazdır.”</a:t>
            </a:r>
            <a:r>
              <a:rPr lang="tr-TR" sz="2200" dirty="0">
                <a:solidFill>
                  <a:srgbClr val="000000"/>
                </a:solidFill>
                <a:latin typeface="Times New Roman" panose="02020603050405020304" pitchFamily="18" charset="0"/>
                <a:ea typeface="Times New Roman" panose="02020603050405020304" pitchFamily="18" charset="0"/>
              </a:rPr>
              <a:t>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Tirmizî</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Tefsîru’l-Kur’ân</a:t>
            </a:r>
            <a:r>
              <a:rPr lang="tr-TR" sz="1100" dirty="0">
                <a:solidFill>
                  <a:srgbClr val="000000"/>
                </a:solidFill>
                <a:latin typeface="Times New Roman" panose="02020603050405020304" pitchFamily="18" charset="0"/>
                <a:ea typeface="Times New Roman" panose="02020603050405020304" pitchFamily="18" charset="0"/>
              </a:rPr>
              <a:t>, 5) </a:t>
            </a:r>
            <a:endParaRPr lang="tr-TR" dirty="0"/>
          </a:p>
        </p:txBody>
      </p:sp>
    </p:spTree>
    <p:extLst>
      <p:ext uri="{BB962C8B-B14F-4D97-AF65-F5344CB8AC3E}">
        <p14:creationId xmlns:p14="http://schemas.microsoft.com/office/powerpoint/2010/main" val="206241128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89697" y="6492959"/>
            <a:ext cx="404446"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18</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068679" y="781233"/>
            <a:ext cx="10466269" cy="5339923"/>
          </a:xfrm>
          <a:prstGeom prst="rect">
            <a:avLst/>
          </a:prstGeom>
        </p:spPr>
        <p:txBody>
          <a:bodyPr wrap="square">
            <a:spAutoFit/>
          </a:bodyPr>
          <a:lstStyle/>
          <a:p>
            <a:pPr marL="34925">
              <a:lnSpc>
                <a:spcPct val="150000"/>
              </a:lnSpc>
              <a:spcBef>
                <a:spcPts val="280"/>
              </a:spcBef>
              <a:spcAft>
                <a:spcPts val="0"/>
              </a:spcAft>
            </a:pPr>
            <a:r>
              <a:rPr lang="tr-TR" b="1" dirty="0">
                <a:solidFill>
                  <a:srgbClr val="000000"/>
                </a:solidFill>
                <a:latin typeface="Times New Roman" panose="02020603050405020304" pitchFamily="18" charset="0"/>
                <a:ea typeface="Times New Roman" panose="02020603050405020304" pitchFamily="18" charset="0"/>
              </a:rPr>
              <a:t>Allah’ın kulları için koyduğu sınırlara </a:t>
            </a:r>
            <a:r>
              <a:rPr lang="tr-TR" b="1" dirty="0" smtClean="0">
                <a:solidFill>
                  <a:srgbClr val="000000"/>
                </a:solidFill>
                <a:latin typeface="Times New Roman" panose="02020603050405020304" pitchFamily="18" charset="0"/>
                <a:ea typeface="Times New Roman" panose="02020603050405020304" pitchFamily="18" charset="0"/>
              </a:rPr>
              <a:t>dikkat </a:t>
            </a:r>
            <a:r>
              <a:rPr lang="tr-TR" b="1" dirty="0">
                <a:solidFill>
                  <a:srgbClr val="000000"/>
                </a:solidFill>
                <a:latin typeface="Times New Roman" panose="02020603050405020304" pitchFamily="18" charset="0"/>
                <a:ea typeface="Times New Roman" panose="02020603050405020304" pitchFamily="18" charset="0"/>
              </a:rPr>
              <a:t>etmek</a:t>
            </a:r>
            <a:r>
              <a:rPr lang="tr-TR" b="1" dirty="0" smtClean="0">
                <a:solidFill>
                  <a:srgbClr val="000000"/>
                </a:solidFill>
                <a:latin typeface="Times New Roman" panose="02020603050405020304" pitchFamily="18" charset="0"/>
                <a:ea typeface="Times New Roman" panose="02020603050405020304" pitchFamily="18" charset="0"/>
              </a:rPr>
              <a:t>…</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Sayısız nimetler vermiştir Allah.</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Verdiği nimetlerin pek çoğunu helâl kılmış bir kısmına ise sınırlama getirmiştir. </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Koymuş olduğu yasaklar, aslında yine insanların yararına yöneliktir.</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Sözgelimi;</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Bunca üzüm bağını bahşeden Allah, insanı sarhoş ederek onun aklını gideren içkiyi yasaklamıştır.</a:t>
            </a:r>
            <a:endParaRPr lang="tr-TR"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dirty="0">
                <a:solidFill>
                  <a:srgbClr val="000000"/>
                </a:solidFill>
                <a:latin typeface="Times New Roman" panose="02020603050405020304" pitchFamily="18"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dirty="0" smtClean="0">
                <a:solidFill>
                  <a:srgbClr val="000000"/>
                </a:solidFill>
                <a:latin typeface="Times New Roman" panose="02020603050405020304" pitchFamily="18" charset="0"/>
                <a:ea typeface="Times New Roman" panose="02020603050405020304" pitchFamily="18" charset="0"/>
              </a:rPr>
              <a:t>Helal-haram </a:t>
            </a:r>
            <a:r>
              <a:rPr lang="tr-TR" dirty="0">
                <a:solidFill>
                  <a:srgbClr val="000000"/>
                </a:solidFill>
                <a:latin typeface="Times New Roman" panose="02020603050405020304" pitchFamily="18" charset="0"/>
                <a:ea typeface="Times New Roman" panose="02020603050405020304" pitchFamily="18" charset="0"/>
              </a:rPr>
              <a:t>konusunda kulak vermelidir Allah </a:t>
            </a:r>
            <a:r>
              <a:rPr lang="tr-TR" dirty="0" err="1">
                <a:solidFill>
                  <a:srgbClr val="000000"/>
                </a:solidFill>
                <a:latin typeface="Times New Roman" panose="02020603050405020304" pitchFamily="18" charset="0"/>
                <a:ea typeface="Times New Roman" panose="02020603050405020304" pitchFamily="18" charset="0"/>
              </a:rPr>
              <a:t>Resûlüne</a:t>
            </a:r>
            <a:r>
              <a:rPr lang="tr-TR" dirty="0" smtClean="0">
                <a:solidFill>
                  <a:srgbClr val="000000"/>
                </a:solidFill>
                <a:latin typeface="Times New Roman" panose="02020603050405020304" pitchFamily="18" charset="0"/>
                <a:ea typeface="Times New Roman" panose="02020603050405020304" pitchFamily="18" charset="0"/>
              </a:rPr>
              <a:t>:</a:t>
            </a:r>
            <a:endParaRPr lang="tr-TR"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b="1" dirty="0" smtClean="0">
                <a:solidFill>
                  <a:srgbClr val="000000"/>
                </a:solidFill>
                <a:latin typeface="Times New Roman" panose="02020603050405020304" pitchFamily="18" charset="0"/>
                <a:ea typeface="Times New Roman" panose="02020603050405020304" pitchFamily="18" charset="0"/>
              </a:rPr>
              <a:t>“</a:t>
            </a:r>
            <a:r>
              <a:rPr lang="tr-TR" b="1" dirty="0">
                <a:solidFill>
                  <a:srgbClr val="000000"/>
                </a:solidFill>
                <a:latin typeface="Times New Roman" panose="02020603050405020304" pitchFamily="18" charset="0"/>
                <a:ea typeface="Times New Roman" panose="02020603050405020304" pitchFamily="18" charset="0"/>
              </a:rPr>
              <a:t>Helâl bellidir; haram da bellidir. İkisinin arasında ise birtakım şüpheli şeyler vardır ki </a:t>
            </a:r>
            <a:endParaRPr lang="tr-TR" b="1" dirty="0" smtClean="0">
              <a:solidFill>
                <a:srgbClr val="000000"/>
              </a:solidFill>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b="1" dirty="0" smtClean="0">
                <a:solidFill>
                  <a:srgbClr val="000000"/>
                </a:solidFill>
                <a:latin typeface="Times New Roman" panose="02020603050405020304" pitchFamily="18" charset="0"/>
                <a:ea typeface="Times New Roman" panose="02020603050405020304" pitchFamily="18" charset="0"/>
              </a:rPr>
              <a:t>insanların </a:t>
            </a:r>
            <a:r>
              <a:rPr lang="tr-TR" b="1" dirty="0">
                <a:solidFill>
                  <a:srgbClr val="000000"/>
                </a:solidFill>
                <a:latin typeface="Times New Roman" panose="02020603050405020304" pitchFamily="18" charset="0"/>
                <a:ea typeface="Times New Roman" panose="02020603050405020304" pitchFamily="18" charset="0"/>
              </a:rPr>
              <a:t>çoğu bunları bilmezler. </a:t>
            </a:r>
            <a:r>
              <a:rPr lang="tr-TR" b="1" dirty="0" smtClean="0">
                <a:solidFill>
                  <a:srgbClr val="000000"/>
                </a:solidFill>
                <a:latin typeface="Times New Roman" panose="02020603050405020304" pitchFamily="18" charset="0"/>
                <a:ea typeface="Times New Roman" panose="02020603050405020304" pitchFamily="18" charset="0"/>
              </a:rPr>
              <a:t>Kim </a:t>
            </a:r>
            <a:r>
              <a:rPr lang="tr-TR" b="1" dirty="0">
                <a:solidFill>
                  <a:srgbClr val="000000"/>
                </a:solidFill>
                <a:latin typeface="Times New Roman" panose="02020603050405020304" pitchFamily="18" charset="0"/>
                <a:ea typeface="Times New Roman" panose="02020603050405020304" pitchFamily="18" charset="0"/>
              </a:rPr>
              <a:t>şüpheli şeylerden sakınırsa, dinini ve </a:t>
            </a:r>
            <a:r>
              <a:rPr lang="tr-TR" b="1" dirty="0" smtClean="0">
                <a:solidFill>
                  <a:srgbClr val="000000"/>
                </a:solidFill>
                <a:latin typeface="Times New Roman" panose="02020603050405020304" pitchFamily="18" charset="0"/>
                <a:ea typeface="Times New Roman" panose="02020603050405020304" pitchFamily="18" charset="0"/>
              </a:rPr>
              <a:t>ırzını </a:t>
            </a:r>
          </a:p>
          <a:p>
            <a:pPr marL="35560">
              <a:lnSpc>
                <a:spcPct val="150000"/>
              </a:lnSpc>
              <a:spcBef>
                <a:spcPts val="280"/>
              </a:spcBef>
              <a:spcAft>
                <a:spcPts val="0"/>
              </a:spcAft>
            </a:pPr>
            <a:r>
              <a:rPr lang="tr-TR" b="1" dirty="0" smtClean="0">
                <a:solidFill>
                  <a:srgbClr val="000000"/>
                </a:solidFill>
                <a:latin typeface="Times New Roman" panose="02020603050405020304" pitchFamily="18" charset="0"/>
                <a:ea typeface="Times New Roman" panose="02020603050405020304" pitchFamily="18" charset="0"/>
              </a:rPr>
              <a:t>(</a:t>
            </a:r>
            <a:r>
              <a:rPr lang="tr-TR" b="1" dirty="0">
                <a:solidFill>
                  <a:srgbClr val="000000"/>
                </a:solidFill>
                <a:latin typeface="Times New Roman" panose="02020603050405020304" pitchFamily="18" charset="0"/>
                <a:ea typeface="Times New Roman" panose="02020603050405020304" pitchFamily="18" charset="0"/>
              </a:rPr>
              <a:t>namus </a:t>
            </a:r>
            <a:r>
              <a:rPr lang="tr-TR" b="1" dirty="0" smtClean="0">
                <a:solidFill>
                  <a:srgbClr val="000000"/>
                </a:solidFill>
                <a:latin typeface="Times New Roman" panose="02020603050405020304" pitchFamily="18" charset="0"/>
                <a:ea typeface="Times New Roman" panose="02020603050405020304" pitchFamily="18" charset="0"/>
              </a:rPr>
              <a:t>ve </a:t>
            </a:r>
            <a:r>
              <a:rPr lang="tr-TR" b="1" dirty="0">
                <a:solidFill>
                  <a:srgbClr val="000000"/>
                </a:solidFill>
                <a:latin typeface="Times New Roman" panose="02020603050405020304" pitchFamily="18" charset="0"/>
                <a:ea typeface="Times New Roman" panose="02020603050405020304" pitchFamily="18" charset="0"/>
              </a:rPr>
              <a:t>haysiyetini) korumuş olur. </a:t>
            </a:r>
            <a:r>
              <a:rPr lang="tr-TR" b="1" dirty="0" smtClean="0">
                <a:solidFill>
                  <a:srgbClr val="000000"/>
                </a:solidFill>
                <a:latin typeface="Times New Roman" panose="02020603050405020304" pitchFamily="18" charset="0"/>
                <a:ea typeface="Times New Roman" panose="02020603050405020304" pitchFamily="18" charset="0"/>
              </a:rPr>
              <a:t>Kim </a:t>
            </a:r>
            <a:r>
              <a:rPr lang="tr-TR" b="1" dirty="0">
                <a:solidFill>
                  <a:srgbClr val="000000"/>
                </a:solidFill>
                <a:latin typeface="Times New Roman" panose="02020603050405020304" pitchFamily="18" charset="0"/>
                <a:ea typeface="Times New Roman" panose="02020603050405020304" pitchFamily="18" charset="0"/>
              </a:rPr>
              <a:t>de şüpheli şeylere düşerse, harama düşmüş olur.” </a:t>
            </a:r>
            <a:endParaRPr lang="tr-TR" b="1" dirty="0" smtClean="0">
              <a:solidFill>
                <a:srgbClr val="000000"/>
              </a:solidFill>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1100" b="1" dirty="0">
                <a:solidFill>
                  <a:srgbClr val="000000"/>
                </a:solidFill>
                <a:latin typeface="Times New Roman" panose="02020603050405020304" pitchFamily="18" charset="0"/>
                <a:ea typeface="Times New Roman" panose="02020603050405020304" pitchFamily="18" charset="0"/>
              </a:rPr>
              <a:t>	</a:t>
            </a:r>
            <a:r>
              <a:rPr lang="tr-TR" sz="1100" b="1" dirty="0" smtClean="0">
                <a:solidFill>
                  <a:srgbClr val="000000"/>
                </a:solidFill>
                <a:latin typeface="Times New Roman" panose="02020603050405020304" pitchFamily="18" charset="0"/>
                <a:ea typeface="Times New Roman" panose="02020603050405020304" pitchFamily="18" charset="0"/>
              </a:rPr>
              <a:t>		</a:t>
            </a:r>
            <a:r>
              <a:rPr lang="tr-TR" sz="1100" b="1" dirty="0" smtClean="0">
                <a:solidFill>
                  <a:srgbClr val="000000"/>
                </a:solidFill>
                <a:latin typeface="Times New Roman" panose="02020603050405020304" pitchFamily="18" charset="0"/>
                <a:ea typeface="Times New Roman" panose="02020603050405020304" pitchFamily="18" charset="0"/>
              </a:rPr>
              <a:t>					</a:t>
            </a:r>
            <a:r>
              <a:rPr lang="tr-TR" sz="1100" b="1" dirty="0" smtClean="0">
                <a:solidFill>
                  <a:srgbClr val="000000"/>
                </a:solidFill>
                <a:latin typeface="Times New Roman" panose="02020603050405020304" pitchFamily="18" charset="0"/>
                <a:ea typeface="Times New Roman" panose="02020603050405020304" pitchFamily="18" charset="0"/>
              </a:rPr>
              <a:t>	         </a:t>
            </a:r>
            <a:r>
              <a:rPr lang="tr-TR" sz="1100" dirty="0" smtClean="0">
                <a:solidFill>
                  <a:srgbClr val="000000"/>
                </a:solidFill>
                <a:latin typeface="Times New Roman" panose="02020603050405020304" pitchFamily="18" charset="0"/>
                <a:ea typeface="Times New Roman" panose="02020603050405020304" pitchFamily="18" charset="0"/>
              </a:rPr>
              <a:t>(</a:t>
            </a:r>
            <a:r>
              <a:rPr lang="tr-TR" sz="1100" dirty="0">
                <a:solidFill>
                  <a:srgbClr val="000000"/>
                </a:solidFill>
                <a:latin typeface="Times New Roman" panose="02020603050405020304" pitchFamily="18" charset="0"/>
                <a:ea typeface="Times New Roman" panose="02020603050405020304" pitchFamily="18" charset="0"/>
              </a:rPr>
              <a:t>Müslim, </a:t>
            </a:r>
            <a:r>
              <a:rPr lang="tr-TR" sz="1100" dirty="0" err="1">
                <a:solidFill>
                  <a:srgbClr val="000000"/>
                </a:solidFill>
                <a:latin typeface="Times New Roman" panose="02020603050405020304" pitchFamily="18" charset="0"/>
                <a:ea typeface="Times New Roman" panose="02020603050405020304" pitchFamily="18" charset="0"/>
              </a:rPr>
              <a:t>Müsâkât</a:t>
            </a:r>
            <a:r>
              <a:rPr lang="tr-TR" sz="1100" dirty="0">
                <a:solidFill>
                  <a:srgbClr val="000000"/>
                </a:solidFill>
                <a:latin typeface="Times New Roman" panose="02020603050405020304" pitchFamily="18" charset="0"/>
                <a:ea typeface="Times New Roman" panose="02020603050405020304" pitchFamily="18" charset="0"/>
              </a:rPr>
              <a:t>, 107)</a:t>
            </a:r>
            <a:endParaRPr lang="tr-TR"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205036420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19</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690" y="2822214"/>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119444" y="875105"/>
            <a:ext cx="10135055" cy="5579989"/>
          </a:xfrm>
          <a:prstGeom prst="rect">
            <a:avLst/>
          </a:prstGeom>
        </p:spPr>
        <p:txBody>
          <a:bodyPr wrap="square">
            <a:spAutoFit/>
          </a:bodyPr>
          <a:lstStyle/>
          <a:p>
            <a:pPr marL="34925">
              <a:lnSpc>
                <a:spcPct val="115000"/>
              </a:lnSpc>
              <a:spcBef>
                <a:spcPts val="280"/>
              </a:spcBef>
              <a:spcAft>
                <a:spcPts val="0"/>
              </a:spcAft>
            </a:pPr>
            <a:r>
              <a:rPr lang="tr-TR" sz="2200" b="1" dirty="0" smtClean="0">
                <a:latin typeface="Times New Roman" panose="02020603050405020304" pitchFamily="18" charset="0"/>
                <a:ea typeface="Times New Roman" panose="02020603050405020304" pitchFamily="18" charset="0"/>
              </a:rPr>
              <a:t>Gerçek </a:t>
            </a:r>
            <a:r>
              <a:rPr lang="tr-TR" sz="2200" b="1" dirty="0">
                <a:latin typeface="Times New Roman" panose="02020603050405020304" pitchFamily="18" charset="0"/>
                <a:ea typeface="Times New Roman" panose="02020603050405020304" pitchFamily="18" charset="0"/>
              </a:rPr>
              <a:t>alemde de sanal alemde de güzel ahlaklı </a:t>
            </a:r>
            <a:r>
              <a:rPr lang="tr-TR" sz="2200" b="1" dirty="0" smtClean="0">
                <a:latin typeface="Times New Roman" panose="02020603050405020304" pitchFamily="18" charset="0"/>
                <a:ea typeface="Times New Roman" panose="02020603050405020304" pitchFamily="18" charset="0"/>
              </a:rPr>
              <a:t>olabilmek…  </a:t>
            </a:r>
            <a:endParaRPr lang="tr-TR" sz="2200" b="1" dirty="0" smtClean="0">
              <a:latin typeface="Times New Roman" panose="02020603050405020304" pitchFamily="18" charset="0"/>
              <a:ea typeface="Times New Roman" panose="02020603050405020304" pitchFamily="18" charset="0"/>
            </a:endParaRPr>
          </a:p>
          <a:p>
            <a:pPr marL="34925">
              <a:lnSpc>
                <a:spcPct val="115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Vicdan süzgecinden geçmelidir her davranış. </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Vicdana danışarak iyi ve kötü birbirinden ayırt edilebilir aslında.</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Gerçekleştirdiğimiz bir eylem bizi huzursuz hissettiriyorsa gözden geçirilmeli, denetlenmeli vicdanımızda.</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Ahlak kuralları ve toplumsal değerler gerçek hayatta da geçerlidir sosyal medyada da!</a:t>
            </a: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solidFill>
                  <a:srgbClr val="7030A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İyilik/sevap, kalbin kendisiyle huzur ve sükûn bulduğu; </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	</a:t>
            </a:r>
            <a:r>
              <a:rPr lang="tr-TR" sz="2200" b="1" dirty="0" smtClean="0">
                <a:solidFill>
                  <a:srgbClr val="000000"/>
                </a:solidFill>
                <a:latin typeface="Times New Roman" panose="02020603050405020304" pitchFamily="18" charset="0"/>
                <a:ea typeface="Times New Roman" panose="02020603050405020304" pitchFamily="18" charset="0"/>
              </a:rPr>
              <a:t>			kötülük/günah </a:t>
            </a:r>
            <a:r>
              <a:rPr lang="tr-TR" sz="2200" b="1" dirty="0">
                <a:solidFill>
                  <a:srgbClr val="000000"/>
                </a:solidFill>
                <a:latin typeface="Times New Roman" panose="02020603050405020304" pitchFamily="18" charset="0"/>
                <a:ea typeface="Times New Roman" panose="02020603050405020304" pitchFamily="18" charset="0"/>
              </a:rPr>
              <a:t>ise kalbi huzursuz eden şeydir</a:t>
            </a:r>
            <a:r>
              <a:rPr lang="tr-TR" sz="2200" b="1" dirty="0" smtClean="0">
                <a:solidFill>
                  <a:srgbClr val="000000"/>
                </a:solidFill>
                <a:latin typeface="Times New Roman" panose="02020603050405020304" pitchFamily="18" charset="0"/>
                <a:ea typeface="Times New Roman" panose="02020603050405020304" pitchFamily="18" charset="0"/>
              </a:rPr>
              <a:t>.</a:t>
            </a:r>
          </a:p>
          <a:p>
            <a:pPr>
              <a:lnSpc>
                <a:spcPct val="150000"/>
              </a:lnSpc>
            </a:pPr>
            <a:r>
              <a:rPr lang="tr-TR" dirty="0">
                <a:solidFill>
                  <a:srgbClr val="000000"/>
                </a:solidFill>
                <a:latin typeface="Times New Roman" panose="02020603050405020304" pitchFamily="18" charset="0"/>
                <a:ea typeface="Times New Roman" panose="02020603050405020304" pitchFamily="18" charset="0"/>
              </a:rPr>
              <a:t>	</a:t>
            </a:r>
            <a:r>
              <a:rPr lang="tr-TR" dirty="0" smtClean="0">
                <a:solidFill>
                  <a:srgbClr val="000000"/>
                </a:solidFill>
                <a:latin typeface="Times New Roman" panose="02020603050405020304" pitchFamily="18" charset="0"/>
                <a:ea typeface="Times New Roman" panose="02020603050405020304" pitchFamily="18" charset="0"/>
              </a:rPr>
              <a:t>					</a:t>
            </a:r>
            <a:r>
              <a:rPr lang="tr-TR" dirty="0">
                <a:solidFill>
                  <a:srgbClr val="000000"/>
                </a:solidFill>
                <a:latin typeface="Times New Roman" panose="02020603050405020304" pitchFamily="18" charset="0"/>
                <a:ea typeface="Times New Roman" panose="02020603050405020304" pitchFamily="18" charset="0"/>
              </a:rPr>
              <a:t> </a:t>
            </a:r>
            <a:r>
              <a:rPr lang="tr-TR" dirty="0" smtClean="0">
                <a:solidFill>
                  <a:srgbClr val="000000"/>
                </a:solidFill>
                <a:latin typeface="Times New Roman" panose="02020603050405020304" pitchFamily="18" charset="0"/>
                <a:ea typeface="Times New Roman" panose="02020603050405020304" pitchFamily="18" charset="0"/>
              </a:rPr>
              <a:t>  	       </a:t>
            </a:r>
            <a:r>
              <a:rPr lang="tr-TR" dirty="0" smtClean="0">
                <a:solidFill>
                  <a:srgbClr val="000000"/>
                </a:solidFill>
                <a:latin typeface="Times New Roman" panose="02020603050405020304" pitchFamily="18" charset="0"/>
                <a:ea typeface="Times New Roman" panose="02020603050405020304" pitchFamily="18" charset="0"/>
              </a:rPr>
              <a:t>	          </a:t>
            </a:r>
            <a:r>
              <a:rPr lang="tr-TR" sz="1100" dirty="0" smtClean="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İbn</a:t>
            </a:r>
            <a:r>
              <a:rPr lang="tr-TR" sz="1100" dirty="0">
                <a:solidFill>
                  <a:srgbClr val="000000"/>
                </a:solidFill>
                <a:latin typeface="Times New Roman" panose="02020603050405020304" pitchFamily="18" charset="0"/>
                <a:ea typeface="Times New Roman" panose="02020603050405020304" pitchFamily="18" charset="0"/>
              </a:rPr>
              <a:t> </a:t>
            </a:r>
            <a:r>
              <a:rPr lang="tr-TR" sz="1100" dirty="0" err="1">
                <a:solidFill>
                  <a:srgbClr val="000000"/>
                </a:solidFill>
                <a:latin typeface="Times New Roman" panose="02020603050405020304" pitchFamily="18" charset="0"/>
                <a:ea typeface="Times New Roman" panose="02020603050405020304" pitchFamily="18" charset="0"/>
              </a:rPr>
              <a:t>Hanbel</a:t>
            </a:r>
            <a:r>
              <a:rPr lang="tr-TR" sz="1100" dirty="0">
                <a:solidFill>
                  <a:srgbClr val="000000"/>
                </a:solidFill>
                <a:latin typeface="Times New Roman" panose="02020603050405020304" pitchFamily="18" charset="0"/>
                <a:ea typeface="Times New Roman" panose="02020603050405020304" pitchFamily="18" charset="0"/>
              </a:rPr>
              <a:t>, IV, 227)</a:t>
            </a:r>
            <a:endParaRPr lang="tr-TR" dirty="0"/>
          </a:p>
        </p:txBody>
      </p:sp>
    </p:spTree>
    <p:extLst>
      <p:ext uri="{BB962C8B-B14F-4D97-AF65-F5344CB8AC3E}">
        <p14:creationId xmlns:p14="http://schemas.microsoft.com/office/powerpoint/2010/main" val="204770918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2</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4" name="Dikdörtgen 3"/>
          <p:cNvSpPr/>
          <p:nvPr/>
        </p:nvSpPr>
        <p:spPr>
          <a:xfrm>
            <a:off x="2223117" y="896816"/>
            <a:ext cx="9363121" cy="4891083"/>
          </a:xfrm>
          <a:prstGeom prst="rect">
            <a:avLst/>
          </a:prstGeom>
        </p:spPr>
        <p:txBody>
          <a:bodyPr wrap="square">
            <a:spAutoFit/>
          </a:bodyPr>
          <a:lstStyle/>
          <a:p>
            <a:pPr marL="35560">
              <a:lnSpc>
                <a:spcPct val="150000"/>
              </a:lnSpc>
              <a:spcBef>
                <a:spcPts val="280"/>
              </a:spcBef>
              <a:spcAft>
                <a:spcPts val="0"/>
              </a:spcAft>
            </a:pPr>
            <a:r>
              <a:rPr lang="tr-TR" sz="2200" kern="100" dirty="0">
                <a:solidFill>
                  <a:srgbClr val="000000"/>
                </a:solidFill>
                <a:latin typeface="Times New Roman" panose="02020603050405020304" pitchFamily="18" charset="0"/>
                <a:ea typeface="Times New Roman" panose="02020603050405020304" pitchFamily="18" charset="0"/>
              </a:rPr>
              <a:t>Yaratılanların en değerlisidir insan.</a:t>
            </a:r>
            <a:r>
              <a:rPr lang="tr-TR" sz="2200" dirty="0">
                <a:solidFill>
                  <a:srgbClr val="000000"/>
                </a:solidFill>
                <a:latin typeface="Times New Roman" panose="02020603050405020304" pitchFamily="18" charset="0"/>
                <a:ea typeface="Times New Roman" panose="02020603050405020304" pitchFamily="18" charset="0"/>
              </a:rPr>
              <a:t> </a:t>
            </a:r>
            <a:r>
              <a:rPr lang="tr-TR" sz="1100" dirty="0">
                <a:solidFill>
                  <a:srgbClr val="000000"/>
                </a:solidFill>
                <a:latin typeface="Times New Roman" panose="02020603050405020304" pitchFamily="18" charset="0"/>
                <a:ea typeface="Times New Roman" panose="02020603050405020304" pitchFamily="18" charset="0"/>
              </a:rPr>
              <a:t>(</a:t>
            </a:r>
            <a:r>
              <a:rPr lang="tr-TR" sz="1100" dirty="0" err="1">
                <a:solidFill>
                  <a:srgbClr val="000000"/>
                </a:solidFill>
                <a:latin typeface="Times New Roman" panose="02020603050405020304" pitchFamily="18" charset="0"/>
                <a:ea typeface="Times New Roman" panose="02020603050405020304" pitchFamily="18" charset="0"/>
              </a:rPr>
              <a:t>İsrâ</a:t>
            </a:r>
            <a:r>
              <a:rPr lang="tr-TR" sz="1100" dirty="0">
                <a:solidFill>
                  <a:srgbClr val="000000"/>
                </a:solidFill>
                <a:latin typeface="Times New Roman" panose="02020603050405020304" pitchFamily="18" charset="0"/>
                <a:ea typeface="Times New Roman" panose="02020603050405020304" pitchFamily="18" charset="0"/>
              </a:rPr>
              <a:t>, 17/70)</a:t>
            </a:r>
            <a:endParaRPr lang="tr-TR" sz="11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dirty="0">
                <a:solidFill>
                  <a:srgbClr val="000000"/>
                </a:solidFill>
                <a:latin typeface="Times New Roman" panose="02020603050405020304" pitchFamily="18" charset="0"/>
                <a:ea typeface="Times New Roman" panose="02020603050405020304" pitchFamily="18" charset="0"/>
              </a:rPr>
              <a:t>Öyle ki; melekler bile insanın üstünlüğünü kabul etmiştir. </a:t>
            </a:r>
            <a:r>
              <a:rPr lang="tr-TR" sz="1100" dirty="0">
                <a:solidFill>
                  <a:srgbClr val="000000"/>
                </a:solidFill>
                <a:latin typeface="Times New Roman" panose="02020603050405020304" pitchFamily="18" charset="0"/>
                <a:ea typeface="Times New Roman" panose="02020603050405020304" pitchFamily="18" charset="0"/>
              </a:rPr>
              <a:t>(Bakara, 2/34)</a:t>
            </a:r>
            <a:endParaRPr lang="tr-TR" sz="1100" dirty="0">
              <a:latin typeface="Times New Roman" panose="02020603050405020304" pitchFamily="18" charset="0"/>
              <a:ea typeface="Times New Roman" panose="02020603050405020304" pitchFamily="18" charset="0"/>
            </a:endParaRPr>
          </a:p>
          <a:p>
            <a:pPr algn="just">
              <a:lnSpc>
                <a:spcPct val="150000"/>
              </a:lnSpc>
              <a:spcAft>
                <a:spcPts val="800"/>
              </a:spcAft>
            </a:pPr>
            <a:r>
              <a:rPr lang="tr-TR" sz="2200" dirty="0">
                <a:latin typeface="Times New Roman" panose="02020603050405020304" pitchFamily="18" charset="0"/>
                <a:ea typeface="Times New Roman" panose="02020603050405020304" pitchFamily="18" charset="0"/>
              </a:rPr>
              <a:t>Öğrenebilen bir varlıktır aynı zamanda…</a:t>
            </a:r>
          </a:p>
          <a:p>
            <a:pPr marL="35560">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 Öncelikli </a:t>
            </a:r>
            <a:r>
              <a:rPr lang="tr-TR" sz="2200" b="1" dirty="0">
                <a:latin typeface="Times New Roman" panose="02020603050405020304" pitchFamily="18" charset="0"/>
                <a:ea typeface="Times New Roman" panose="02020603050405020304" pitchFamily="18" charset="0"/>
              </a:rPr>
              <a:t>vazifesi</a:t>
            </a:r>
            <a:r>
              <a:rPr lang="tr-TR" sz="2200" dirty="0">
                <a:latin typeface="Times New Roman" panose="02020603050405020304" pitchFamily="18" charset="0"/>
                <a:ea typeface="Times New Roman" panose="02020603050405020304" pitchFamily="18" charset="0"/>
              </a:rPr>
              <a:t> kendini bilmek ve tanımaktır! </a:t>
            </a:r>
          </a:p>
          <a:p>
            <a:pPr marL="35560">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   </a:t>
            </a:r>
            <a:r>
              <a:rPr lang="tr-TR" sz="2200" b="1" dirty="0" smtClean="0">
                <a:latin typeface="Times New Roman" panose="02020603050405020304" pitchFamily="18" charset="0"/>
                <a:ea typeface="Times New Roman" panose="02020603050405020304" pitchFamily="18" charset="0"/>
              </a:rPr>
              <a:t>Ne </a:t>
            </a:r>
            <a:r>
              <a:rPr lang="tr-TR" sz="2200" b="1" dirty="0">
                <a:latin typeface="Times New Roman" panose="02020603050405020304" pitchFamily="18" charset="0"/>
                <a:ea typeface="Times New Roman" panose="02020603050405020304" pitchFamily="18" charset="0"/>
              </a:rPr>
              <a:t>olduğunu,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    </a:t>
            </a:r>
            <a:r>
              <a:rPr lang="tr-TR" sz="2200" dirty="0" smtClean="0">
                <a:latin typeface="Times New Roman" panose="02020603050405020304" pitchFamily="18" charset="0"/>
                <a:ea typeface="Times New Roman" panose="02020603050405020304" pitchFamily="18" charset="0"/>
              </a:rPr>
              <a:t>  </a:t>
            </a:r>
            <a:r>
              <a:rPr lang="tr-TR" sz="2200" b="1" dirty="0" smtClean="0">
                <a:latin typeface="Times New Roman" panose="02020603050405020304" pitchFamily="18" charset="0"/>
                <a:ea typeface="Times New Roman" panose="02020603050405020304" pitchFamily="18" charset="0"/>
              </a:rPr>
              <a:t>Nereden </a:t>
            </a:r>
            <a:r>
              <a:rPr lang="tr-TR" sz="2200" b="1" dirty="0">
                <a:latin typeface="Times New Roman" panose="02020603050405020304" pitchFamily="18" charset="0"/>
                <a:ea typeface="Times New Roman" panose="02020603050405020304" pitchFamily="18" charset="0"/>
              </a:rPr>
              <a:t>gelip nereye gitmekte olduğunu</a:t>
            </a:r>
            <a:r>
              <a:rPr lang="tr-TR" sz="2200" dirty="0">
                <a:latin typeface="Times New Roman" panose="02020603050405020304" pitchFamily="18" charset="0"/>
                <a:ea typeface="Times New Roman" panose="02020603050405020304" pitchFamily="18" charset="0"/>
              </a:rPr>
              <a:t>, </a:t>
            </a:r>
            <a:endParaRPr lang="tr-TR" sz="2200" dirty="0" smtClean="0">
              <a:latin typeface="Times New Roman" panose="02020603050405020304" pitchFamily="18" charset="0"/>
              <a:ea typeface="Times New Roman" panose="02020603050405020304" pitchFamily="18" charset="0"/>
            </a:endParaRPr>
          </a:p>
          <a:p>
            <a:pPr>
              <a:lnSpc>
                <a:spcPct val="150000"/>
              </a:lnSpc>
            </a:pPr>
            <a:r>
              <a:rPr lang="tr-TR" sz="2200" dirty="0" smtClean="0">
                <a:latin typeface="Times New Roman" panose="02020603050405020304" pitchFamily="18" charset="0"/>
                <a:ea typeface="Times New Roman" panose="02020603050405020304" pitchFamily="18" charset="0"/>
              </a:rPr>
              <a:t>              </a:t>
            </a:r>
            <a:r>
              <a:rPr lang="tr-TR" sz="2200" b="1" dirty="0" smtClean="0">
                <a:latin typeface="Times New Roman" panose="02020603050405020304" pitchFamily="18" charset="0"/>
                <a:ea typeface="Times New Roman" panose="02020603050405020304" pitchFamily="18" charset="0"/>
              </a:rPr>
              <a:t>Niçin yaratıldığını keşfetmek ya da en azından </a:t>
            </a:r>
          </a:p>
          <a:p>
            <a:pPr>
              <a:lnSpc>
                <a:spcPct val="150000"/>
              </a:lnSpc>
            </a:pPr>
            <a:r>
              <a:rPr lang="tr-TR" sz="2200" b="1" dirty="0">
                <a:latin typeface="Times New Roman" panose="02020603050405020304" pitchFamily="18" charset="0"/>
                <a:ea typeface="Times New Roman" panose="02020603050405020304" pitchFamily="18" charset="0"/>
              </a:rPr>
              <a:t>	</a:t>
            </a:r>
            <a:r>
              <a:rPr lang="tr-TR" sz="2200" b="1" dirty="0" smtClean="0">
                <a:latin typeface="Times New Roman" panose="02020603050405020304" pitchFamily="18" charset="0"/>
                <a:ea typeface="Times New Roman" panose="02020603050405020304" pitchFamily="18" charset="0"/>
              </a:rPr>
              <a:t>			</a:t>
            </a:r>
            <a:r>
              <a:rPr lang="tr-TR" sz="2200" b="1" dirty="0" smtClean="0">
                <a:latin typeface="Times New Roman" panose="02020603050405020304" pitchFamily="18" charset="0"/>
                <a:ea typeface="Times New Roman" panose="02020603050405020304" pitchFamily="18" charset="0"/>
              </a:rPr>
              <a:t>keşfetme çabası içinde olmaktır.</a:t>
            </a:r>
            <a:r>
              <a:rPr lang="tr-TR" sz="2200" dirty="0" smtClean="0">
                <a:latin typeface="Times New Roman" panose="02020603050405020304" pitchFamily="18" charset="0"/>
                <a:ea typeface="Times New Roman" panose="02020603050405020304" pitchFamily="18" charset="0"/>
              </a:rPr>
              <a:t> </a:t>
            </a:r>
            <a:r>
              <a:rPr lang="tr-TR" dirty="0" smtClean="0">
                <a:latin typeface="Times New Roman" panose="02020603050405020304" pitchFamily="18" charset="0"/>
                <a:ea typeface="Times New Roman" panose="02020603050405020304" pitchFamily="18" charset="0"/>
              </a:rPr>
              <a:t>									 </a:t>
            </a:r>
            <a:r>
              <a:rPr lang="tr-TR" sz="1100" dirty="0" smtClean="0">
                <a:latin typeface="Times New Roman" panose="02020603050405020304" pitchFamily="18" charset="0"/>
                <a:ea typeface="Times New Roman" panose="02020603050405020304" pitchFamily="18" charset="0"/>
              </a:rPr>
              <a:t>(</a:t>
            </a:r>
            <a:r>
              <a:rPr lang="tr-TR" sz="1100" dirty="0" err="1" smtClean="0">
                <a:latin typeface="Times New Roman" panose="02020603050405020304" pitchFamily="18" charset="0"/>
                <a:ea typeface="Times New Roman" panose="02020603050405020304" pitchFamily="18" charset="0"/>
              </a:rPr>
              <a:t>Alak</a:t>
            </a:r>
            <a:r>
              <a:rPr lang="tr-TR" sz="1100" dirty="0" smtClean="0">
                <a:latin typeface="Times New Roman" panose="02020603050405020304" pitchFamily="18" charset="0"/>
                <a:ea typeface="Times New Roman" panose="02020603050405020304" pitchFamily="18" charset="0"/>
              </a:rPr>
              <a:t>, 96/1-8; </a:t>
            </a:r>
            <a:r>
              <a:rPr lang="tr-TR" sz="1100" dirty="0" err="1" smtClean="0">
                <a:latin typeface="Times New Roman" panose="02020603050405020304" pitchFamily="18" charset="0"/>
                <a:ea typeface="Times New Roman" panose="02020603050405020304" pitchFamily="18" charset="0"/>
              </a:rPr>
              <a:t>Duhâ</a:t>
            </a:r>
            <a:r>
              <a:rPr lang="tr-TR" sz="1100" dirty="0" smtClean="0">
                <a:latin typeface="Times New Roman" panose="02020603050405020304" pitchFamily="18" charset="0"/>
                <a:ea typeface="Times New Roman" panose="02020603050405020304" pitchFamily="18" charset="0"/>
              </a:rPr>
              <a:t>, 93/5-8)</a:t>
            </a:r>
            <a:endParaRPr lang="tr-TR" sz="1100" dirty="0"/>
          </a:p>
        </p:txBody>
      </p:sp>
      <p:pic>
        <p:nvPicPr>
          <p:cNvPr id="5" name="Resim 4"/>
          <p:cNvPicPr>
            <a:picLocks noChangeAspect="1"/>
          </p:cNvPicPr>
          <p:nvPr/>
        </p:nvPicPr>
        <p:blipFill>
          <a:blip r:embed="rId7"/>
          <a:stretch>
            <a:fillRect/>
          </a:stretch>
        </p:blipFill>
        <p:spPr>
          <a:xfrm>
            <a:off x="309699" y="2786236"/>
            <a:ext cx="1371719" cy="14509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33"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20</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927838" y="1213339"/>
            <a:ext cx="7517423" cy="3293209"/>
          </a:xfrm>
          <a:prstGeom prst="rect">
            <a:avLst/>
          </a:prstGeom>
        </p:spPr>
        <p:txBody>
          <a:bodyPr wrap="square">
            <a:spAutoFit/>
          </a:bodyPr>
          <a:lstStyle/>
          <a:p>
            <a:pPr marL="34925">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Şahsiyetini Rabbinin rızasına uygun inşa </a:t>
            </a:r>
            <a:r>
              <a:rPr lang="tr-TR" sz="2200" b="1" dirty="0" smtClean="0">
                <a:solidFill>
                  <a:srgbClr val="000000"/>
                </a:solidFill>
                <a:latin typeface="Times New Roman" panose="02020603050405020304" pitchFamily="18" charset="0"/>
                <a:ea typeface="Times New Roman" panose="02020603050405020304" pitchFamily="18" charset="0"/>
              </a:rPr>
              <a:t>etmek…</a:t>
            </a:r>
          </a:p>
          <a:p>
            <a:pPr marL="34925">
              <a:lnSpc>
                <a:spcPct val="150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Şahsiyeti bir ağaca benzetirsek;</a:t>
            </a:r>
          </a:p>
          <a:p>
            <a:pPr marL="34925">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Bu ağacın kökü </a:t>
            </a:r>
            <a:r>
              <a:rPr lang="tr-TR" sz="2200" dirty="0" smtClean="0">
                <a:latin typeface="Times New Roman" panose="02020603050405020304" pitchFamily="18" charset="0"/>
                <a:ea typeface="Times New Roman" panose="02020603050405020304" pitchFamily="18" charset="0"/>
              </a:rPr>
              <a:t>iman </a:t>
            </a:r>
            <a:r>
              <a:rPr lang="tr-TR" sz="2200" dirty="0">
                <a:latin typeface="Times New Roman" panose="02020603050405020304" pitchFamily="18" charset="0"/>
                <a:ea typeface="Times New Roman" panose="02020603050405020304" pitchFamily="18" charset="0"/>
              </a:rPr>
              <a:t>suyu ile beslenerek yeşerir.</a:t>
            </a:r>
          </a:p>
          <a:p>
            <a:pPr marL="34925">
              <a:lnSpc>
                <a:spcPct val="150000"/>
              </a:lnSpc>
              <a:spcBef>
                <a:spcPts val="280"/>
              </a:spcBef>
              <a:spcAft>
                <a:spcPts val="0"/>
              </a:spcAft>
            </a:pPr>
            <a:r>
              <a:rPr lang="tr-TR" sz="2200" dirty="0" smtClean="0">
                <a:latin typeface="Times New Roman" panose="02020603050405020304" pitchFamily="18" charset="0"/>
                <a:ea typeface="Times New Roman" panose="02020603050405020304" pitchFamily="18" charset="0"/>
              </a:rPr>
              <a:t>Gövdesi </a:t>
            </a:r>
            <a:r>
              <a:rPr lang="tr-TR" sz="2200" dirty="0">
                <a:latin typeface="Times New Roman" panose="02020603050405020304" pitchFamily="18" charset="0"/>
                <a:ea typeface="Times New Roman" panose="02020603050405020304" pitchFamily="18" charset="0"/>
              </a:rPr>
              <a:t>ve dalları </a:t>
            </a:r>
            <a:r>
              <a:rPr lang="tr-TR" sz="2200" dirty="0" err="1">
                <a:latin typeface="Times New Roman" panose="02020603050405020304" pitchFamily="18" charset="0"/>
                <a:ea typeface="Times New Roman" panose="02020603050405020304" pitchFamily="18" charset="0"/>
              </a:rPr>
              <a:t>salih</a:t>
            </a:r>
            <a:r>
              <a:rPr lang="tr-TR" sz="2200" dirty="0">
                <a:latin typeface="Times New Roman" panose="02020603050405020304" pitchFamily="18" charset="0"/>
                <a:ea typeface="Times New Roman" panose="02020603050405020304" pitchFamily="18" charset="0"/>
              </a:rPr>
              <a:t> amelle kuvvetlenir, </a:t>
            </a:r>
            <a:r>
              <a:rPr lang="tr-TR" sz="2200" dirty="0" smtClean="0">
                <a:latin typeface="Times New Roman" panose="02020603050405020304" pitchFamily="18" charset="0"/>
                <a:ea typeface="Times New Roman" panose="02020603050405020304" pitchFamily="18" charset="0"/>
              </a:rPr>
              <a:t>serpilir</a:t>
            </a:r>
            <a:r>
              <a:rPr lang="tr-TR" sz="2200" dirty="0">
                <a:latin typeface="Times New Roman" panose="02020603050405020304" pitchFamily="18" charset="0"/>
                <a:ea typeface="Times New Roman" panose="02020603050405020304" pitchFamily="18" charset="0"/>
              </a:rPr>
              <a:t>.</a:t>
            </a:r>
          </a:p>
          <a:p>
            <a:pPr>
              <a:lnSpc>
                <a:spcPct val="150000"/>
              </a:lnSpc>
            </a:pPr>
            <a:r>
              <a:rPr lang="tr-TR" sz="2200" dirty="0">
                <a:latin typeface="Times New Roman" panose="02020603050405020304" pitchFamily="18" charset="0"/>
                <a:ea typeface="Times New Roman" panose="02020603050405020304" pitchFamily="18" charset="0"/>
              </a:rPr>
              <a:t>Meyveleri ise </a:t>
            </a:r>
            <a:r>
              <a:rPr lang="tr-TR" sz="2200" dirty="0" smtClean="0">
                <a:latin typeface="Times New Roman" panose="02020603050405020304" pitchFamily="18" charset="0"/>
                <a:ea typeface="Times New Roman" panose="02020603050405020304" pitchFamily="18" charset="0"/>
              </a:rPr>
              <a:t>güzel </a:t>
            </a:r>
            <a:r>
              <a:rPr lang="tr-TR" sz="2200" dirty="0">
                <a:latin typeface="Times New Roman" panose="02020603050405020304" pitchFamily="18" charset="0"/>
                <a:ea typeface="Times New Roman" panose="02020603050405020304" pitchFamily="18" charset="0"/>
              </a:rPr>
              <a:t>ahlakla olgunlaşır, tatlanır ve lezzet kazanır</a:t>
            </a:r>
            <a:r>
              <a:rPr lang="tr-TR" dirty="0">
                <a:latin typeface="Times New Roman" panose="02020603050405020304" pitchFamily="18" charset="0"/>
                <a:ea typeface="Times New Roman" panose="02020603050405020304" pitchFamily="18" charset="0"/>
              </a:rPr>
              <a:t>.</a:t>
            </a:r>
            <a:r>
              <a:rPr lang="tr-TR" dirty="0">
                <a:solidFill>
                  <a:srgbClr val="FF0000"/>
                </a:solidFill>
                <a:latin typeface="Times New Roman" panose="02020603050405020304" pitchFamily="18" charset="0"/>
                <a:ea typeface="Times New Roman" panose="02020603050405020304" pitchFamily="18" charset="0"/>
              </a:rPr>
              <a:t> </a:t>
            </a:r>
            <a:endParaRPr lang="tr-TR" b="1" dirty="0" smtClean="0">
              <a:solidFill>
                <a:srgbClr val="000000"/>
              </a:solidFill>
              <a:latin typeface="Times New Roman" panose="02020603050405020304" pitchFamily="18" charset="0"/>
              <a:ea typeface="Times New Roman" panose="02020603050405020304" pitchFamily="18" charset="0"/>
            </a:endParaRPr>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375635291"/>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7583"/>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21</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204" y="2762201"/>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27925" y="724792"/>
            <a:ext cx="9578959" cy="5016758"/>
          </a:xfrm>
          <a:prstGeom prst="rect">
            <a:avLst/>
          </a:prstGeom>
        </p:spPr>
        <p:txBody>
          <a:bodyPr wrap="square">
            <a:spAutoFit/>
          </a:bodyPr>
          <a:lstStyle/>
          <a:p>
            <a:pPr marL="34925">
              <a:lnSpc>
                <a:spcPct val="150000"/>
              </a:lnSpc>
              <a:spcBef>
                <a:spcPts val="280"/>
              </a:spcBef>
              <a:spcAft>
                <a:spcPts val="0"/>
              </a:spcAft>
            </a:pPr>
            <a:r>
              <a:rPr lang="tr-TR" sz="2000" b="1" i="1" dirty="0">
                <a:solidFill>
                  <a:srgbClr val="000000"/>
                </a:solidFill>
                <a:latin typeface="Times New Roman" panose="02020603050405020304" pitchFamily="18" charset="0"/>
                <a:ea typeface="Times New Roman" panose="02020603050405020304" pitchFamily="18" charset="0"/>
              </a:rPr>
              <a:t>Nedir </a:t>
            </a:r>
            <a:r>
              <a:rPr lang="tr-TR" sz="2000" b="1" i="1" dirty="0" err="1">
                <a:solidFill>
                  <a:srgbClr val="000000"/>
                </a:solidFill>
                <a:latin typeface="Times New Roman" panose="02020603050405020304" pitchFamily="18" charset="0"/>
                <a:ea typeface="Times New Roman" panose="02020603050405020304" pitchFamily="18" charset="0"/>
              </a:rPr>
              <a:t>salih</a:t>
            </a:r>
            <a:r>
              <a:rPr lang="tr-TR" sz="2000" b="1" i="1" dirty="0">
                <a:solidFill>
                  <a:srgbClr val="000000"/>
                </a:solidFill>
                <a:latin typeface="Times New Roman" panose="02020603050405020304" pitchFamily="18" charset="0"/>
                <a:ea typeface="Times New Roman" panose="02020603050405020304" pitchFamily="18" charset="0"/>
              </a:rPr>
              <a:t> amellerin nihai amacı</a:t>
            </a:r>
            <a:r>
              <a:rPr lang="tr-TR" sz="2000" b="1" i="1" dirty="0" smtClean="0">
                <a:solidFill>
                  <a:srgbClr val="000000"/>
                </a:solidFill>
                <a:latin typeface="Times New Roman" panose="02020603050405020304" pitchFamily="18" charset="0"/>
                <a:ea typeface="Times New Roman" panose="02020603050405020304" pitchFamily="18" charset="0"/>
              </a:rPr>
              <a:t>?</a:t>
            </a:r>
            <a:endParaRPr lang="tr-TR" sz="2000" i="1" dirty="0" smtClean="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000" dirty="0" smtClean="0">
                <a:solidFill>
                  <a:srgbClr val="000000"/>
                </a:solidFill>
                <a:latin typeface="Times New Roman" panose="02020603050405020304" pitchFamily="18" charset="0"/>
                <a:ea typeface="Times New Roman" panose="02020603050405020304" pitchFamily="18" charset="0"/>
              </a:rPr>
              <a:t>Vahye </a:t>
            </a:r>
            <a:r>
              <a:rPr lang="tr-TR" sz="2000" dirty="0">
                <a:solidFill>
                  <a:srgbClr val="000000"/>
                </a:solidFill>
                <a:latin typeface="Times New Roman" panose="02020603050405020304" pitchFamily="18" charset="0"/>
                <a:ea typeface="Times New Roman" panose="02020603050405020304" pitchFamily="18" charset="0"/>
              </a:rPr>
              <a:t>uygun ideal bir karakter inşasıdır</a:t>
            </a:r>
            <a:r>
              <a:rPr lang="tr-TR" sz="2000" dirty="0" smtClean="0">
                <a:solidFill>
                  <a:srgbClr val="000000"/>
                </a:solidFill>
                <a:latin typeface="Times New Roman" panose="02020603050405020304" pitchFamily="18" charset="0"/>
                <a:ea typeface="Times New Roman" panose="02020603050405020304" pitchFamily="18" charset="0"/>
              </a:rPr>
              <a:t>.</a:t>
            </a:r>
          </a:p>
          <a:p>
            <a:pPr marL="35560">
              <a:lnSpc>
                <a:spcPct val="150000"/>
              </a:lnSpc>
              <a:spcBef>
                <a:spcPts val="280"/>
              </a:spcBef>
              <a:spcAft>
                <a:spcPts val="0"/>
              </a:spcAft>
            </a:pPr>
            <a:endParaRPr lang="tr-TR" sz="20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000" b="1" i="1" dirty="0">
                <a:solidFill>
                  <a:srgbClr val="000000"/>
                </a:solidFill>
                <a:latin typeface="Times New Roman" panose="02020603050405020304" pitchFamily="18" charset="0"/>
                <a:ea typeface="Times New Roman" panose="02020603050405020304" pitchFamily="18" charset="0"/>
              </a:rPr>
              <a:t>Karakterimizi inşa ederken motivemizi canlı tutmak adına ihtiyacımız olan nedir </a:t>
            </a:r>
            <a:r>
              <a:rPr lang="tr-TR" sz="2000" b="1" i="1" dirty="0" smtClean="0">
                <a:solidFill>
                  <a:srgbClr val="000000"/>
                </a:solidFill>
                <a:latin typeface="Times New Roman" panose="02020603050405020304" pitchFamily="18" charset="0"/>
                <a:ea typeface="Times New Roman" panose="02020603050405020304" pitchFamily="18" charset="0"/>
              </a:rPr>
              <a:t>öyleyse?</a:t>
            </a:r>
          </a:p>
          <a:p>
            <a:pPr marL="34925">
              <a:lnSpc>
                <a:spcPct val="150000"/>
              </a:lnSpc>
              <a:spcBef>
                <a:spcPts val="280"/>
              </a:spcBef>
              <a:spcAft>
                <a:spcPts val="0"/>
              </a:spcAft>
            </a:pPr>
            <a:r>
              <a:rPr lang="tr-TR" sz="2000" dirty="0" smtClean="0">
                <a:solidFill>
                  <a:srgbClr val="000000"/>
                </a:solidFill>
                <a:latin typeface="Times New Roman" panose="02020603050405020304" pitchFamily="18" charset="0"/>
                <a:ea typeface="Times New Roman" panose="02020603050405020304" pitchFamily="18" charset="0"/>
              </a:rPr>
              <a:t>Yaşamın </a:t>
            </a:r>
            <a:r>
              <a:rPr lang="tr-TR" sz="2000" dirty="0">
                <a:solidFill>
                  <a:srgbClr val="000000"/>
                </a:solidFill>
                <a:latin typeface="Times New Roman" panose="02020603050405020304" pitchFamily="18" charset="0"/>
                <a:ea typeface="Times New Roman" panose="02020603050405020304" pitchFamily="18" charset="0"/>
              </a:rPr>
              <a:t>tüm zorluklarına rağmen, düştüğümüz yerden daha güçlü bir imanla kaldıracak,</a:t>
            </a:r>
            <a:endParaRPr lang="tr-TR" sz="20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000" dirty="0">
                <a:solidFill>
                  <a:srgbClr val="000000"/>
                </a:solidFill>
                <a:latin typeface="Times New Roman" panose="02020603050405020304" pitchFamily="18" charset="0"/>
                <a:ea typeface="Times New Roman" panose="02020603050405020304" pitchFamily="18" charset="0"/>
              </a:rPr>
              <a:t>İncindiğimiz yeri tamir edecek,</a:t>
            </a:r>
            <a:endParaRPr lang="tr-TR" sz="20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000" dirty="0">
                <a:solidFill>
                  <a:srgbClr val="000000"/>
                </a:solidFill>
                <a:latin typeface="Times New Roman" panose="02020603050405020304" pitchFamily="18" charset="0"/>
                <a:ea typeface="Times New Roman" panose="02020603050405020304" pitchFamily="18" charset="0"/>
              </a:rPr>
              <a:t>Ve insanlığın </a:t>
            </a:r>
            <a:r>
              <a:rPr lang="tr-TR" sz="2000" dirty="0" smtClean="0">
                <a:solidFill>
                  <a:srgbClr val="000000"/>
                </a:solidFill>
                <a:latin typeface="Times New Roman" panose="02020603050405020304" pitchFamily="18" charset="0"/>
                <a:ea typeface="Times New Roman" panose="02020603050405020304" pitchFamily="18" charset="0"/>
              </a:rPr>
              <a:t>faydasına olacak </a:t>
            </a:r>
            <a:r>
              <a:rPr lang="tr-TR" sz="2000" dirty="0">
                <a:solidFill>
                  <a:srgbClr val="000000"/>
                </a:solidFill>
                <a:latin typeface="Times New Roman" panose="02020603050405020304" pitchFamily="18" charset="0"/>
                <a:ea typeface="Times New Roman" panose="02020603050405020304" pitchFamily="18" charset="0"/>
              </a:rPr>
              <a:t>işlerde ayağımızı sabit kılacak, </a:t>
            </a:r>
            <a:endParaRPr lang="tr-TR" sz="20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000" dirty="0">
                <a:solidFill>
                  <a:srgbClr val="000000"/>
                </a:solidFill>
                <a:latin typeface="Times New Roman" panose="02020603050405020304" pitchFamily="18" charset="0"/>
                <a:ea typeface="Times New Roman" panose="02020603050405020304" pitchFamily="18" charset="0"/>
              </a:rPr>
              <a:t>Ruhumuzdaki susuzluğu giderecek,</a:t>
            </a:r>
            <a:endParaRPr lang="tr-TR" sz="20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000" dirty="0">
                <a:solidFill>
                  <a:srgbClr val="000000"/>
                </a:solidFill>
                <a:latin typeface="Times New Roman" panose="02020603050405020304" pitchFamily="18" charset="0"/>
                <a:ea typeface="Times New Roman" panose="02020603050405020304" pitchFamily="18" charset="0"/>
              </a:rPr>
              <a:t>Özümüzdeki cevheri ortaya çıkaracak olan,</a:t>
            </a:r>
            <a:endParaRPr lang="tr-TR" sz="2000" dirty="0">
              <a:latin typeface="Times New Roman" panose="02020603050405020304" pitchFamily="18" charset="0"/>
              <a:ea typeface="Times New Roman" panose="02020603050405020304" pitchFamily="18" charset="0"/>
            </a:endParaRPr>
          </a:p>
          <a:p>
            <a:pPr>
              <a:lnSpc>
                <a:spcPct val="150000"/>
              </a:lnSpc>
            </a:pPr>
            <a:r>
              <a:rPr lang="tr-TR" sz="2000" b="1" i="1" dirty="0">
                <a:solidFill>
                  <a:srgbClr val="000000"/>
                </a:solidFill>
                <a:latin typeface="Times New Roman" panose="02020603050405020304" pitchFamily="18" charset="0"/>
                <a:ea typeface="Times New Roman" panose="02020603050405020304" pitchFamily="18" charset="0"/>
              </a:rPr>
              <a:t>İlahi kitabımız Kur’an ve en güzel örnek Hz. Muhammed'in </a:t>
            </a:r>
            <a:r>
              <a:rPr lang="tr-TR" sz="2000" b="1" i="1" dirty="0" smtClean="0">
                <a:solidFill>
                  <a:srgbClr val="000000"/>
                </a:solidFill>
                <a:latin typeface="Times New Roman" panose="02020603050405020304" pitchFamily="18" charset="0"/>
                <a:ea typeface="Times New Roman" panose="02020603050405020304" pitchFamily="18" charset="0"/>
              </a:rPr>
              <a:t>sünnetidir.</a:t>
            </a:r>
            <a:endParaRPr lang="tr-TR" sz="2000" b="1" i="1" dirty="0"/>
          </a:p>
        </p:txBody>
      </p:sp>
    </p:spTree>
    <p:extLst>
      <p:ext uri="{BB962C8B-B14F-4D97-AF65-F5344CB8AC3E}">
        <p14:creationId xmlns:p14="http://schemas.microsoft.com/office/powerpoint/2010/main" val="2177595961"/>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133"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22</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160852" y="835270"/>
            <a:ext cx="9963740" cy="4308872"/>
          </a:xfrm>
          <a:prstGeom prst="rect">
            <a:avLst/>
          </a:prstGeom>
        </p:spPr>
        <p:txBody>
          <a:bodyPr wrap="square">
            <a:spAutoFit/>
          </a:bodyPr>
          <a:lstStyle/>
          <a:p>
            <a:pPr marL="34925">
              <a:lnSpc>
                <a:spcPct val="150000"/>
              </a:lnSpc>
              <a:spcBef>
                <a:spcPts val="280"/>
              </a:spcBef>
              <a:spcAft>
                <a:spcPts val="0"/>
              </a:spcAft>
            </a:pPr>
            <a:r>
              <a:rPr lang="tr-TR" sz="2200" b="1" dirty="0" smtClean="0">
                <a:solidFill>
                  <a:srgbClr val="000000"/>
                </a:solidFill>
                <a:latin typeface="Times New Roman" panose="02020603050405020304" pitchFamily="18" charset="0"/>
                <a:ea typeface="Times New Roman" panose="02020603050405020304" pitchFamily="18" charset="0"/>
              </a:rPr>
              <a:t>Şi</a:t>
            </a:r>
            <a:r>
              <a:rPr lang="tr-TR" sz="2200" b="1" dirty="0">
                <a:solidFill>
                  <a:srgbClr val="000000"/>
                </a:solidFill>
                <a:latin typeface="Times New Roman" panose="02020603050405020304" pitchFamily="18" charset="0"/>
                <a:ea typeface="Times New Roman" panose="02020603050405020304" pitchFamily="18" charset="0"/>
              </a:rPr>
              <a:t>mdi seçim senin</a:t>
            </a:r>
            <a:r>
              <a:rPr lang="tr-TR" sz="2200" b="1" dirty="0" smtClean="0">
                <a:solidFill>
                  <a:srgbClr val="000000"/>
                </a:solidFill>
                <a:latin typeface="Times New Roman" panose="02020603050405020304" pitchFamily="18" charset="0"/>
                <a:ea typeface="Times New Roman" panose="02020603050405020304" pitchFamily="18" charset="0"/>
              </a:rPr>
              <a:t>!</a:t>
            </a:r>
          </a:p>
          <a:p>
            <a:pPr marL="34925">
              <a:lnSpc>
                <a:spcPct val="150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b="1" dirty="0">
                <a:solidFill>
                  <a:srgbClr val="000000"/>
                </a:solidFill>
                <a:latin typeface="Times New Roman" panose="02020603050405020304" pitchFamily="18" charset="0"/>
                <a:ea typeface="Times New Roman" panose="02020603050405020304" pitchFamily="18" charset="0"/>
              </a:rPr>
              <a:t>Hangi yolda </a:t>
            </a:r>
            <a:r>
              <a:rPr lang="tr-TR" sz="2200" b="1" dirty="0" smtClean="0">
                <a:solidFill>
                  <a:srgbClr val="000000"/>
                </a:solidFill>
                <a:latin typeface="Times New Roman" panose="02020603050405020304" pitchFamily="18" charset="0"/>
                <a:ea typeface="Times New Roman" panose="02020603050405020304" pitchFamily="18" charset="0"/>
              </a:rPr>
              <a:t>ilerleyeceksin?</a:t>
            </a:r>
            <a:endParaRPr lang="tr-TR" sz="2200" dirty="0" smtClean="0">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endParaRPr lang="tr-TR" sz="2200" b="1" dirty="0">
              <a:solidFill>
                <a:srgbClr val="000000"/>
              </a:solidFill>
              <a:latin typeface="Times New Roman" panose="02020603050405020304" pitchFamily="18" charset="0"/>
              <a:ea typeface="Times New Roman" panose="02020603050405020304" pitchFamily="18" charset="0"/>
            </a:endParaRPr>
          </a:p>
          <a:p>
            <a:pPr marL="34925">
              <a:lnSpc>
                <a:spcPct val="150000"/>
              </a:lnSpc>
              <a:spcBef>
                <a:spcPts val="280"/>
              </a:spcBef>
              <a:spcAft>
                <a:spcPts val="0"/>
              </a:spcAft>
            </a:pPr>
            <a:r>
              <a:rPr lang="tr-TR" sz="2200" b="1" dirty="0" smtClean="0">
                <a:solidFill>
                  <a:srgbClr val="000000"/>
                </a:solidFill>
                <a:latin typeface="Times New Roman" panose="02020603050405020304" pitchFamily="18" charset="0"/>
                <a:ea typeface="Times New Roman" panose="02020603050405020304" pitchFamily="18" charset="0"/>
              </a:rPr>
              <a:t>Seni </a:t>
            </a:r>
            <a:r>
              <a:rPr lang="tr-TR" sz="2200" b="1" dirty="0">
                <a:solidFill>
                  <a:srgbClr val="000000"/>
                </a:solidFill>
                <a:latin typeface="Times New Roman" panose="02020603050405020304" pitchFamily="18" charset="0"/>
                <a:ea typeface="Times New Roman" panose="02020603050405020304" pitchFamily="18" charset="0"/>
              </a:rPr>
              <a:t>ve içinde yaşadığın toplumu her yönüyle imar edecek bir yolda mı?</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 </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dirty="0" smtClean="0">
                <a:solidFill>
                  <a:srgbClr val="000000"/>
                </a:solidFill>
                <a:latin typeface="Times New Roman" panose="02020603050405020304" pitchFamily="18" charset="0"/>
                <a:ea typeface="Times New Roman" panose="02020603050405020304" pitchFamily="18" charset="0"/>
              </a:rPr>
              <a:t>Yoksa </a:t>
            </a:r>
            <a:r>
              <a:rPr lang="tr-TR" sz="2200" b="1" dirty="0">
                <a:solidFill>
                  <a:srgbClr val="000000"/>
                </a:solidFill>
                <a:latin typeface="Times New Roman" panose="02020603050405020304" pitchFamily="18" charset="0"/>
                <a:ea typeface="Times New Roman" panose="02020603050405020304" pitchFamily="18" charset="0"/>
              </a:rPr>
              <a:t>seni, aileni, çevreni ve tüm toplumu giderek kendine yabancılaştıran </a:t>
            </a:r>
            <a:endParaRPr lang="tr-TR" sz="2200" b="1"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dirty="0" smtClean="0">
                <a:solidFill>
                  <a:srgbClr val="000000"/>
                </a:solidFill>
                <a:latin typeface="Times New Roman" panose="02020603050405020304" pitchFamily="18" charset="0"/>
                <a:ea typeface="Times New Roman" panose="02020603050405020304" pitchFamily="18" charset="0"/>
              </a:rPr>
              <a:t>aslında </a:t>
            </a:r>
            <a:r>
              <a:rPr lang="tr-TR" sz="2200" b="1" dirty="0">
                <a:solidFill>
                  <a:srgbClr val="000000"/>
                </a:solidFill>
                <a:latin typeface="Times New Roman" panose="02020603050405020304" pitchFamily="18" charset="0"/>
                <a:ea typeface="Times New Roman" panose="02020603050405020304" pitchFamily="18" charset="0"/>
              </a:rPr>
              <a:t>hiç de tanımadığın bir yolda mı?</a:t>
            </a:r>
            <a:endParaRPr lang="tr-TR" sz="2200"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302188898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59" y="6492960"/>
            <a:ext cx="410635"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23</a:t>
            </a:fld>
            <a:endParaRPr lang="tr-TR" sz="1200" b="0" strike="noStrike" spc="-1" dirty="0">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3" name="Dikdörtgen 2"/>
          <p:cNvSpPr/>
          <p:nvPr/>
        </p:nvSpPr>
        <p:spPr>
          <a:xfrm>
            <a:off x="2394983" y="1468315"/>
            <a:ext cx="9351540" cy="2377574"/>
          </a:xfrm>
          <a:prstGeom prst="rect">
            <a:avLst/>
          </a:prstGeom>
        </p:spPr>
        <p:txBody>
          <a:bodyPr wrap="square">
            <a:spAutoFit/>
          </a:bodyPr>
          <a:lstStyle/>
          <a:p>
            <a:pPr>
              <a:lnSpc>
                <a:spcPct val="150000"/>
              </a:lnSpc>
            </a:pPr>
            <a:r>
              <a:rPr lang="tr-TR" sz="2200" b="1" i="1" dirty="0">
                <a:latin typeface="Times New Roman" panose="02020603050405020304" pitchFamily="18" charset="0"/>
                <a:cs typeface="Times New Roman" panose="02020603050405020304" pitchFamily="18" charset="0"/>
              </a:rPr>
              <a:t>Ve şöyle niyaz et: </a:t>
            </a:r>
            <a:endParaRPr lang="tr-TR" sz="2200" b="1" i="1" dirty="0" smtClean="0">
              <a:latin typeface="Times New Roman" panose="02020603050405020304" pitchFamily="18" charset="0"/>
              <a:cs typeface="Times New Roman" panose="02020603050405020304" pitchFamily="18" charset="0"/>
            </a:endParaRPr>
          </a:p>
          <a:p>
            <a:pPr>
              <a:lnSpc>
                <a:spcPct val="150000"/>
              </a:lnSpc>
            </a:pPr>
            <a:r>
              <a:rPr lang="tr-TR" sz="2200" b="1" i="1" dirty="0" smtClean="0">
                <a:latin typeface="Times New Roman" panose="02020603050405020304" pitchFamily="18" charset="0"/>
                <a:cs typeface="Times New Roman" panose="02020603050405020304" pitchFamily="18" charset="0"/>
              </a:rPr>
              <a:t>“</a:t>
            </a:r>
            <a:r>
              <a:rPr lang="tr-TR" sz="2200" b="1" i="1" dirty="0">
                <a:latin typeface="Times New Roman" panose="02020603050405020304" pitchFamily="18" charset="0"/>
                <a:cs typeface="Times New Roman" panose="02020603050405020304" pitchFamily="18" charset="0"/>
              </a:rPr>
              <a:t>Rabbim! Girilecek yere doğrulukla girmemi</a:t>
            </a:r>
            <a:r>
              <a:rPr lang="tr-TR" sz="2200" b="1" i="1" dirty="0" smtClean="0">
                <a:latin typeface="Times New Roman" panose="02020603050405020304" pitchFamily="18" charset="0"/>
                <a:cs typeface="Times New Roman" panose="02020603050405020304" pitchFamily="18" charset="0"/>
              </a:rPr>
              <a:t>,</a:t>
            </a:r>
          </a:p>
          <a:p>
            <a:pPr>
              <a:lnSpc>
                <a:spcPct val="150000"/>
              </a:lnSpc>
            </a:pPr>
            <a:r>
              <a:rPr lang="tr-TR" sz="2200" b="1" i="1" dirty="0" smtClean="0">
                <a:latin typeface="Times New Roman" panose="02020603050405020304" pitchFamily="18" charset="0"/>
                <a:cs typeface="Times New Roman" panose="02020603050405020304" pitchFamily="18" charset="0"/>
              </a:rPr>
              <a:t>			 </a:t>
            </a:r>
            <a:r>
              <a:rPr lang="tr-TR" sz="2200" b="1" i="1" dirty="0">
                <a:latin typeface="Times New Roman" panose="02020603050405020304" pitchFamily="18" charset="0"/>
                <a:cs typeface="Times New Roman" panose="02020603050405020304" pitchFamily="18" charset="0"/>
              </a:rPr>
              <a:t>çıkılacak yerden de doğrulukla çıkmamı sağla, </a:t>
            </a:r>
            <a:endParaRPr lang="tr-TR" sz="2200" b="1" i="1" dirty="0" smtClean="0">
              <a:latin typeface="Times New Roman" panose="02020603050405020304" pitchFamily="18" charset="0"/>
              <a:cs typeface="Times New Roman" panose="02020603050405020304" pitchFamily="18" charset="0"/>
            </a:endParaRPr>
          </a:p>
          <a:p>
            <a:pPr>
              <a:lnSpc>
                <a:spcPct val="150000"/>
              </a:lnSpc>
            </a:pPr>
            <a:r>
              <a:rPr lang="tr-TR" sz="2200" b="1" i="1" dirty="0" smtClean="0">
                <a:latin typeface="Times New Roman" panose="02020603050405020304" pitchFamily="18" charset="0"/>
                <a:cs typeface="Times New Roman" panose="02020603050405020304" pitchFamily="18" charset="0"/>
              </a:rPr>
              <a:t>				</a:t>
            </a:r>
            <a:r>
              <a:rPr lang="tr-TR" sz="2200" b="1" i="1" dirty="0" smtClean="0">
                <a:latin typeface="Times New Roman" panose="02020603050405020304" pitchFamily="18" charset="0"/>
                <a:cs typeface="Times New Roman" panose="02020603050405020304" pitchFamily="18" charset="0"/>
              </a:rPr>
              <a:t>bana </a:t>
            </a:r>
            <a:r>
              <a:rPr lang="tr-TR" sz="2200" b="1" i="1" dirty="0">
                <a:latin typeface="Times New Roman" panose="02020603050405020304" pitchFamily="18" charset="0"/>
                <a:cs typeface="Times New Roman" panose="02020603050405020304" pitchFamily="18" charset="0"/>
              </a:rPr>
              <a:t>tarafından yardımcı bir güç ver</a:t>
            </a:r>
            <a:r>
              <a:rPr lang="tr-TR" sz="2200" b="1" i="1" dirty="0" smtClean="0">
                <a:latin typeface="Times New Roman" panose="02020603050405020304" pitchFamily="18" charset="0"/>
                <a:cs typeface="Times New Roman" panose="02020603050405020304" pitchFamily="18" charset="0"/>
              </a:rPr>
              <a:t>!”</a:t>
            </a:r>
          </a:p>
          <a:p>
            <a:pPr>
              <a:lnSpc>
                <a:spcPct val="150000"/>
              </a:lnSpc>
            </a:pPr>
            <a:r>
              <a:rPr lang="tr-TR" sz="1100" i="1" dirty="0" smtClean="0">
                <a:latin typeface="Times New Roman" panose="02020603050405020304" pitchFamily="18" charset="0"/>
                <a:cs typeface="Times New Roman" panose="02020603050405020304" pitchFamily="18" charset="0"/>
              </a:rPr>
              <a:t>								 </a:t>
            </a:r>
            <a:r>
              <a:rPr lang="tr-TR" sz="1100" i="1" dirty="0" smtClean="0">
                <a:latin typeface="Times New Roman" panose="02020603050405020304" pitchFamily="18" charset="0"/>
                <a:cs typeface="Times New Roman" panose="02020603050405020304" pitchFamily="18" charset="0"/>
              </a:rPr>
              <a:t> </a:t>
            </a:r>
            <a:r>
              <a:rPr lang="tr-TR" sz="1100" i="1" dirty="0" smtClean="0">
                <a:latin typeface="Times New Roman" panose="02020603050405020304" pitchFamily="18" charset="0"/>
                <a:cs typeface="Times New Roman" panose="02020603050405020304" pitchFamily="18" charset="0"/>
              </a:rPr>
              <a:t>(</a:t>
            </a:r>
            <a:r>
              <a:rPr lang="tr-TR" sz="1100" i="1" dirty="0" err="1" smtClean="0">
                <a:latin typeface="Times New Roman" panose="02020603050405020304" pitchFamily="18" charset="0"/>
                <a:cs typeface="Times New Roman" panose="02020603050405020304" pitchFamily="18" charset="0"/>
              </a:rPr>
              <a:t>İsrâ</a:t>
            </a:r>
            <a:r>
              <a:rPr lang="tr-TR" sz="1100" i="1" dirty="0" smtClean="0">
                <a:latin typeface="Times New Roman" panose="02020603050405020304" pitchFamily="18" charset="0"/>
                <a:cs typeface="Times New Roman" panose="02020603050405020304" pitchFamily="18" charset="0"/>
              </a:rPr>
              <a:t>, 17/80)</a:t>
            </a:r>
            <a:endParaRPr lang="tr-TR" sz="1100" i="1" dirty="0">
              <a:latin typeface="Times New Roman" panose="02020603050405020304" pitchFamily="18" charset="0"/>
              <a:cs typeface="Times New Roman" panose="02020603050405020304" pitchFamily="18" charset="0"/>
            </a:endParaRPr>
          </a:p>
        </p:txBody>
      </p:sp>
      <p:sp>
        <p:nvSpPr>
          <p:cNvPr id="4" name="Dikdörtgen 3"/>
          <p:cNvSpPr/>
          <p:nvPr/>
        </p:nvSpPr>
        <p:spPr>
          <a:xfrm>
            <a:off x="3616141" y="4244581"/>
            <a:ext cx="7673181" cy="1131848"/>
          </a:xfrm>
          <a:prstGeom prst="rect">
            <a:avLst/>
          </a:prstGeom>
        </p:spPr>
        <p:txBody>
          <a:bodyPr wrap="square">
            <a:spAutoFit/>
          </a:bodyPr>
          <a:lstStyle/>
          <a:p>
            <a:pPr>
              <a:lnSpc>
                <a:spcPct val="150000"/>
              </a:lnSpc>
            </a:pPr>
            <a:r>
              <a:rPr lang="ar-AE" sz="2400" dirty="0">
                <a:latin typeface="KuranFontAbay"/>
              </a:rPr>
              <a:t>وَقُلْ رَبِّ اَدْخِلْنٖي مُدْخَلَ صِدْقٍ </a:t>
            </a:r>
            <a:r>
              <a:rPr lang="ar-AE" sz="2400" dirty="0" smtClean="0">
                <a:latin typeface="KuranFontAbay"/>
              </a:rPr>
              <a:t>وَاَخْرِجْنٖي </a:t>
            </a:r>
            <a:r>
              <a:rPr lang="ar-AE" sz="2400" dirty="0">
                <a:latin typeface="KuranFontAbay"/>
              </a:rPr>
              <a:t>مُخْرَجَ </a:t>
            </a:r>
            <a:r>
              <a:rPr lang="ar-AE" sz="2400" dirty="0" smtClean="0">
                <a:latin typeface="KuranFontAbay"/>
              </a:rPr>
              <a:t>صِدْقٍ</a:t>
            </a:r>
            <a:endParaRPr lang="tr-TR" sz="2400" dirty="0" smtClean="0">
              <a:latin typeface="KuranFontAbay"/>
            </a:endParaRPr>
          </a:p>
          <a:p>
            <a:pPr>
              <a:lnSpc>
                <a:spcPct val="150000"/>
              </a:lnSpc>
            </a:pPr>
            <a:r>
              <a:rPr lang="tr-TR" sz="2400" dirty="0">
                <a:latin typeface="KuranFontAbay"/>
              </a:rPr>
              <a:t> </a:t>
            </a:r>
            <a:r>
              <a:rPr lang="tr-TR" sz="2400" dirty="0" smtClean="0">
                <a:latin typeface="KuranFontAbay"/>
              </a:rPr>
              <a:t>          </a:t>
            </a:r>
            <a:r>
              <a:rPr lang="ar-AE" sz="2400" dirty="0" smtClean="0">
                <a:latin typeface="KuranFontAbay"/>
              </a:rPr>
              <a:t> </a:t>
            </a:r>
            <a:r>
              <a:rPr lang="ar-AE" sz="2400" dirty="0">
                <a:latin typeface="KuranFontAbay"/>
              </a:rPr>
              <a:t>وَاجْعَلْ لٖي مِنْ لَدُنْكَ سُلْطَاناً </a:t>
            </a:r>
            <a:r>
              <a:rPr lang="ar-AE" sz="2400" dirty="0" smtClean="0">
                <a:latin typeface="KuranFontAbay"/>
              </a:rPr>
              <a:t>نَصٖيراً</a:t>
            </a:r>
            <a:endParaRPr lang="tr-TR" sz="2400" dirty="0"/>
          </a:p>
        </p:txBody>
      </p:sp>
      <p:pic>
        <p:nvPicPr>
          <p:cNvPr id="14" name="Resim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204" y="2762201"/>
            <a:ext cx="1578022" cy="2084424"/>
          </a:xfrm>
          <a:prstGeom prst="rect">
            <a:avLst/>
          </a:prstGeom>
        </p:spPr>
      </p:pic>
    </p:spTree>
    <p:extLst>
      <p:ext uri="{BB962C8B-B14F-4D97-AF65-F5344CB8AC3E}">
        <p14:creationId xmlns:p14="http://schemas.microsoft.com/office/powerpoint/2010/main" val="2062499213"/>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0" y="0"/>
            <a:ext cx="12184719" cy="6858000"/>
          </a:xfrm>
          <a:prstGeom prst="rect">
            <a:avLst/>
          </a:prstGeom>
        </p:spPr>
      </p:pic>
      <p:sp>
        <p:nvSpPr>
          <p:cNvPr id="47" name="PlaceHolder 1"/>
          <p:cNvSpPr>
            <a:spLocks noGrp="1"/>
          </p:cNvSpPr>
          <p:nvPr>
            <p:ph type="sldNum"/>
          </p:nvPr>
        </p:nvSpPr>
        <p:spPr>
          <a:xfrm>
            <a:off x="11462656" y="6118200"/>
            <a:ext cx="409423" cy="364320"/>
          </a:xfrm>
          <a:prstGeom prst="rect">
            <a:avLst/>
          </a:prstGeom>
          <a:noFill/>
          <a:ln w="0">
            <a:noFill/>
          </a:ln>
        </p:spPr>
        <p:txBody>
          <a:bodyPr lIns="90000" tIns="45000" rIns="90000" bIns="45000" anchor="ctr">
            <a:noAutofit/>
          </a:bodyPr>
          <a:lstStyle/>
          <a:p>
            <a:pPr algn="r">
              <a:lnSpc>
                <a:spcPct val="100000"/>
              </a:lnSpc>
            </a:pPr>
            <a:r>
              <a:rPr lang="tr-TR" sz="500" b="0" strike="noStrike" spc="-1" dirty="0">
                <a:solidFill>
                  <a:srgbClr val="DAECF8"/>
                </a:solidFill>
                <a:latin typeface="Calibri"/>
              </a:rPr>
              <a:t>Tasarım: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Ahmet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Sefa </a:t>
            </a:r>
            <a:endParaRPr lang="tr-TR" sz="500" b="0" strike="noStrike" spc="-1" dirty="0">
              <a:solidFill>
                <a:srgbClr val="DAECF8"/>
              </a:solidFill>
              <a:latin typeface="Times New Roman"/>
            </a:endParaRPr>
          </a:p>
          <a:p>
            <a:pPr algn="r">
              <a:lnSpc>
                <a:spcPct val="100000"/>
              </a:lnSpc>
            </a:pPr>
            <a:r>
              <a:rPr lang="tr-TR" sz="500" b="0" strike="noStrike" spc="-1" dirty="0">
                <a:solidFill>
                  <a:srgbClr val="DAECF8"/>
                </a:solidFill>
                <a:latin typeface="Calibri"/>
              </a:rPr>
              <a:t>BARIŞ</a:t>
            </a:r>
            <a:endParaRPr lang="tr-TR" sz="500" b="0" strike="noStrike" spc="-1" dirty="0">
              <a:solidFill>
                <a:srgbClr val="DAECF8"/>
              </a:solidFill>
              <a:latin typeface="Times New Roman"/>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74152" y="5577262"/>
            <a:ext cx="905258" cy="905258"/>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1588" y="5663516"/>
            <a:ext cx="2182143" cy="732749"/>
          </a:xfrm>
          <a:prstGeom prst="rect">
            <a:avLst/>
          </a:prstGeom>
        </p:spPr>
      </p:pic>
      <p:sp>
        <p:nvSpPr>
          <p:cNvPr id="8" name="Metin kutusu 17"/>
          <p:cNvSpPr/>
          <p:nvPr/>
        </p:nvSpPr>
        <p:spPr>
          <a:xfrm>
            <a:off x="2887890" y="2667576"/>
            <a:ext cx="6441081" cy="93450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200000"/>
              </a:lnSpc>
            </a:pPr>
            <a:r>
              <a:rPr lang="tr-TR" sz="3200" b="1" strike="noStrike" spc="-1" dirty="0">
                <a:solidFill>
                  <a:schemeClr val="bg1"/>
                </a:solidFill>
                <a:latin typeface="Arial Black"/>
                <a:ea typeface="Calibri"/>
              </a:rPr>
              <a:t>TEŞEKKÜR </a:t>
            </a:r>
            <a:r>
              <a:rPr lang="tr-TR" sz="3200" b="1" strike="noStrike" spc="-1" dirty="0" smtClean="0">
                <a:solidFill>
                  <a:schemeClr val="bg1"/>
                </a:solidFill>
                <a:latin typeface="Arial Black"/>
                <a:ea typeface="Calibri"/>
              </a:rPr>
              <a:t>EDERİZ</a:t>
            </a:r>
            <a:endParaRPr lang="tr-TR" sz="3200" b="0" strike="noStrike" spc="-1" dirty="0">
              <a:solidFill>
                <a:schemeClr val="bg1"/>
              </a:solidFill>
              <a:latin typeface="Arial"/>
            </a:endParaRPr>
          </a:p>
        </p:txBody>
      </p:sp>
      <p:sp>
        <p:nvSpPr>
          <p:cNvPr id="10" name="Dikdörtgen 9"/>
          <p:cNvSpPr/>
          <p:nvPr/>
        </p:nvSpPr>
        <p:spPr>
          <a:xfrm>
            <a:off x="630865" y="5742090"/>
            <a:ext cx="6096000" cy="461665"/>
          </a:xfrm>
          <a:prstGeom prst="rect">
            <a:avLst/>
          </a:prstGeom>
        </p:spPr>
        <p:txBody>
          <a:bodyPr>
            <a:spAutoFit/>
          </a:bodyPr>
          <a:lstStyle/>
          <a:p>
            <a:pPr algn="ctr">
              <a:spcAft>
                <a:spcPts val="0"/>
              </a:spcAft>
            </a:pPr>
            <a:r>
              <a:rPr lang="tr-TR" sz="1200" dirty="0">
                <a:latin typeface="Times New Roman" panose="02020603050405020304" pitchFamily="18" charset="0"/>
                <a:ea typeface="Times New Roman" panose="02020603050405020304" pitchFamily="18" charset="0"/>
              </a:rPr>
              <a:t>NOT: Bu sunum, DİB yayınları olan </a:t>
            </a:r>
            <a:r>
              <a:rPr lang="tr-TR" sz="1200" b="1" dirty="0">
                <a:latin typeface="Times New Roman" panose="02020603050405020304" pitchFamily="18" charset="0"/>
                <a:ea typeface="Times New Roman" panose="02020603050405020304" pitchFamily="18" charset="0"/>
              </a:rPr>
              <a:t>Hadislerle İslam</a:t>
            </a:r>
            <a:r>
              <a:rPr lang="tr-TR" sz="1200" dirty="0">
                <a:latin typeface="Times New Roman" panose="02020603050405020304" pitchFamily="18" charset="0"/>
                <a:ea typeface="Times New Roman" panose="02020603050405020304" pitchFamily="18" charset="0"/>
              </a:rPr>
              <a:t> ile </a:t>
            </a:r>
            <a:r>
              <a:rPr lang="tr-TR" sz="1200" b="1" dirty="0">
                <a:latin typeface="Times New Roman" panose="02020603050405020304" pitchFamily="18" charset="0"/>
                <a:ea typeface="Times New Roman" panose="02020603050405020304" pitchFamily="18" charset="0"/>
              </a:rPr>
              <a:t>Hz. Peygamber ve Şahsiyet İnşası</a:t>
            </a:r>
            <a:endParaRPr lang="tr-TR" sz="1200" dirty="0">
              <a:latin typeface="Times New Roman" panose="02020603050405020304" pitchFamily="18" charset="0"/>
              <a:ea typeface="Times New Roman" panose="02020603050405020304" pitchFamily="18" charset="0"/>
            </a:endParaRPr>
          </a:p>
          <a:p>
            <a:pPr algn="ctr">
              <a:spcAft>
                <a:spcPts val="0"/>
              </a:spcAft>
            </a:pPr>
            <a:r>
              <a:rPr lang="tr-TR" sz="1200" dirty="0">
                <a:latin typeface="Times New Roman" panose="02020603050405020304" pitchFamily="18" charset="0"/>
                <a:ea typeface="Times New Roman" panose="02020603050405020304" pitchFamily="18" charset="0"/>
              </a:rPr>
              <a:t> isimli eserlerden istifade edilerek hazırlanmıştır.</a:t>
            </a:r>
          </a:p>
        </p:txBody>
      </p:sp>
      <p:pic>
        <p:nvPicPr>
          <p:cNvPr id="4" name="Resim 3"/>
          <p:cNvPicPr>
            <a:picLocks noChangeAspect="1"/>
          </p:cNvPicPr>
          <p:nvPr/>
        </p:nvPicPr>
        <p:blipFill>
          <a:blip r:embed="rId5"/>
          <a:stretch>
            <a:fillRect/>
          </a:stretch>
        </p:blipFill>
        <p:spPr>
          <a:xfrm>
            <a:off x="774415" y="524620"/>
            <a:ext cx="2305197" cy="2438387"/>
          </a:xfrm>
          <a:prstGeom prst="rect">
            <a:avLst/>
          </a:prstGeom>
        </p:spPr>
      </p:pic>
    </p:spTree>
    <p:extLst>
      <p:ext uri="{BB962C8B-B14F-4D97-AF65-F5344CB8AC3E}">
        <p14:creationId xmlns:p14="http://schemas.microsoft.com/office/powerpoint/2010/main" val="3380240552"/>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3</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58" y="2905268"/>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4" name="Dikdörtgen 3"/>
          <p:cNvSpPr/>
          <p:nvPr/>
        </p:nvSpPr>
        <p:spPr>
          <a:xfrm>
            <a:off x="2634177" y="1362808"/>
            <a:ext cx="8584096" cy="3647152"/>
          </a:xfrm>
          <a:prstGeom prst="rect">
            <a:avLst/>
          </a:prstGeom>
        </p:spPr>
        <p:txBody>
          <a:bodyPr wrap="square">
            <a:spAutoFit/>
          </a:bodyPr>
          <a:lstStyle/>
          <a:p>
            <a:pPr>
              <a:lnSpc>
                <a:spcPct val="150000"/>
              </a:lnSpc>
            </a:pPr>
            <a:r>
              <a:rPr lang="tr-TR" sz="2200" b="1" i="1" dirty="0">
                <a:latin typeface="Times New Roman" panose="02020603050405020304" pitchFamily="18" charset="0"/>
                <a:cs typeface="Times New Roman" panose="02020603050405020304" pitchFamily="18" charset="0"/>
              </a:rPr>
              <a:t>İnsan, Yaratıcısının kendisine doğuştan armağan ettiği </a:t>
            </a:r>
          </a:p>
          <a:p>
            <a:pPr>
              <a:lnSpc>
                <a:spcPct val="150000"/>
              </a:lnSpc>
            </a:pPr>
            <a:r>
              <a:rPr lang="tr-TR" sz="2200" b="1" i="1" dirty="0" smtClean="0">
                <a:latin typeface="Times New Roman" panose="02020603050405020304" pitchFamily="18" charset="0"/>
                <a:cs typeface="Times New Roman" panose="02020603050405020304" pitchFamily="18" charset="0"/>
              </a:rPr>
              <a:t>		</a:t>
            </a:r>
            <a:r>
              <a:rPr lang="tr-TR" sz="2200" b="1" i="1" dirty="0" smtClean="0">
                <a:latin typeface="Times New Roman" panose="02020603050405020304" pitchFamily="18" charset="0"/>
                <a:cs typeface="Times New Roman" panose="02020603050405020304" pitchFamily="18" charset="0"/>
              </a:rPr>
              <a:t>üstün </a:t>
            </a:r>
            <a:r>
              <a:rPr lang="tr-TR" sz="2200" b="1" i="1" dirty="0" smtClean="0">
                <a:latin typeface="Times New Roman" panose="02020603050405020304" pitchFamily="18" charset="0"/>
                <a:cs typeface="Times New Roman" panose="02020603050405020304" pitchFamily="18" charset="0"/>
              </a:rPr>
              <a:t>kapasitesinin ne kadar farkındadır acaba?</a:t>
            </a:r>
          </a:p>
          <a:p>
            <a:pPr>
              <a:lnSpc>
                <a:spcPct val="150000"/>
              </a:lnSpc>
            </a:pPr>
            <a:endParaRPr lang="tr-TR" sz="2200" dirty="0" smtClean="0">
              <a:latin typeface="Times New Roman" panose="02020603050405020304" pitchFamily="18" charset="0"/>
              <a:cs typeface="Times New Roman" panose="02020603050405020304" pitchFamily="18" charset="0"/>
            </a:endParaRPr>
          </a:p>
          <a:p>
            <a:pPr>
              <a:lnSpc>
                <a:spcPct val="150000"/>
              </a:lnSpc>
            </a:pPr>
            <a:r>
              <a:rPr lang="tr-TR" sz="2200" dirty="0" smtClean="0">
                <a:latin typeface="Times New Roman" panose="02020603050405020304" pitchFamily="18" charset="0"/>
                <a:cs typeface="Times New Roman" panose="02020603050405020304" pitchFamily="18" charset="0"/>
              </a:rPr>
              <a:t>Bu </a:t>
            </a:r>
            <a:r>
              <a:rPr lang="tr-TR" sz="2200" dirty="0">
                <a:latin typeface="Times New Roman" panose="02020603050405020304" pitchFamily="18" charset="0"/>
                <a:cs typeface="Times New Roman" panose="02020603050405020304" pitchFamily="18" charset="0"/>
              </a:rPr>
              <a:t>kapasiteyi ortaya çıkarmayı nasıl başaracak? </a:t>
            </a:r>
          </a:p>
          <a:p>
            <a:pPr>
              <a:lnSpc>
                <a:spcPct val="150000"/>
              </a:lnSpc>
            </a:pPr>
            <a:r>
              <a:rPr lang="tr-TR" sz="2200" dirty="0">
                <a:latin typeface="Times New Roman" panose="02020603050405020304" pitchFamily="18" charset="0"/>
                <a:cs typeface="Times New Roman" panose="02020603050405020304" pitchFamily="18" charset="0"/>
              </a:rPr>
              <a:t>Nasıl kazanacak güzel ve faydalı davranışları?</a:t>
            </a:r>
          </a:p>
          <a:p>
            <a:pPr>
              <a:lnSpc>
                <a:spcPct val="150000"/>
              </a:lnSpc>
            </a:pPr>
            <a:r>
              <a:rPr lang="tr-TR" sz="2200" dirty="0">
                <a:latin typeface="Times New Roman" panose="02020603050405020304" pitchFamily="18" charset="0"/>
                <a:cs typeface="Times New Roman" panose="02020603050405020304" pitchFamily="18" charset="0"/>
              </a:rPr>
              <a:t>Hangi kılavuza göre yol </a:t>
            </a:r>
            <a:r>
              <a:rPr lang="tr-TR" sz="2200" dirty="0" smtClean="0">
                <a:latin typeface="Times New Roman" panose="02020603050405020304" pitchFamily="18" charset="0"/>
                <a:cs typeface="Times New Roman" panose="02020603050405020304" pitchFamily="18" charset="0"/>
              </a:rPr>
              <a:t>alacak?</a:t>
            </a:r>
            <a:endParaRPr lang="tr-TR" sz="2200" dirty="0">
              <a:latin typeface="Times New Roman" panose="02020603050405020304" pitchFamily="18" charset="0"/>
              <a:cs typeface="Times New Roman" panose="02020603050405020304" pitchFamily="18" charset="0"/>
            </a:endParaRPr>
          </a:p>
          <a:p>
            <a:pPr>
              <a:lnSpc>
                <a:spcPct val="150000"/>
              </a:lnSpc>
            </a:pPr>
            <a:r>
              <a:rPr lang="tr-TR" sz="2200" dirty="0">
                <a:latin typeface="Times New Roman" panose="02020603050405020304" pitchFamily="18" charset="0"/>
                <a:cs typeface="Times New Roman" panose="02020603050405020304" pitchFamily="18" charset="0"/>
              </a:rPr>
              <a:t>Kimleri örnek alacak, kendi yolunu nasıl çizecek?</a:t>
            </a:r>
          </a:p>
        </p:txBody>
      </p:sp>
    </p:spTree>
    <p:extLst>
      <p:ext uri="{BB962C8B-B14F-4D97-AF65-F5344CB8AC3E}">
        <p14:creationId xmlns:p14="http://schemas.microsoft.com/office/powerpoint/2010/main" val="124091385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4</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347081" y="1060377"/>
            <a:ext cx="9486405" cy="4154984"/>
          </a:xfrm>
          <a:prstGeom prst="rect">
            <a:avLst/>
          </a:prstGeom>
        </p:spPr>
        <p:txBody>
          <a:bodyPr wrap="square">
            <a:spAutoFit/>
          </a:bodyPr>
          <a:lstStyle/>
          <a:p>
            <a:pPr>
              <a:lnSpc>
                <a:spcPct val="150000"/>
              </a:lnSpc>
            </a:pPr>
            <a:r>
              <a:rPr lang="tr-TR" sz="2200" dirty="0">
                <a:latin typeface="Times New Roman" panose="02020603050405020304" pitchFamily="18" charset="0"/>
                <a:ea typeface="Times New Roman" panose="02020603050405020304" pitchFamily="18" charset="0"/>
              </a:rPr>
              <a:t>İçinden geçtiğimiz </a:t>
            </a:r>
            <a:r>
              <a:rPr lang="tr-TR" sz="2200" dirty="0" err="1">
                <a:latin typeface="Times New Roman" panose="02020603050405020304" pitchFamily="18" charset="0"/>
                <a:ea typeface="Times New Roman" panose="02020603050405020304" pitchFamily="18" charset="0"/>
              </a:rPr>
              <a:t>postmodern</a:t>
            </a:r>
            <a:r>
              <a:rPr lang="tr-TR" sz="2200" dirty="0">
                <a:latin typeface="Times New Roman" panose="02020603050405020304" pitchFamily="18" charset="0"/>
                <a:ea typeface="Times New Roman" panose="02020603050405020304" pitchFamily="18" charset="0"/>
              </a:rPr>
              <a:t> dönemde anlam arayışındadır pek çok insan.</a:t>
            </a:r>
          </a:p>
          <a:p>
            <a:pPr>
              <a:lnSpc>
                <a:spcPct val="150000"/>
              </a:lnSpc>
            </a:pPr>
            <a:r>
              <a:rPr lang="tr-TR" sz="2200" dirty="0">
                <a:latin typeface="Times New Roman" panose="02020603050405020304" pitchFamily="18" charset="0"/>
                <a:ea typeface="Times New Roman" panose="02020603050405020304" pitchFamily="18" charset="0"/>
              </a:rPr>
              <a:t>Onun bu arayışına Rabbi tarafından sunulan </a:t>
            </a:r>
            <a:r>
              <a:rPr lang="tr-TR" sz="2200" dirty="0" smtClean="0">
                <a:latin typeface="Times New Roman" panose="02020603050405020304" pitchFamily="18" charset="0"/>
                <a:ea typeface="Times New Roman" panose="02020603050405020304" pitchFamily="18" charset="0"/>
              </a:rPr>
              <a:t>en </a:t>
            </a:r>
            <a:r>
              <a:rPr lang="tr-TR" sz="2200" dirty="0">
                <a:latin typeface="Times New Roman" panose="02020603050405020304" pitchFamily="18" charset="0"/>
                <a:ea typeface="Times New Roman" panose="02020603050405020304" pitchFamily="18" charset="0"/>
              </a:rPr>
              <a:t>anlamlı cevaptır </a:t>
            </a:r>
            <a:r>
              <a:rPr lang="tr-TR" sz="2200" b="1" dirty="0">
                <a:latin typeface="Times New Roman" panose="02020603050405020304" pitchFamily="18" charset="0"/>
                <a:ea typeface="Times New Roman" panose="02020603050405020304" pitchFamily="18" charset="0"/>
              </a:rPr>
              <a:t>Kur’an</a:t>
            </a:r>
            <a:r>
              <a:rPr lang="tr-TR" sz="2200" b="1" dirty="0" smtClean="0">
                <a:latin typeface="Times New Roman" panose="02020603050405020304" pitchFamily="18" charset="0"/>
                <a:ea typeface="Times New Roman" panose="02020603050405020304" pitchFamily="18" charset="0"/>
              </a:rPr>
              <a:t>.</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dirty="0">
                <a:latin typeface="Times New Roman" panose="02020603050405020304" pitchFamily="18" charset="0"/>
                <a:ea typeface="Times New Roman" panose="02020603050405020304" pitchFamily="18" charset="0"/>
              </a:rPr>
              <a:t>Zira Allah, kendi yarattığı varlıkların neye gereksinim duyacağını en iyi bilendir. </a:t>
            </a:r>
            <a:endParaRPr lang="tr-TR" sz="2200" dirty="0" smtClean="0">
              <a:latin typeface="Times New Roman" panose="02020603050405020304" pitchFamily="18" charset="0"/>
              <a:ea typeface="Times New Roman" panose="02020603050405020304" pitchFamily="18" charset="0"/>
            </a:endParaRPr>
          </a:p>
          <a:p>
            <a:pPr>
              <a:lnSpc>
                <a:spcPct val="150000"/>
              </a:lnSpc>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kern="100" dirty="0">
                <a:latin typeface="Times New Roman" panose="02020603050405020304" pitchFamily="18" charset="0"/>
                <a:ea typeface="Times New Roman" panose="02020603050405020304" pitchFamily="18" charset="0"/>
              </a:rPr>
              <a:t>Kur’an hatasız insan var etmeyi amaçlamaz, aksine hata ettiğini fark ettiğinde </a:t>
            </a:r>
            <a:r>
              <a:rPr lang="tr-TR" sz="2200" b="1" kern="100" dirty="0" smtClean="0">
                <a:latin typeface="Times New Roman" panose="02020603050405020304" pitchFamily="18" charset="0"/>
                <a:ea typeface="Times New Roman" panose="02020603050405020304" pitchFamily="18" charset="0"/>
              </a:rPr>
              <a:t>ondan vazgeçebilen insanı över</a:t>
            </a:r>
            <a:r>
              <a:rPr lang="tr-TR" sz="2200" kern="100" dirty="0" smtClean="0">
                <a:latin typeface="Times New Roman" panose="02020603050405020304" pitchFamily="18" charset="0"/>
                <a:ea typeface="Times New Roman" panose="02020603050405020304" pitchFamily="18" charset="0"/>
              </a:rPr>
              <a:t>. </a:t>
            </a:r>
            <a:r>
              <a:rPr lang="tr-TR" sz="1100" kern="100" dirty="0" smtClean="0">
                <a:latin typeface="Times New Roman" panose="02020603050405020304" pitchFamily="18" charset="0"/>
                <a:ea typeface="Times New Roman" panose="02020603050405020304" pitchFamily="18" charset="0"/>
              </a:rPr>
              <a:t>(Nisâ, 4/17, 48; </a:t>
            </a:r>
            <a:r>
              <a:rPr lang="tr-TR" sz="1100" kern="100" dirty="0" err="1" smtClean="0">
                <a:latin typeface="Times New Roman" panose="02020603050405020304" pitchFamily="18" charset="0"/>
                <a:ea typeface="Times New Roman" panose="02020603050405020304" pitchFamily="18" charset="0"/>
              </a:rPr>
              <a:t>Mâide</a:t>
            </a:r>
            <a:r>
              <a:rPr lang="tr-TR" sz="1100" kern="100" dirty="0" smtClean="0">
                <a:latin typeface="Times New Roman" panose="02020603050405020304" pitchFamily="18" charset="0"/>
                <a:ea typeface="Times New Roman" panose="02020603050405020304" pitchFamily="18" charset="0"/>
              </a:rPr>
              <a:t>, 5/39)</a:t>
            </a:r>
          </a:p>
          <a:p>
            <a:pPr>
              <a:lnSpc>
                <a:spcPct val="150000"/>
              </a:lnSpc>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kern="100" dirty="0">
                <a:latin typeface="Times New Roman" panose="02020603050405020304" pitchFamily="18" charset="0"/>
                <a:ea typeface="Times New Roman" panose="02020603050405020304" pitchFamily="18" charset="0"/>
              </a:rPr>
              <a:t>Esasında, inandığı gibi yaşayabilen insan inşa etmeyi arzular Yüce Kitabımız.</a:t>
            </a:r>
            <a:endParaRPr lang="tr-TR" sz="2200"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2598987860"/>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6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5</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8" y="2629372"/>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3" name="Dikdörtgen 2"/>
          <p:cNvSpPr/>
          <p:nvPr/>
        </p:nvSpPr>
        <p:spPr>
          <a:xfrm>
            <a:off x="2301910" y="606669"/>
            <a:ext cx="9079994" cy="5170646"/>
          </a:xfrm>
          <a:prstGeom prst="rect">
            <a:avLst/>
          </a:prstGeom>
        </p:spPr>
        <p:txBody>
          <a:bodyPr wrap="square">
            <a:spAutoFit/>
          </a:bodyPr>
          <a:lstStyle/>
          <a:p>
            <a:pPr>
              <a:lnSpc>
                <a:spcPct val="150000"/>
              </a:lnSpc>
            </a:pPr>
            <a:r>
              <a:rPr lang="tr-TR" sz="2200" kern="100" dirty="0">
                <a:latin typeface="Times New Roman" panose="02020603050405020304" pitchFamily="18" charset="0"/>
                <a:ea typeface="Times New Roman" panose="02020603050405020304" pitchFamily="18" charset="0"/>
              </a:rPr>
              <a:t>Zihnimizi kurcalayan ve kendimizi bulmamıza kapı aralayan sorulara </a:t>
            </a:r>
            <a:endParaRPr lang="tr-TR" sz="2200" kern="100" dirty="0" smtClean="0">
              <a:latin typeface="Times New Roman" panose="02020603050405020304" pitchFamily="18" charset="0"/>
              <a:ea typeface="Times New Roman" panose="02020603050405020304" pitchFamily="18" charset="0"/>
            </a:endParaRPr>
          </a:p>
          <a:p>
            <a:pPr>
              <a:lnSpc>
                <a:spcPct val="150000"/>
              </a:lnSpc>
            </a:pPr>
            <a:r>
              <a:rPr lang="tr-TR" sz="2200" kern="100" dirty="0" smtClean="0">
                <a:solidFill>
                  <a:srgbClr val="000000"/>
                </a:solidFill>
                <a:latin typeface="Times New Roman" panose="02020603050405020304" pitchFamily="18" charset="0"/>
                <a:ea typeface="Times New Roman" panose="02020603050405020304" pitchFamily="18" charset="0"/>
              </a:rPr>
              <a:t>cevap </a:t>
            </a:r>
            <a:r>
              <a:rPr lang="tr-TR" sz="2200" kern="100" dirty="0">
                <a:solidFill>
                  <a:srgbClr val="000000"/>
                </a:solidFill>
                <a:latin typeface="Times New Roman" panose="02020603050405020304" pitchFamily="18" charset="0"/>
                <a:ea typeface="Times New Roman" panose="02020603050405020304" pitchFamily="18" charset="0"/>
              </a:rPr>
              <a:t>bulan </a:t>
            </a:r>
            <a:r>
              <a:rPr lang="tr-TR" sz="2200" kern="100" dirty="0" smtClean="0">
                <a:solidFill>
                  <a:srgbClr val="000000"/>
                </a:solidFill>
                <a:latin typeface="Times New Roman" panose="02020603050405020304" pitchFamily="18" charset="0"/>
                <a:ea typeface="Times New Roman" panose="02020603050405020304" pitchFamily="18" charset="0"/>
              </a:rPr>
              <a:t>ikinci </a:t>
            </a:r>
            <a:r>
              <a:rPr lang="tr-TR" sz="2200" kern="100" dirty="0">
                <a:solidFill>
                  <a:srgbClr val="000000"/>
                </a:solidFill>
                <a:latin typeface="Times New Roman" panose="02020603050405020304" pitchFamily="18" charset="0"/>
                <a:ea typeface="Times New Roman" panose="02020603050405020304" pitchFamily="18" charset="0"/>
              </a:rPr>
              <a:t>kaynak da </a:t>
            </a:r>
            <a:r>
              <a:rPr lang="tr-TR" sz="2200" b="1" kern="100" dirty="0">
                <a:solidFill>
                  <a:srgbClr val="000000"/>
                </a:solidFill>
                <a:latin typeface="Times New Roman" panose="02020603050405020304" pitchFamily="18" charset="0"/>
                <a:ea typeface="Times New Roman" panose="02020603050405020304" pitchFamily="18" charset="0"/>
              </a:rPr>
              <a:t>sünnettir.</a:t>
            </a:r>
            <a:r>
              <a:rPr lang="tr-TR" sz="2200" kern="1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kern="100" dirty="0">
                <a:solidFill>
                  <a:srgbClr val="000000"/>
                </a:solidFill>
                <a:latin typeface="Times New Roman" panose="02020603050405020304" pitchFamily="18" charset="0"/>
                <a:ea typeface="Times New Roman" panose="02020603050405020304" pitchFamily="18" charset="0"/>
              </a:rPr>
              <a:t>Sevgili Peygamberimiz tüm insanlığa en güzel örnektir. </a:t>
            </a:r>
            <a:endParaRPr lang="tr-TR" sz="2200" kern="1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kern="100" dirty="0">
                <a:solidFill>
                  <a:srgbClr val="000000"/>
                </a:solidFill>
                <a:latin typeface="Times New Roman" panose="02020603050405020304" pitchFamily="18" charset="0"/>
                <a:ea typeface="Times New Roman" panose="02020603050405020304" pitchFamily="18" charset="0"/>
              </a:rPr>
              <a:t>“</a:t>
            </a:r>
            <a:r>
              <a:rPr lang="tr-TR" sz="2200" b="1" kern="100" dirty="0" err="1">
                <a:solidFill>
                  <a:srgbClr val="000000"/>
                </a:solidFill>
                <a:latin typeface="Times New Roman" panose="02020603050405020304" pitchFamily="18" charset="0"/>
                <a:ea typeface="Times New Roman" panose="02020603050405020304" pitchFamily="18" charset="0"/>
              </a:rPr>
              <a:t>And</a:t>
            </a:r>
            <a:r>
              <a:rPr lang="tr-TR" sz="2200" b="1" kern="100" dirty="0">
                <a:solidFill>
                  <a:srgbClr val="000000"/>
                </a:solidFill>
                <a:latin typeface="Times New Roman" panose="02020603050405020304" pitchFamily="18" charset="0"/>
                <a:ea typeface="Times New Roman" panose="02020603050405020304" pitchFamily="18" charset="0"/>
              </a:rPr>
              <a:t> olsun ki, sizin için, Allah’a ve ahiret gününe kavuşmayı umanlar </a:t>
            </a:r>
            <a:endParaRPr lang="tr-TR" sz="2200" b="1" kern="1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kern="100" dirty="0" smtClean="0">
                <a:solidFill>
                  <a:srgbClr val="000000"/>
                </a:solidFill>
                <a:latin typeface="Times New Roman" panose="02020603050405020304" pitchFamily="18" charset="0"/>
                <a:ea typeface="Times New Roman" panose="02020603050405020304" pitchFamily="18" charset="0"/>
              </a:rPr>
              <a:t>ve </a:t>
            </a:r>
            <a:r>
              <a:rPr lang="tr-TR" sz="2200" b="1" kern="100" dirty="0">
                <a:solidFill>
                  <a:srgbClr val="000000"/>
                </a:solidFill>
                <a:latin typeface="Times New Roman" panose="02020603050405020304" pitchFamily="18" charset="0"/>
                <a:ea typeface="Times New Roman" panose="02020603050405020304" pitchFamily="18" charset="0"/>
              </a:rPr>
              <a:t>Allah’ı çok anan kimseler için </a:t>
            </a:r>
            <a:r>
              <a:rPr lang="tr-TR" sz="2200" b="1" kern="100" dirty="0" err="1">
                <a:solidFill>
                  <a:srgbClr val="000000"/>
                </a:solidFill>
                <a:latin typeface="Times New Roman" panose="02020603050405020304" pitchFamily="18" charset="0"/>
                <a:ea typeface="Times New Roman" panose="02020603050405020304" pitchFamily="18" charset="0"/>
              </a:rPr>
              <a:t>Resûlullah’ta</a:t>
            </a:r>
            <a:r>
              <a:rPr lang="tr-TR" sz="2200" b="1" kern="100" dirty="0">
                <a:solidFill>
                  <a:srgbClr val="000000"/>
                </a:solidFill>
                <a:latin typeface="Times New Roman" panose="02020603050405020304" pitchFamily="18" charset="0"/>
                <a:ea typeface="Times New Roman" panose="02020603050405020304" pitchFamily="18" charset="0"/>
              </a:rPr>
              <a:t> güzel bir örneklik vardır.”</a:t>
            </a:r>
            <a:r>
              <a:rPr lang="tr-TR" sz="2200" kern="100" dirty="0">
                <a:solidFill>
                  <a:srgbClr val="000000"/>
                </a:solidFill>
                <a:latin typeface="Times New Roman" panose="02020603050405020304" pitchFamily="18" charset="0"/>
                <a:ea typeface="Times New Roman" panose="02020603050405020304" pitchFamily="18" charset="0"/>
              </a:rPr>
              <a:t> </a:t>
            </a:r>
            <a:r>
              <a:rPr lang="tr-TR" sz="2200" kern="100" dirty="0" smtClean="0">
                <a:solidFill>
                  <a:srgbClr val="000000"/>
                </a:solidFill>
                <a:latin typeface="Times New Roman" panose="02020603050405020304" pitchFamily="18" charset="0"/>
                <a:ea typeface="Times New Roman" panose="02020603050405020304" pitchFamily="18" charset="0"/>
              </a:rPr>
              <a:t>        								       </a:t>
            </a:r>
            <a:r>
              <a:rPr lang="tr-TR" sz="1100" kern="100" dirty="0" smtClean="0">
                <a:solidFill>
                  <a:srgbClr val="000000"/>
                </a:solidFill>
                <a:latin typeface="Times New Roman" panose="02020603050405020304" pitchFamily="18" charset="0"/>
                <a:ea typeface="Times New Roman" panose="02020603050405020304" pitchFamily="18" charset="0"/>
              </a:rPr>
              <a:t>(</a:t>
            </a:r>
            <a:r>
              <a:rPr lang="tr-TR" sz="1100" kern="100" dirty="0" err="1">
                <a:solidFill>
                  <a:srgbClr val="000000"/>
                </a:solidFill>
                <a:latin typeface="Times New Roman" panose="02020603050405020304" pitchFamily="18" charset="0"/>
                <a:ea typeface="Times New Roman" panose="02020603050405020304" pitchFamily="18" charset="0"/>
              </a:rPr>
              <a:t>Ahzâb</a:t>
            </a:r>
            <a:r>
              <a:rPr lang="tr-TR" sz="1100" kern="100" dirty="0">
                <a:solidFill>
                  <a:srgbClr val="000000"/>
                </a:solidFill>
                <a:latin typeface="Times New Roman" panose="02020603050405020304" pitchFamily="18" charset="0"/>
                <a:ea typeface="Times New Roman" panose="02020603050405020304" pitchFamily="18" charset="0"/>
              </a:rPr>
              <a:t>, 33/21</a:t>
            </a:r>
            <a:r>
              <a:rPr lang="tr-TR" sz="1100" kern="100" dirty="0" smtClean="0">
                <a:solidFill>
                  <a:srgbClr val="000000"/>
                </a:solidFill>
                <a:latin typeface="Times New Roman" panose="02020603050405020304" pitchFamily="18" charset="0"/>
                <a:ea typeface="Times New Roman" panose="02020603050405020304" pitchFamily="18" charset="0"/>
              </a:rPr>
              <a:t>)</a:t>
            </a:r>
          </a:p>
          <a:p>
            <a:pPr>
              <a:lnSpc>
                <a:spcPct val="150000"/>
              </a:lnSpc>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i="1" kern="100" dirty="0">
                <a:solidFill>
                  <a:srgbClr val="000000"/>
                </a:solidFill>
                <a:latin typeface="Times New Roman" panose="02020603050405020304" pitchFamily="18" charset="0"/>
                <a:ea typeface="Times New Roman" panose="02020603050405020304" pitchFamily="18" charset="0"/>
              </a:rPr>
              <a:t>Efendimiz (</a:t>
            </a:r>
            <a:r>
              <a:rPr lang="tr-TR" sz="2200" b="1" i="1" kern="100" dirty="0" err="1">
                <a:solidFill>
                  <a:srgbClr val="000000"/>
                </a:solidFill>
                <a:latin typeface="Times New Roman" panose="02020603050405020304" pitchFamily="18" charset="0"/>
                <a:ea typeface="Times New Roman" panose="02020603050405020304" pitchFamily="18" charset="0"/>
              </a:rPr>
              <a:t>s.a.s</a:t>
            </a:r>
            <a:r>
              <a:rPr lang="tr-TR" sz="2200" b="1" i="1" kern="100" dirty="0">
                <a:solidFill>
                  <a:srgbClr val="000000"/>
                </a:solidFill>
                <a:latin typeface="Times New Roman" panose="02020603050405020304" pitchFamily="18" charset="0"/>
                <a:ea typeface="Times New Roman" panose="02020603050405020304" pitchFamily="18" charset="0"/>
              </a:rPr>
              <a:t>)’in peygamberlik sürecindeki hâl ve hareketleri </a:t>
            </a:r>
            <a:endParaRPr lang="tr-TR" sz="2200" b="1" i="1" kern="100" dirty="0" smtClean="0">
              <a:solidFill>
                <a:srgbClr val="000000"/>
              </a:solidFill>
              <a:latin typeface="Times New Roman" panose="02020603050405020304" pitchFamily="18" charset="0"/>
              <a:ea typeface="Times New Roman" panose="02020603050405020304" pitchFamily="18" charset="0"/>
            </a:endParaRPr>
          </a:p>
          <a:p>
            <a:pPr>
              <a:lnSpc>
                <a:spcPct val="150000"/>
              </a:lnSpc>
            </a:pPr>
            <a:r>
              <a:rPr lang="tr-TR" sz="2200" b="1" i="1" kern="100" dirty="0" smtClean="0">
                <a:solidFill>
                  <a:srgbClr val="000000"/>
                </a:solidFill>
                <a:latin typeface="Times New Roman" panose="02020603050405020304" pitchFamily="18" charset="0"/>
                <a:ea typeface="Times New Roman" panose="02020603050405020304" pitchFamily="18" charset="0"/>
              </a:rPr>
              <a:t>tam </a:t>
            </a:r>
            <a:r>
              <a:rPr lang="tr-TR" sz="2200" b="1" i="1" kern="100" dirty="0">
                <a:solidFill>
                  <a:srgbClr val="000000"/>
                </a:solidFill>
                <a:latin typeface="Times New Roman" panose="02020603050405020304" pitchFamily="18" charset="0"/>
                <a:ea typeface="Times New Roman" panose="02020603050405020304" pitchFamily="18" charset="0"/>
              </a:rPr>
              <a:t>da ideal insan</a:t>
            </a:r>
            <a:r>
              <a:rPr lang="tr-TR" sz="2200" b="1" i="1" kern="100" dirty="0">
                <a:solidFill>
                  <a:srgbClr val="00B0F0"/>
                </a:solidFill>
                <a:latin typeface="Times New Roman" panose="02020603050405020304" pitchFamily="18" charset="0"/>
                <a:ea typeface="Times New Roman" panose="02020603050405020304" pitchFamily="18" charset="0"/>
              </a:rPr>
              <a:t> </a:t>
            </a:r>
            <a:r>
              <a:rPr lang="tr-TR" sz="2200" b="1" i="1" kern="100" dirty="0">
                <a:latin typeface="Times New Roman" panose="02020603050405020304" pitchFamily="18" charset="0"/>
                <a:ea typeface="Times New Roman" panose="02020603050405020304" pitchFamily="18" charset="0"/>
              </a:rPr>
              <a:t>tablosu çiziyor öyle değil mi?</a:t>
            </a:r>
            <a:endParaRPr lang="tr-TR" sz="2200" b="1" i="1" dirty="0"/>
          </a:p>
        </p:txBody>
      </p:sp>
    </p:spTree>
    <p:extLst>
      <p:ext uri="{BB962C8B-B14F-4D97-AF65-F5344CB8AC3E}">
        <p14:creationId xmlns:p14="http://schemas.microsoft.com/office/powerpoint/2010/main" val="1999368374"/>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6</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471133" y="1134208"/>
            <a:ext cx="10328304" cy="4808032"/>
          </a:xfrm>
          <a:prstGeom prst="rect">
            <a:avLst/>
          </a:prstGeom>
        </p:spPr>
        <p:txBody>
          <a:bodyPr wrap="square">
            <a:spAutoFit/>
          </a:bodyPr>
          <a:lstStyle/>
          <a:p>
            <a:pPr marL="35560">
              <a:lnSpc>
                <a:spcPct val="150000"/>
              </a:lnSpc>
              <a:spcBef>
                <a:spcPts val="280"/>
              </a:spcBef>
              <a:spcAft>
                <a:spcPts val="0"/>
              </a:spcAft>
            </a:pPr>
            <a:r>
              <a:rPr lang="tr-TR" sz="2200" dirty="0">
                <a:latin typeface="Times New Roman" panose="02020603050405020304" pitchFamily="18" charset="0"/>
                <a:ea typeface="Times New Roman" panose="02020603050405020304" pitchFamily="18" charset="0"/>
              </a:rPr>
              <a:t>Anlattıklarını kendisi de uygulayan bir peygamberdi O.</a:t>
            </a:r>
          </a:p>
          <a:p>
            <a:pPr marL="35560">
              <a:lnSpc>
                <a:spcPct val="150000"/>
              </a:lnSpc>
              <a:spcAft>
                <a:spcPts val="0"/>
              </a:spcAft>
            </a:pPr>
            <a:r>
              <a:rPr lang="tr-TR" sz="2200" dirty="0">
                <a:latin typeface="Times New Roman" panose="02020603050405020304" pitchFamily="18" charset="0"/>
                <a:ea typeface="Times New Roman" panose="02020603050405020304" pitchFamily="18" charset="0"/>
              </a:rPr>
              <a:t>Severdi insanları; büyük küçük herkese değerli olduğunu hissettirirdi.</a:t>
            </a:r>
          </a:p>
          <a:p>
            <a:pPr marL="35560">
              <a:lnSpc>
                <a:spcPct val="150000"/>
              </a:lnSpc>
              <a:spcAft>
                <a:spcPts val="0"/>
              </a:spcAft>
            </a:pPr>
            <a:r>
              <a:rPr lang="tr-TR" sz="2200" dirty="0">
                <a:latin typeface="Times New Roman" panose="02020603050405020304" pitchFamily="18" charset="0"/>
                <a:ea typeface="Times New Roman" panose="02020603050405020304" pitchFamily="18" charset="0"/>
              </a:rPr>
              <a:t>Birini çok seviyorsa onun sevdiklerini de sever ya hani </a:t>
            </a:r>
            <a:r>
              <a:rPr lang="tr-TR" sz="2200" dirty="0" smtClean="0">
                <a:latin typeface="Times New Roman" panose="02020603050405020304" pitchFamily="18" charset="0"/>
                <a:ea typeface="Times New Roman" panose="02020603050405020304" pitchFamily="18" charset="0"/>
              </a:rPr>
              <a:t>insan.</a:t>
            </a:r>
          </a:p>
          <a:p>
            <a:pPr marL="35560">
              <a:lnSpc>
                <a:spcPct val="150000"/>
              </a:lnSpc>
              <a:spcAft>
                <a:spcPts val="0"/>
              </a:spcAft>
            </a:pPr>
            <a:r>
              <a:rPr lang="tr-TR" sz="2200" dirty="0" smtClean="0">
                <a:latin typeface="Times New Roman" panose="02020603050405020304" pitchFamily="18" charset="0"/>
                <a:ea typeface="Times New Roman" panose="02020603050405020304" pitchFamily="18" charset="0"/>
              </a:rPr>
              <a:t>Allah’ın </a:t>
            </a:r>
            <a:r>
              <a:rPr lang="tr-TR" sz="2200" dirty="0">
                <a:latin typeface="Times New Roman" panose="02020603050405020304" pitchFamily="18" charset="0"/>
                <a:ea typeface="Times New Roman" panose="02020603050405020304" pitchFamily="18" charset="0"/>
              </a:rPr>
              <a:t>yarattığı varlıkları da seviyor ve sevgisini gösteriyordu </a:t>
            </a:r>
            <a:endParaRPr lang="tr-TR" sz="2200" dirty="0" smtClean="0">
              <a:latin typeface="Times New Roman" panose="02020603050405020304" pitchFamily="18" charset="0"/>
              <a:ea typeface="Times New Roman" panose="02020603050405020304" pitchFamily="18" charset="0"/>
            </a:endParaRPr>
          </a:p>
          <a:p>
            <a:pPr marL="35560">
              <a:lnSpc>
                <a:spcPct val="150000"/>
              </a:lnSpc>
              <a:spcAft>
                <a:spcPts val="0"/>
              </a:spcAft>
            </a:pPr>
            <a:r>
              <a:rPr lang="tr-TR" sz="2200" dirty="0" smtClean="0">
                <a:latin typeface="Times New Roman" panose="02020603050405020304" pitchFamily="18" charset="0"/>
                <a:ea typeface="Times New Roman" panose="02020603050405020304" pitchFamily="18" charset="0"/>
              </a:rPr>
              <a:t>Sevgililer </a:t>
            </a:r>
            <a:r>
              <a:rPr lang="tr-TR" sz="2200" dirty="0">
                <a:latin typeface="Times New Roman" panose="02020603050405020304" pitchFamily="18" charset="0"/>
                <a:ea typeface="Times New Roman" panose="02020603050405020304" pitchFamily="18" charset="0"/>
              </a:rPr>
              <a:t>Sevgilisi (</a:t>
            </a:r>
            <a:r>
              <a:rPr lang="tr-TR" sz="2200" dirty="0" err="1">
                <a:latin typeface="Times New Roman" panose="02020603050405020304" pitchFamily="18" charset="0"/>
                <a:ea typeface="Times New Roman" panose="02020603050405020304" pitchFamily="18" charset="0"/>
              </a:rPr>
              <a:t>s.a.s</a:t>
            </a:r>
            <a:r>
              <a:rPr lang="tr-TR" sz="2200" dirty="0" smtClean="0">
                <a:latin typeface="Times New Roman" panose="02020603050405020304" pitchFamily="18" charset="0"/>
                <a:ea typeface="Times New Roman" panose="02020603050405020304" pitchFamily="18" charset="0"/>
              </a:rPr>
              <a:t>).</a:t>
            </a:r>
          </a:p>
          <a:p>
            <a:pPr marL="35560">
              <a:lnSpc>
                <a:spcPct val="150000"/>
              </a:lnSpc>
              <a:spcAft>
                <a:spcPts val="0"/>
              </a:spcAft>
            </a:pPr>
            <a:r>
              <a:rPr lang="tr-TR" sz="2200" kern="100" dirty="0" smtClean="0">
                <a:latin typeface="Times New Roman" panose="02020603050405020304" pitchFamily="18" charset="0"/>
                <a:ea typeface="Times New Roman" panose="02020603050405020304" pitchFamily="18" charset="0"/>
              </a:rPr>
              <a:t>Hayatı </a:t>
            </a:r>
            <a:r>
              <a:rPr lang="tr-TR" sz="2200" kern="100" dirty="0">
                <a:latin typeface="Times New Roman" panose="02020603050405020304" pitchFamily="18" charset="0"/>
                <a:ea typeface="Times New Roman" panose="02020603050405020304" pitchFamily="18" charset="0"/>
              </a:rPr>
              <a:t>boyunca inandığı doğrulardan ödün vermeden </a:t>
            </a:r>
            <a:r>
              <a:rPr lang="tr-TR" sz="2200" kern="100" dirty="0" smtClean="0">
                <a:latin typeface="Times New Roman" panose="02020603050405020304" pitchFamily="18" charset="0"/>
                <a:ea typeface="Times New Roman" panose="02020603050405020304" pitchFamily="18" charset="0"/>
              </a:rPr>
              <a:t>yaşamıştı.</a:t>
            </a:r>
          </a:p>
          <a:p>
            <a:pPr marL="35560">
              <a:lnSpc>
                <a:spcPct val="150000"/>
              </a:lnSpc>
              <a:spcAft>
                <a:spcPts val="0"/>
              </a:spcAft>
            </a:pPr>
            <a:endParaRPr lang="tr-TR" sz="2200" dirty="0" smtClean="0">
              <a:latin typeface="Times New Roman" panose="02020603050405020304" pitchFamily="18" charset="0"/>
              <a:ea typeface="Times New Roman" panose="02020603050405020304" pitchFamily="18" charset="0"/>
            </a:endParaRPr>
          </a:p>
          <a:p>
            <a:pPr algn="just">
              <a:lnSpc>
                <a:spcPct val="150000"/>
              </a:lnSpc>
              <a:spcAft>
                <a:spcPts val="0"/>
              </a:spcAft>
            </a:pPr>
            <a:r>
              <a:rPr lang="tr-TR" sz="2200" b="1" i="1" kern="100" dirty="0" smtClean="0">
                <a:solidFill>
                  <a:srgbClr val="000000"/>
                </a:solidFill>
                <a:latin typeface="Times New Roman" panose="02020603050405020304" pitchFamily="18" charset="0"/>
                <a:ea typeface="Times New Roman" panose="02020603050405020304" pitchFamily="18" charset="0"/>
              </a:rPr>
              <a:t>Peki!</a:t>
            </a:r>
            <a:r>
              <a:rPr lang="tr-TR" sz="2200" b="1" i="1" dirty="0" smtClean="0">
                <a:solidFill>
                  <a:srgbClr val="00B0F0"/>
                </a:solidFill>
                <a:latin typeface="Times New Roman" panose="02020603050405020304" pitchFamily="18" charset="0"/>
                <a:ea typeface="Times New Roman" panose="02020603050405020304" pitchFamily="18" charset="0"/>
              </a:rPr>
              <a:t> </a:t>
            </a:r>
            <a:r>
              <a:rPr lang="tr-TR" sz="2200" b="1" i="1" dirty="0" smtClean="0">
                <a:latin typeface="Times New Roman" panose="02020603050405020304" pitchFamily="18" charset="0"/>
                <a:ea typeface="Times New Roman" panose="02020603050405020304" pitchFamily="18" charset="0"/>
              </a:rPr>
              <a:t>Sadece </a:t>
            </a:r>
            <a:r>
              <a:rPr lang="tr-TR" sz="2200" b="1" i="1" kern="100" dirty="0" smtClean="0">
                <a:solidFill>
                  <a:srgbClr val="000000"/>
                </a:solidFill>
                <a:latin typeface="Times New Roman" panose="02020603050405020304" pitchFamily="18" charset="0"/>
                <a:ea typeface="Times New Roman" panose="02020603050405020304" pitchFamily="18" charset="0"/>
              </a:rPr>
              <a:t>Peygamberimizi </a:t>
            </a:r>
            <a:r>
              <a:rPr lang="tr-TR" sz="2200" b="1" i="1" dirty="0" smtClean="0">
                <a:latin typeface="Times New Roman" panose="02020603050405020304" pitchFamily="18" charset="0"/>
                <a:ea typeface="Times New Roman" panose="02020603050405020304" pitchFamily="18" charset="0"/>
              </a:rPr>
              <a:t>tanımak yeter mi?</a:t>
            </a:r>
          </a:p>
          <a:p>
            <a:pPr>
              <a:lnSpc>
                <a:spcPct val="150000"/>
              </a:lnSpc>
            </a:pPr>
            <a:r>
              <a:rPr lang="tr-TR" sz="2200" b="1" i="1" kern="100" dirty="0" smtClean="0">
                <a:solidFill>
                  <a:srgbClr val="000000"/>
                </a:solidFill>
                <a:latin typeface="Times New Roman" panose="02020603050405020304" pitchFamily="18" charset="0"/>
                <a:ea typeface="Times New Roman" panose="02020603050405020304" pitchFamily="18" charset="0"/>
              </a:rPr>
              <a:t>Ya </a:t>
            </a:r>
            <a:r>
              <a:rPr lang="tr-TR" sz="2200" b="1" i="1" dirty="0">
                <a:latin typeface="Times New Roman" panose="02020603050405020304" pitchFamily="18" charset="0"/>
                <a:ea typeface="Times New Roman" panose="02020603050405020304" pitchFamily="18" charset="0"/>
              </a:rPr>
              <a:t>onun</a:t>
            </a:r>
            <a:r>
              <a:rPr lang="tr-TR" sz="2200" b="1" i="1" dirty="0">
                <a:solidFill>
                  <a:srgbClr val="00B0F0"/>
                </a:solidFill>
                <a:latin typeface="Times New Roman" panose="02020603050405020304" pitchFamily="18" charset="0"/>
                <a:ea typeface="Times New Roman" panose="02020603050405020304" pitchFamily="18" charset="0"/>
              </a:rPr>
              <a:t> </a:t>
            </a:r>
            <a:r>
              <a:rPr lang="tr-TR" sz="2200" b="1" i="1" kern="100" dirty="0">
                <a:solidFill>
                  <a:srgbClr val="000000"/>
                </a:solidFill>
                <a:latin typeface="Times New Roman" panose="02020603050405020304" pitchFamily="18" charset="0"/>
                <a:ea typeface="Times New Roman" panose="02020603050405020304" pitchFamily="18" charset="0"/>
              </a:rPr>
              <a:t>arkadaşları… </a:t>
            </a:r>
            <a:endParaRPr lang="tr-TR" sz="2200" b="1" i="1"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555854549"/>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7</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43" y="2822214"/>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4" name="Dikdörtgen 3"/>
          <p:cNvSpPr/>
          <p:nvPr/>
        </p:nvSpPr>
        <p:spPr>
          <a:xfrm>
            <a:off x="2170846" y="457200"/>
            <a:ext cx="9391039" cy="5324535"/>
          </a:xfrm>
          <a:prstGeom prst="rect">
            <a:avLst/>
          </a:prstGeom>
        </p:spPr>
        <p:txBody>
          <a:bodyPr wrap="square">
            <a:spAutoFit/>
          </a:bodyPr>
          <a:lstStyle/>
          <a:p>
            <a:pPr marL="35560">
              <a:lnSpc>
                <a:spcPct val="150000"/>
              </a:lnSpc>
              <a:spcBef>
                <a:spcPts val="280"/>
              </a:spcBef>
              <a:spcAft>
                <a:spcPts val="0"/>
              </a:spcAft>
            </a:pPr>
            <a:r>
              <a:rPr lang="tr-TR" sz="2200" b="1" i="1" kern="100" dirty="0">
                <a:solidFill>
                  <a:srgbClr val="000000"/>
                </a:solidFill>
                <a:latin typeface="Times New Roman" panose="02020603050405020304" pitchFamily="18" charset="0"/>
                <a:ea typeface="Times New Roman" panose="02020603050405020304" pitchFamily="18" charset="0"/>
              </a:rPr>
              <a:t>Sahi, neydi onların özellikleri?</a:t>
            </a:r>
            <a:r>
              <a:rPr lang="tr-TR" sz="2200" b="1" i="1" dirty="0">
                <a:solidFill>
                  <a:srgbClr val="000000"/>
                </a:solidFill>
                <a:latin typeface="Times New Roman" panose="02020603050405020304" pitchFamily="18" charset="0"/>
                <a:ea typeface="Times New Roman" panose="02020603050405020304" pitchFamily="18" charset="0"/>
              </a:rPr>
              <a:t> </a:t>
            </a:r>
            <a:endParaRPr lang="tr-TR" sz="2200" i="1"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tr-TR" sz="2200" kern="100" dirty="0">
                <a:latin typeface="Times New Roman" panose="02020603050405020304" pitchFamily="18" charset="0"/>
                <a:ea typeface="Times New Roman" panose="02020603050405020304" pitchFamily="18" charset="0"/>
              </a:rPr>
              <a:t>Cahiliye devrini </a:t>
            </a:r>
            <a:r>
              <a:rPr lang="tr-TR" sz="2200" kern="100" dirty="0" err="1">
                <a:latin typeface="Times New Roman" panose="02020603050405020304" pitchFamily="18" charset="0"/>
                <a:ea typeface="Times New Roman" panose="02020603050405020304" pitchFamily="18" charset="0"/>
              </a:rPr>
              <a:t>asr</a:t>
            </a:r>
            <a:r>
              <a:rPr lang="tr-TR" sz="2200" kern="100" dirty="0">
                <a:latin typeface="Times New Roman" panose="02020603050405020304" pitchFamily="18" charset="0"/>
                <a:ea typeface="Times New Roman" panose="02020603050405020304" pitchFamily="18" charset="0"/>
              </a:rPr>
              <a:t>-ı saadete çevirenlerdi onlar Peygamberimizin öncülüğünde.</a:t>
            </a:r>
            <a:endParaRPr lang="tr-TR" sz="2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tr-TR" sz="2200" kern="100" dirty="0">
                <a:latin typeface="Times New Roman" panose="02020603050405020304" pitchFamily="18" charset="0"/>
                <a:ea typeface="Times New Roman" panose="02020603050405020304" pitchFamily="18" charset="0"/>
              </a:rPr>
              <a:t>Kur’an’ın inşa ettiği ideal insanlardı</a:t>
            </a:r>
            <a:r>
              <a:rPr lang="tr-TR" sz="2200" kern="100" dirty="0" smtClean="0">
                <a:latin typeface="Times New Roman" panose="02020603050405020304" pitchFamily="18" charset="0"/>
                <a:ea typeface="Times New Roman" panose="02020603050405020304" pitchFamily="18" charset="0"/>
              </a:rPr>
              <a:t>.</a:t>
            </a:r>
          </a:p>
          <a:p>
            <a:pPr algn="just">
              <a:lnSpc>
                <a:spcPct val="150000"/>
              </a:lnSpc>
              <a:spcAft>
                <a:spcPts val="0"/>
              </a:spcAft>
            </a:pPr>
            <a:endParaRPr lang="tr-TR" sz="2200" dirty="0">
              <a:latin typeface="Times New Roman" panose="02020603050405020304" pitchFamily="18" charset="0"/>
              <a:ea typeface="Times New Roman" panose="02020603050405020304" pitchFamily="18" charset="0"/>
            </a:endParaRPr>
          </a:p>
          <a:p>
            <a:pPr algn="just">
              <a:lnSpc>
                <a:spcPct val="150000"/>
              </a:lnSpc>
              <a:spcAft>
                <a:spcPts val="0"/>
              </a:spcAft>
            </a:pPr>
            <a:r>
              <a:rPr lang="tr-TR" sz="2200" kern="100" dirty="0">
                <a:latin typeface="Times New Roman" panose="02020603050405020304" pitchFamily="18" charset="0"/>
                <a:ea typeface="Times New Roman" panose="02020603050405020304" pitchFamily="18" charset="0"/>
              </a:rPr>
              <a:t>Öylesine içselleştirmişlerdi ki Peygamberimizin tavsiyelerini;</a:t>
            </a:r>
            <a:r>
              <a:rPr lang="tr-TR" sz="2200" dirty="0">
                <a:latin typeface="Times New Roman" panose="02020603050405020304" pitchFamily="18" charset="0"/>
                <a:ea typeface="Times New Roman" panose="02020603050405020304" pitchFamily="18" charset="0"/>
              </a:rPr>
              <a:t> </a:t>
            </a:r>
          </a:p>
          <a:p>
            <a:pPr marL="35560">
              <a:lnSpc>
                <a:spcPct val="150000"/>
              </a:lnSpc>
              <a:spcBef>
                <a:spcPts val="280"/>
              </a:spcBef>
              <a:spcAft>
                <a:spcPts val="0"/>
              </a:spcAft>
            </a:pPr>
            <a:r>
              <a:rPr lang="tr-TR" sz="2200" kern="100" dirty="0">
                <a:latin typeface="Times New Roman" panose="02020603050405020304" pitchFamily="18" charset="0"/>
                <a:ea typeface="Times New Roman" panose="02020603050405020304" pitchFamily="18" charset="0"/>
              </a:rPr>
              <a:t>Bir karar verirken; “O olsaydı nasıl yapardı ve ne söylerdi?” </a:t>
            </a:r>
            <a:r>
              <a:rPr lang="tr-TR" sz="2200" kern="100" dirty="0" smtClean="0">
                <a:latin typeface="Times New Roman" panose="02020603050405020304" pitchFamily="18" charset="0"/>
                <a:ea typeface="Times New Roman" panose="02020603050405020304" pitchFamily="18" charset="0"/>
              </a:rPr>
              <a:t>diye</a:t>
            </a:r>
          </a:p>
          <a:p>
            <a:pPr marL="35560">
              <a:lnSpc>
                <a:spcPct val="150000"/>
              </a:lnSpc>
              <a:spcBef>
                <a:spcPts val="280"/>
              </a:spcBef>
              <a:spcAft>
                <a:spcPts val="0"/>
              </a:spcAft>
            </a:pPr>
            <a:r>
              <a:rPr lang="tr-TR" sz="2200" kern="100" dirty="0" smtClean="0">
                <a:latin typeface="Times New Roman" panose="02020603050405020304" pitchFamily="18" charset="0"/>
                <a:ea typeface="Times New Roman" panose="02020603050405020304" pitchFamily="18" charset="0"/>
              </a:rPr>
              <a:t> </a:t>
            </a:r>
            <a:r>
              <a:rPr lang="tr-TR" sz="2200" kern="100" dirty="0">
                <a:latin typeface="Times New Roman" panose="02020603050405020304" pitchFamily="18" charset="0"/>
                <a:ea typeface="Times New Roman" panose="02020603050405020304" pitchFamily="18" charset="0"/>
              </a:rPr>
              <a:t>kendilerine sık sık</a:t>
            </a:r>
            <a:r>
              <a:rPr lang="tr-TR" sz="2200" b="1" kern="100" dirty="0">
                <a:latin typeface="Times New Roman" panose="02020603050405020304" pitchFamily="18" charset="0"/>
                <a:ea typeface="Times New Roman" panose="02020603050405020304" pitchFamily="18" charset="0"/>
              </a:rPr>
              <a:t> </a:t>
            </a:r>
            <a:r>
              <a:rPr lang="tr-TR" sz="2200" kern="100" dirty="0">
                <a:latin typeface="Times New Roman" panose="02020603050405020304" pitchFamily="18" charset="0"/>
                <a:ea typeface="Times New Roman" panose="02020603050405020304" pitchFamily="18" charset="0"/>
              </a:rPr>
              <a:t>sorarak hareket etmişlerdi onun vefatından sonra</a:t>
            </a:r>
            <a:r>
              <a:rPr lang="tr-TR" sz="2200" kern="100" dirty="0" smtClean="0">
                <a:latin typeface="Times New Roman" panose="02020603050405020304" pitchFamily="18" charset="0"/>
                <a:ea typeface="Times New Roman" panose="02020603050405020304" pitchFamily="18" charset="0"/>
              </a:rPr>
              <a:t>!</a:t>
            </a:r>
          </a:p>
          <a:p>
            <a:pPr marL="35560">
              <a:lnSpc>
                <a:spcPct val="150000"/>
              </a:lnSpc>
              <a:spcBef>
                <a:spcPts val="280"/>
              </a:spcBef>
              <a:spcAft>
                <a:spcPts val="0"/>
              </a:spcAft>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kern="100" dirty="0">
                <a:latin typeface="Times New Roman" panose="02020603050405020304" pitchFamily="18" charset="0"/>
                <a:ea typeface="Times New Roman" panose="02020603050405020304" pitchFamily="18" charset="0"/>
              </a:rPr>
              <a:t>Allah </a:t>
            </a:r>
            <a:r>
              <a:rPr lang="tr-TR" sz="2200" kern="100" dirty="0" err="1" smtClean="0">
                <a:latin typeface="Times New Roman" panose="02020603050405020304" pitchFamily="18" charset="0"/>
                <a:ea typeface="Times New Roman" panose="02020603050405020304" pitchFamily="18" charset="0"/>
              </a:rPr>
              <a:t>Resûlü’nün</a:t>
            </a:r>
            <a:r>
              <a:rPr lang="tr-TR" sz="2200" kern="100" dirty="0" smtClean="0">
                <a:latin typeface="Times New Roman" panose="02020603050405020304" pitchFamily="18" charset="0"/>
                <a:ea typeface="Times New Roman" panose="02020603050405020304" pitchFamily="18" charset="0"/>
              </a:rPr>
              <a:t> ahlâk </a:t>
            </a:r>
            <a:r>
              <a:rPr lang="tr-TR" sz="2200" kern="100" dirty="0">
                <a:latin typeface="Times New Roman" panose="02020603050405020304" pitchFamily="18" charset="0"/>
                <a:ea typeface="Times New Roman" panose="02020603050405020304" pitchFamily="18" charset="0"/>
              </a:rPr>
              <a:t>ve edebini yaşatmaya çalışmışlardı bu şekilde.</a:t>
            </a:r>
            <a:r>
              <a:rPr lang="tr-TR" sz="2200" dirty="0">
                <a:latin typeface="Times New Roman" panose="02020603050405020304" pitchFamily="18" charset="0"/>
                <a:ea typeface="Times New Roman" panose="02020603050405020304" pitchFamily="18" charset="0"/>
              </a:rPr>
              <a:t> </a:t>
            </a:r>
            <a:endParaRPr lang="tr-TR" sz="2200" dirty="0"/>
          </a:p>
        </p:txBody>
      </p:sp>
    </p:spTree>
    <p:extLst>
      <p:ext uri="{BB962C8B-B14F-4D97-AF65-F5344CB8AC3E}">
        <p14:creationId xmlns:p14="http://schemas.microsoft.com/office/powerpoint/2010/main" val="189082453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6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8</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3" name="Dikdörtgen 2"/>
          <p:cNvSpPr/>
          <p:nvPr/>
        </p:nvSpPr>
        <p:spPr>
          <a:xfrm>
            <a:off x="2472453" y="1846384"/>
            <a:ext cx="8808078" cy="2836674"/>
          </a:xfrm>
          <a:prstGeom prst="rect">
            <a:avLst/>
          </a:prstGeom>
        </p:spPr>
        <p:txBody>
          <a:bodyPr wrap="square">
            <a:spAutoFit/>
          </a:bodyPr>
          <a:lstStyle/>
          <a:p>
            <a:pPr algn="just">
              <a:lnSpc>
                <a:spcPct val="150000"/>
              </a:lnSpc>
              <a:spcAft>
                <a:spcPts val="800"/>
              </a:spcAft>
            </a:pPr>
            <a:r>
              <a:rPr lang="tr-TR" sz="2200" b="1" i="1" kern="100" dirty="0" err="1">
                <a:solidFill>
                  <a:srgbClr val="000000"/>
                </a:solidFill>
                <a:latin typeface="Times New Roman" panose="02020603050405020304" pitchFamily="18" charset="0"/>
                <a:ea typeface="Times New Roman" panose="02020603050405020304" pitchFamily="18" charset="0"/>
              </a:rPr>
              <a:t>Resûlullah’ın</a:t>
            </a:r>
            <a:r>
              <a:rPr lang="tr-TR" sz="2200" b="1" i="1" kern="100" dirty="0">
                <a:solidFill>
                  <a:srgbClr val="000000"/>
                </a:solidFill>
                <a:latin typeface="Times New Roman" panose="02020603050405020304" pitchFamily="18" charset="0"/>
                <a:ea typeface="Times New Roman" panose="02020603050405020304" pitchFamily="18" charset="0"/>
              </a:rPr>
              <a:t> ve dostlarının yolundan gitmek için </a:t>
            </a:r>
            <a:r>
              <a:rPr lang="tr-TR" sz="2200" b="1" i="1" kern="100" dirty="0" smtClean="0">
                <a:solidFill>
                  <a:srgbClr val="000000"/>
                </a:solidFill>
                <a:latin typeface="Times New Roman" panose="02020603050405020304" pitchFamily="18" charset="0"/>
                <a:ea typeface="Times New Roman" panose="02020603050405020304" pitchFamily="18" charset="0"/>
              </a:rPr>
              <a:t>karar alıp </a:t>
            </a:r>
            <a:r>
              <a:rPr lang="tr-TR" sz="2200" b="1" i="1" kern="100" dirty="0">
                <a:solidFill>
                  <a:srgbClr val="000000"/>
                </a:solidFill>
                <a:latin typeface="Times New Roman" panose="02020603050405020304" pitchFamily="18" charset="0"/>
                <a:ea typeface="Times New Roman" panose="02020603050405020304" pitchFamily="18" charset="0"/>
              </a:rPr>
              <a:t>hayatımızda </a:t>
            </a:r>
            <a:r>
              <a:rPr lang="tr-TR" sz="2200" b="1" i="1" kern="100" dirty="0" smtClean="0">
                <a:solidFill>
                  <a:srgbClr val="000000"/>
                </a:solidFill>
                <a:latin typeface="Times New Roman" panose="02020603050405020304" pitchFamily="18" charset="0"/>
                <a:ea typeface="Times New Roman" panose="02020603050405020304" pitchFamily="18" charset="0"/>
              </a:rPr>
              <a:t>bugün </a:t>
            </a:r>
            <a:r>
              <a:rPr lang="tr-TR" sz="2200" b="1" i="1" kern="100" dirty="0">
                <a:solidFill>
                  <a:srgbClr val="000000"/>
                </a:solidFill>
                <a:latin typeface="Times New Roman" panose="02020603050405020304" pitchFamily="18" charset="0"/>
                <a:ea typeface="Times New Roman" panose="02020603050405020304" pitchFamily="18" charset="0"/>
              </a:rPr>
              <a:t>yeni bir başlangıç yapmaya ne dersiniz</a:t>
            </a:r>
            <a:r>
              <a:rPr lang="tr-TR" sz="2200" b="1" i="1" kern="100" dirty="0" smtClean="0">
                <a:solidFill>
                  <a:srgbClr val="000000"/>
                </a:solidFill>
                <a:latin typeface="Times New Roman" panose="02020603050405020304" pitchFamily="18" charset="0"/>
                <a:ea typeface="Times New Roman" panose="02020603050405020304" pitchFamily="18" charset="0"/>
              </a:rPr>
              <a:t>?</a:t>
            </a:r>
          </a:p>
          <a:p>
            <a:pPr algn="just">
              <a:lnSpc>
                <a:spcPct val="150000"/>
              </a:lnSpc>
              <a:spcAft>
                <a:spcPts val="800"/>
              </a:spcAft>
            </a:pP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kern="100" dirty="0">
                <a:solidFill>
                  <a:srgbClr val="000000"/>
                </a:solidFill>
                <a:latin typeface="Times New Roman" panose="02020603050405020304" pitchFamily="18" charset="0"/>
                <a:ea typeface="Times New Roman" panose="02020603050405020304" pitchFamily="18" charset="0"/>
              </a:rPr>
              <a:t>Öyleyse </a:t>
            </a:r>
            <a:r>
              <a:rPr lang="tr-TR" sz="2200" kern="100" dirty="0">
                <a:latin typeface="Times New Roman" panose="02020603050405020304" pitchFamily="18" charset="0"/>
                <a:ea typeface="Times New Roman" panose="02020603050405020304" pitchFamily="18" charset="0"/>
              </a:rPr>
              <a:t>şahsiyetli bireyler olabilme yolunda </a:t>
            </a:r>
            <a:r>
              <a:rPr lang="tr-TR" sz="2200" kern="100" dirty="0" smtClean="0">
                <a:latin typeface="Times New Roman" panose="02020603050405020304" pitchFamily="18" charset="0"/>
                <a:ea typeface="Times New Roman" panose="02020603050405020304" pitchFamily="18" charset="0"/>
              </a:rPr>
              <a:t>bize </a:t>
            </a:r>
            <a:r>
              <a:rPr lang="tr-TR" sz="2200" kern="100" dirty="0">
                <a:latin typeface="Times New Roman" panose="02020603050405020304" pitchFamily="18" charset="0"/>
                <a:ea typeface="Times New Roman" panose="02020603050405020304" pitchFamily="18" charset="0"/>
              </a:rPr>
              <a:t>rehberlik edecek </a:t>
            </a:r>
            <a:endParaRPr lang="tr-TR" sz="2200" kern="100" dirty="0" smtClean="0">
              <a:latin typeface="Times New Roman" panose="02020603050405020304" pitchFamily="18" charset="0"/>
              <a:ea typeface="Times New Roman" panose="02020603050405020304" pitchFamily="18" charset="0"/>
            </a:endParaRPr>
          </a:p>
          <a:p>
            <a:pPr>
              <a:lnSpc>
                <a:spcPct val="150000"/>
              </a:lnSpc>
            </a:pPr>
            <a:r>
              <a:rPr lang="tr-TR" sz="2200" kern="100" dirty="0" smtClean="0">
                <a:solidFill>
                  <a:srgbClr val="000000"/>
                </a:solidFill>
                <a:latin typeface="Times New Roman" panose="02020603050405020304" pitchFamily="18" charset="0"/>
                <a:ea typeface="Times New Roman" panose="02020603050405020304" pitchFamily="18" charset="0"/>
              </a:rPr>
              <a:t>				güzel </a:t>
            </a:r>
            <a:r>
              <a:rPr lang="tr-TR" sz="2200" kern="100" dirty="0">
                <a:solidFill>
                  <a:srgbClr val="000000"/>
                </a:solidFill>
                <a:latin typeface="Times New Roman" panose="02020603050405020304" pitchFamily="18" charset="0"/>
                <a:ea typeface="Times New Roman" panose="02020603050405020304" pitchFamily="18" charset="0"/>
              </a:rPr>
              <a:t>davranışların bir kısmına göz </a:t>
            </a:r>
            <a:r>
              <a:rPr lang="tr-TR" sz="2200" kern="100" dirty="0" smtClean="0">
                <a:solidFill>
                  <a:srgbClr val="000000"/>
                </a:solidFill>
                <a:latin typeface="Times New Roman" panose="02020603050405020304" pitchFamily="18" charset="0"/>
                <a:ea typeface="Times New Roman" panose="02020603050405020304" pitchFamily="18" charset="0"/>
              </a:rPr>
              <a:t>atalım...</a:t>
            </a:r>
            <a:endParaRPr lang="tr-TR" sz="2200" dirty="0"/>
          </a:p>
        </p:txBody>
      </p:sp>
      <p:pic>
        <p:nvPicPr>
          <p:cNvPr id="12" name="Resim 11"/>
          <p:cNvPicPr>
            <a:picLocks noChangeAspect="1"/>
          </p:cNvPicPr>
          <p:nvPr/>
        </p:nvPicPr>
        <p:blipFill>
          <a:blip r:embed="rId7"/>
          <a:stretch>
            <a:fillRect/>
          </a:stretch>
        </p:blipFill>
        <p:spPr>
          <a:xfrm>
            <a:off x="309699" y="2786236"/>
            <a:ext cx="1371719" cy="1450974"/>
          </a:xfrm>
          <a:prstGeom prst="rect">
            <a:avLst/>
          </a:prstGeom>
        </p:spPr>
      </p:pic>
    </p:spTree>
    <p:extLst>
      <p:ext uri="{BB962C8B-B14F-4D97-AF65-F5344CB8AC3E}">
        <p14:creationId xmlns:p14="http://schemas.microsoft.com/office/powerpoint/2010/main" val="2890118266"/>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6" y="-1"/>
            <a:ext cx="11399734" cy="6902393"/>
          </a:xfrm>
          <a:prstGeom prst="rect">
            <a:avLst/>
          </a:prstGeom>
        </p:spPr>
      </p:pic>
      <p:sp>
        <p:nvSpPr>
          <p:cNvPr id="52" name="Yarım Çerçeve 2"/>
          <p:cNvSpPr/>
          <p:nvPr/>
        </p:nvSpPr>
        <p:spPr>
          <a:xfrm flipH="1" flipV="1">
            <a:off x="6489000" y="6528960"/>
            <a:ext cx="57016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sp>
        <p:nvSpPr>
          <p:cNvPr id="55" name="PlaceHolder 1"/>
          <p:cNvSpPr>
            <a:spLocks noGrp="1"/>
          </p:cNvSpPr>
          <p:nvPr>
            <p:ph type="sldNum"/>
          </p:nvPr>
        </p:nvSpPr>
        <p:spPr>
          <a:xfrm>
            <a:off x="5623560" y="6492960"/>
            <a:ext cx="320760" cy="364320"/>
          </a:xfrm>
          <a:prstGeom prst="rect">
            <a:avLst/>
          </a:prstGeom>
          <a:noFill/>
          <a:ln w="0">
            <a:noFill/>
          </a:ln>
        </p:spPr>
        <p:txBody>
          <a:bodyPr lIns="90000" tIns="45000" rIns="90000" bIns="45000" anchor="ctr">
            <a:noAutofit/>
          </a:bodyPr>
          <a:lstStyle/>
          <a:p>
            <a:pPr algn="r">
              <a:lnSpc>
                <a:spcPct val="100000"/>
              </a:lnSpc>
            </a:pPr>
            <a:fld id="{05CCEB4C-52A3-4E18-9FB2-0ADB03DC6957}" type="slidenum">
              <a:rPr lang="tr-TR" sz="1200" b="1" strike="noStrike" spc="-1">
                <a:solidFill>
                  <a:srgbClr val="FF0000"/>
                </a:solidFill>
                <a:latin typeface="Arial Black"/>
              </a:rPr>
              <a:t>9</a:t>
            </a:fld>
            <a:endParaRPr lang="tr-TR" sz="1200" b="0" strike="noStrike" spc="-1">
              <a:latin typeface="Times New Roman"/>
            </a:endParaRPr>
          </a:p>
        </p:txBody>
      </p:sp>
      <p:pic>
        <p:nvPicPr>
          <p:cNvPr id="7" name="Resim 6"/>
          <p:cNvPicPr>
            <a:picLocks noChangeAspect="1"/>
          </p:cNvPicPr>
          <p:nvPr/>
        </p:nvPicPr>
        <p:blipFill>
          <a:blip r:embed="rId4"/>
          <a:stretch>
            <a:fillRect/>
          </a:stretch>
        </p:blipFill>
        <p:spPr>
          <a:xfrm>
            <a:off x="1231" y="1822"/>
            <a:ext cx="1988657" cy="6900570"/>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548" y="2717294"/>
            <a:ext cx="1578022" cy="2084424"/>
          </a:xfrm>
          <a:prstGeom prst="rect">
            <a:avLst/>
          </a:prstGeom>
        </p:spPr>
      </p:pic>
      <p:sp>
        <p:nvSpPr>
          <p:cNvPr id="51" name="Yarım Çerçeve 2"/>
          <p:cNvSpPr/>
          <p:nvPr/>
        </p:nvSpPr>
        <p:spPr>
          <a:xfrm flipV="1">
            <a:off x="0" y="6521400"/>
            <a:ext cx="5244480" cy="196200"/>
          </a:xfrm>
          <a:prstGeom prst="halfFrame">
            <a:avLst>
              <a:gd name="adj1" fmla="val 7953"/>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p:style>
      </p:sp>
      <p:pic>
        <p:nvPicPr>
          <p:cNvPr id="22" name="Resim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189" y="5963070"/>
            <a:ext cx="1578022" cy="529889"/>
          </a:xfrm>
          <a:prstGeom prst="rect">
            <a:avLst/>
          </a:prstGeom>
        </p:spPr>
      </p:pic>
      <p:pic>
        <p:nvPicPr>
          <p:cNvPr id="11" name="Resim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30" y="155119"/>
            <a:ext cx="905258" cy="905258"/>
          </a:xfrm>
          <a:prstGeom prst="rect">
            <a:avLst/>
          </a:prstGeom>
        </p:spPr>
      </p:pic>
      <p:sp>
        <p:nvSpPr>
          <p:cNvPr id="2" name="Dikdörtgen 1"/>
          <p:cNvSpPr/>
          <p:nvPr/>
        </p:nvSpPr>
        <p:spPr>
          <a:xfrm>
            <a:off x="2237903" y="773723"/>
            <a:ext cx="9763597" cy="4449936"/>
          </a:xfrm>
          <a:prstGeom prst="rect">
            <a:avLst/>
          </a:prstGeom>
        </p:spPr>
        <p:txBody>
          <a:bodyPr wrap="square">
            <a:spAutoFit/>
          </a:bodyPr>
          <a:lstStyle/>
          <a:p>
            <a:pPr algn="just">
              <a:lnSpc>
                <a:spcPct val="150000"/>
              </a:lnSpc>
              <a:spcAft>
                <a:spcPts val="800"/>
              </a:spcAft>
            </a:pPr>
            <a:r>
              <a:rPr lang="tr-TR" sz="2200" b="1" kern="100" dirty="0">
                <a:solidFill>
                  <a:srgbClr val="000000"/>
                </a:solidFill>
                <a:latin typeface="Times New Roman" panose="02020603050405020304" pitchFamily="18" charset="0"/>
                <a:ea typeface="Times New Roman" panose="02020603050405020304" pitchFamily="18" charset="0"/>
              </a:rPr>
              <a:t>İhlas sahibi olmak…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kern="100" dirty="0">
                <a:solidFill>
                  <a:srgbClr val="000000"/>
                </a:solidFill>
                <a:latin typeface="Times New Roman" panose="02020603050405020304" pitchFamily="18" charset="0"/>
                <a:ea typeface="Times New Roman" panose="02020603050405020304" pitchFamily="18" charset="0"/>
              </a:rPr>
              <a:t>İhlas, suyun bulanıklıktan arındırılması gibi kalbin her türlü manevi kirden temizlenmesidir.</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kern="100" dirty="0">
                <a:solidFill>
                  <a:srgbClr val="000000"/>
                </a:solidFill>
                <a:latin typeface="Times New Roman" panose="02020603050405020304" pitchFamily="18" charset="0"/>
                <a:ea typeface="Times New Roman" panose="02020603050405020304" pitchFamily="18" charset="0"/>
              </a:rPr>
              <a:t>Kişinin duruşunun, hareketlerinin, oturup kalkmasının, </a:t>
            </a:r>
            <a:endParaRPr lang="tr-TR" sz="2200" kern="100" dirty="0" smtClean="0">
              <a:solidFill>
                <a:srgbClr val="000000"/>
              </a:solidFill>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kern="100" dirty="0" smtClean="0">
                <a:solidFill>
                  <a:srgbClr val="000000"/>
                </a:solidFill>
                <a:latin typeface="Times New Roman" panose="02020603050405020304" pitchFamily="18" charset="0"/>
                <a:ea typeface="Times New Roman" panose="02020603050405020304" pitchFamily="18" charset="0"/>
              </a:rPr>
              <a:t>sözlerinin </a:t>
            </a:r>
            <a:r>
              <a:rPr lang="tr-TR" sz="2200" kern="100" dirty="0">
                <a:solidFill>
                  <a:srgbClr val="000000"/>
                </a:solidFill>
                <a:latin typeface="Times New Roman" panose="02020603050405020304" pitchFamily="18" charset="0"/>
                <a:ea typeface="Times New Roman" panose="02020603050405020304" pitchFamily="18" charset="0"/>
              </a:rPr>
              <a:t>ve </a:t>
            </a:r>
            <a:r>
              <a:rPr lang="tr-TR" sz="2200" kern="100" dirty="0" smtClean="0">
                <a:solidFill>
                  <a:srgbClr val="000000"/>
                </a:solidFill>
                <a:latin typeface="Times New Roman" panose="02020603050405020304" pitchFamily="18" charset="0"/>
                <a:ea typeface="Times New Roman" panose="02020603050405020304" pitchFamily="18" charset="0"/>
              </a:rPr>
              <a:t>davranışlarının </a:t>
            </a:r>
            <a:r>
              <a:rPr lang="tr-TR" sz="2200" kern="100" dirty="0" smtClean="0">
                <a:solidFill>
                  <a:srgbClr val="000000"/>
                </a:solidFill>
                <a:latin typeface="Times New Roman" panose="02020603050405020304" pitchFamily="18" charset="0"/>
                <a:ea typeface="Times New Roman" panose="02020603050405020304" pitchFamily="18" charset="0"/>
              </a:rPr>
              <a:t>Allah </a:t>
            </a:r>
            <a:r>
              <a:rPr lang="tr-TR" sz="2200" kern="100" dirty="0">
                <a:solidFill>
                  <a:srgbClr val="000000"/>
                </a:solidFill>
                <a:latin typeface="Times New Roman" panose="02020603050405020304" pitchFamily="18" charset="0"/>
                <a:ea typeface="Times New Roman" panose="02020603050405020304" pitchFamily="18" charset="0"/>
              </a:rPr>
              <a:t>için olmasıdır.</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kern="100" dirty="0">
                <a:solidFill>
                  <a:srgbClr val="000000"/>
                </a:solidFill>
                <a:latin typeface="Times New Roman" panose="02020603050405020304" pitchFamily="18" charset="0"/>
                <a:ea typeface="Times New Roman" panose="02020603050405020304" pitchFamily="18" charset="0"/>
              </a:rPr>
              <a:t>Kısacası bütün düşünce ve eylemlerinin… </a:t>
            </a:r>
            <a:endParaRPr lang="tr-TR" sz="2200" dirty="0">
              <a:latin typeface="Times New Roman" panose="02020603050405020304" pitchFamily="18" charset="0"/>
              <a:ea typeface="Times New Roman" panose="02020603050405020304" pitchFamily="18" charset="0"/>
            </a:endParaRPr>
          </a:p>
          <a:p>
            <a:pPr marL="35560">
              <a:lnSpc>
                <a:spcPct val="150000"/>
              </a:lnSpc>
              <a:spcBef>
                <a:spcPts val="280"/>
              </a:spcBef>
              <a:spcAft>
                <a:spcPts val="0"/>
              </a:spcAft>
            </a:pPr>
            <a:r>
              <a:rPr lang="tr-TR" sz="2200" kern="100" dirty="0">
                <a:solidFill>
                  <a:srgbClr val="000000"/>
                </a:solidFill>
                <a:latin typeface="Times New Roman" panose="02020603050405020304" pitchFamily="18" charset="0"/>
                <a:ea typeface="Times New Roman" panose="02020603050405020304" pitchFamily="18" charset="0"/>
              </a:rPr>
              <a:t> </a:t>
            </a:r>
            <a:endParaRPr lang="tr-TR" sz="2200" dirty="0">
              <a:latin typeface="Times New Roman" panose="02020603050405020304" pitchFamily="18" charset="0"/>
              <a:ea typeface="Times New Roman" panose="02020603050405020304" pitchFamily="18" charset="0"/>
            </a:endParaRPr>
          </a:p>
          <a:p>
            <a:pPr>
              <a:lnSpc>
                <a:spcPct val="150000"/>
              </a:lnSpc>
            </a:pPr>
            <a:r>
              <a:rPr lang="tr-TR" sz="2200" b="1" dirty="0">
                <a:solidFill>
                  <a:srgbClr val="000000"/>
                </a:solidFill>
                <a:latin typeface="Times New Roman" panose="02020603050405020304" pitchFamily="18" charset="0"/>
                <a:ea typeface="Times New Roman" panose="02020603050405020304" pitchFamily="18" charset="0"/>
              </a:rPr>
              <a:t> “Yalnızca sana ibadet eder, yalnızca senden yardım dileriz.” </a:t>
            </a:r>
            <a:r>
              <a:rPr lang="tr-TR" sz="1100" b="1" dirty="0">
                <a:solidFill>
                  <a:srgbClr val="000000"/>
                </a:solidFill>
                <a:latin typeface="Times New Roman" panose="02020603050405020304" pitchFamily="18" charset="0"/>
                <a:ea typeface="Times New Roman" panose="02020603050405020304" pitchFamily="18" charset="0"/>
              </a:rPr>
              <a:t>(</a:t>
            </a:r>
            <a:r>
              <a:rPr lang="tr-TR" sz="1100" b="1" dirty="0" err="1">
                <a:solidFill>
                  <a:srgbClr val="000000"/>
                </a:solidFill>
                <a:latin typeface="Times New Roman" panose="02020603050405020304" pitchFamily="18" charset="0"/>
                <a:ea typeface="Times New Roman" panose="02020603050405020304" pitchFamily="18" charset="0"/>
              </a:rPr>
              <a:t>Fâtiha</a:t>
            </a:r>
            <a:r>
              <a:rPr lang="tr-TR" sz="1100" b="1" dirty="0">
                <a:solidFill>
                  <a:srgbClr val="000000"/>
                </a:solidFill>
                <a:latin typeface="Times New Roman" panose="02020603050405020304" pitchFamily="18" charset="0"/>
                <a:ea typeface="Times New Roman" panose="02020603050405020304" pitchFamily="18" charset="0"/>
              </a:rPr>
              <a:t>, 1/5)</a:t>
            </a:r>
            <a:endParaRPr lang="tr-TR" dirty="0"/>
          </a:p>
        </p:txBody>
      </p:sp>
    </p:spTree>
    <p:extLst>
      <p:ext uri="{BB962C8B-B14F-4D97-AF65-F5344CB8AC3E}">
        <p14:creationId xmlns:p14="http://schemas.microsoft.com/office/powerpoint/2010/main" val="3480112007"/>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1185</TotalTime>
  <Words>8018</Words>
  <Application>Microsoft Office PowerPoint</Application>
  <PresentationFormat>Geniş ekran</PresentationFormat>
  <Paragraphs>331</Paragraphs>
  <Slides>24</Slides>
  <Notes>22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24</vt:i4>
      </vt:variant>
    </vt:vector>
  </HeadingPairs>
  <TitlesOfParts>
    <vt:vector size="33" baseType="lpstr">
      <vt:lpstr>Arial</vt:lpstr>
      <vt:lpstr>Arial Black</vt:lpstr>
      <vt:lpstr>Calibri</vt:lpstr>
      <vt:lpstr>DejaVu Sans</vt:lpstr>
      <vt:lpstr>KuranFontAbay</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subject/>
  <dc:creator>DHGM</dc:creator>
  <dc:description/>
  <cp:lastModifiedBy>Sevdegul CEKIC</cp:lastModifiedBy>
  <cp:revision>145</cp:revision>
  <dcterms:created xsi:type="dcterms:W3CDTF">2022-06-02T08:00:09Z</dcterms:created>
  <dcterms:modified xsi:type="dcterms:W3CDTF">2024-09-16T14:59:25Z</dcterms:modified>
  <dc:language>tr-TR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14</vt:i4>
  </property>
  <property fmtid="{D5CDD505-2E9C-101B-9397-08002B2CF9AE}" pid="3" name="PresentationFormat">
    <vt:lpwstr>Geniş ekran</vt:lpwstr>
  </property>
  <property fmtid="{D5CDD505-2E9C-101B-9397-08002B2CF9AE}" pid="4" name="Slides">
    <vt:i4>35</vt:i4>
  </property>
</Properties>
</file>