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2"/>
  </p:notesMasterIdLst>
  <p:handoutMasterIdLst>
    <p:handoutMasterId r:id="rId33"/>
  </p:handoutMasterIdLst>
  <p:sldIdLst>
    <p:sldId id="419" r:id="rId2"/>
    <p:sldId id="259" r:id="rId3"/>
    <p:sldId id="260" r:id="rId4"/>
    <p:sldId id="263" r:id="rId5"/>
    <p:sldId id="387" r:id="rId6"/>
    <p:sldId id="415" r:id="rId7"/>
    <p:sldId id="422" r:id="rId8"/>
    <p:sldId id="388" r:id="rId9"/>
    <p:sldId id="389" r:id="rId10"/>
    <p:sldId id="390" r:id="rId11"/>
    <p:sldId id="391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4" r:id="rId22"/>
    <p:sldId id="412" r:id="rId23"/>
    <p:sldId id="405" r:id="rId24"/>
    <p:sldId id="406" r:id="rId25"/>
    <p:sldId id="407" r:id="rId26"/>
    <p:sldId id="408" r:id="rId27"/>
    <p:sldId id="417" r:id="rId28"/>
    <p:sldId id="416" r:id="rId29"/>
    <p:sldId id="409" r:id="rId30"/>
    <p:sldId id="420" r:id="rId31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606" autoAdjust="0"/>
  </p:normalViewPr>
  <p:slideViewPr>
    <p:cSldViewPr>
      <p:cViewPr varScale="1">
        <p:scale>
          <a:sx n="92" d="100"/>
          <a:sy n="92" d="100"/>
        </p:scale>
        <p:origin x="12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r>
              <a:rPr lang="tr-TR" sz="1400" dirty="0"/>
              <a:t>Türkiye'de Toplam Verem Hastası Sayısı, 2005-2018</a:t>
            </a:r>
          </a:p>
        </c:rich>
      </c:tx>
      <c:layout>
        <c:manualLayout>
          <c:xMode val="edge"/>
          <c:yMode val="edge"/>
          <c:x val="0.24455630329945779"/>
          <c:y val="3.17032739328636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59753954305801"/>
          <c:y val="0.16710875331564987"/>
          <c:w val="0.83479789103690683"/>
          <c:h val="0.668435013262599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Tur"/>
                    <a:ea typeface="Arial Tur"/>
                    <a:cs typeface="Arial Tur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toplam!$A$7:$A$20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toplam!$B$7:$B$20</c:f>
              <c:numCache>
                <c:formatCode>#,##0</c:formatCode>
                <c:ptCount val="14"/>
                <c:pt idx="0">
                  <c:v>20535</c:v>
                </c:pt>
                <c:pt idx="1">
                  <c:v>20526</c:v>
                </c:pt>
                <c:pt idx="2">
                  <c:v>19694</c:v>
                </c:pt>
                <c:pt idx="3">
                  <c:v>18452</c:v>
                </c:pt>
                <c:pt idx="4">
                  <c:v>17402</c:v>
                </c:pt>
                <c:pt idx="5">
                  <c:v>16551</c:v>
                </c:pt>
                <c:pt idx="6">
                  <c:v>15679</c:v>
                </c:pt>
                <c:pt idx="7">
                  <c:v>14691</c:v>
                </c:pt>
                <c:pt idx="8">
                  <c:v>13409</c:v>
                </c:pt>
                <c:pt idx="9">
                  <c:v>13378</c:v>
                </c:pt>
                <c:pt idx="10">
                  <c:v>12772</c:v>
                </c:pt>
                <c:pt idx="11">
                  <c:v>12417</c:v>
                </c:pt>
                <c:pt idx="12">
                  <c:v>12046</c:v>
                </c:pt>
                <c:pt idx="13">
                  <c:v>11786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F4-47AB-8135-8AAB5039E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8316848"/>
        <c:axId val="-978305968"/>
      </c:barChart>
      <c:catAx>
        <c:axId val="-97831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Tur"/>
                    <a:ea typeface="Arial Tur"/>
                    <a:cs typeface="Arial Tur"/>
                  </a:defRPr>
                </a:pPr>
                <a:r>
                  <a:rPr lang="tr-TR"/>
                  <a:t>YIL</a:t>
                </a:r>
              </a:p>
            </c:rich>
          </c:tx>
          <c:layout>
            <c:manualLayout>
              <c:xMode val="edge"/>
              <c:yMode val="edge"/>
              <c:x val="0.53867924813896528"/>
              <c:y val="0.907787924535748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  <c:crossAx val="-97830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9783059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Tur"/>
                    <a:ea typeface="Arial Tur"/>
                    <a:cs typeface="Arial Tur"/>
                  </a:defRPr>
                </a:pPr>
                <a:r>
                  <a:rPr lang="tr-TR" sz="1000" b="0"/>
                  <a:t>Hasta Sayısı</a:t>
                </a:r>
              </a:p>
            </c:rich>
          </c:tx>
          <c:layout>
            <c:manualLayout>
              <c:xMode val="edge"/>
              <c:yMode val="edge"/>
              <c:x val="3.825693933587021E-2"/>
              <c:y val="0.2988055769344621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  <c:crossAx val="-978316848"/>
        <c:crosses val="autoZero"/>
        <c:crossBetween val="between"/>
        <c:majorUnit val="200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7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6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3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7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83935"/>
            <a:ext cx="1493168" cy="1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19.12.2019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50" y="3573463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216" y="26151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250825" y="2133600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363" y="443706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5288" y="1628775"/>
            <a:ext cx="8064500" cy="7620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Tedavi olmayan bir </a:t>
            </a:r>
            <a:r>
              <a:rPr lang="tr-TR" altLang="tr-TR" sz="2200" dirty="0">
                <a:solidFill>
                  <a:srgbClr val="800000"/>
                </a:solidFill>
              </a:rPr>
              <a:t>verem</a:t>
            </a: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 hastas</a:t>
            </a:r>
            <a:r>
              <a:rPr lang="tr-TR" altLang="tr-TR" sz="2200" dirty="0">
                <a:solidFill>
                  <a:srgbClr val="800000"/>
                </a:solidFill>
              </a:rPr>
              <a:t>ı </a:t>
            </a: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her yıl yaklaşık </a:t>
            </a:r>
            <a:r>
              <a:rPr lang="tr-TR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5</a:t>
            </a:r>
            <a:r>
              <a:rPr lang="th-TH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-15 kişiy</a:t>
            </a:r>
            <a:r>
              <a:rPr lang="tr-TR" altLang="tr-TR" sz="2200" dirty="0">
                <a:solidFill>
                  <a:srgbClr val="800000"/>
                </a:solidFill>
                <a:cs typeface="Tahoma" panose="020B0604030504040204" pitchFamily="34" charset="0"/>
              </a:rPr>
              <a:t>e enfeksiyonu bulaştırır.</a:t>
            </a:r>
            <a:endParaRPr lang="th-TH" altLang="tr-TR" sz="2200" dirty="0">
              <a:solidFill>
                <a:srgbClr val="800000"/>
              </a:solidFill>
              <a:cs typeface="Tahoma" panose="020B0604030504040204" pitchFamily="34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188" y="24209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(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edavi olmayan dirençli bir hasta da dirençli mikropları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bulaştırır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.)</a:t>
            </a:r>
            <a:endParaRPr lang="th-TH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468313" y="5954713"/>
            <a:ext cx="2092325" cy="4270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</a:rPr>
              <a:t> hastası</a:t>
            </a:r>
            <a:endParaRPr lang="tr-TR" altLang="tr-TR" sz="220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464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Solunum yoluyla alınan verem mikrobu </a:t>
            </a:r>
            <a:r>
              <a:rPr lang="tr-TR" altLang="tr-TR" sz="2400" b="0" dirty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>
                <a:solidFill>
                  <a:schemeClr val="accent2"/>
                </a:solidFill>
              </a:rPr>
              <a:t> </a:t>
            </a:r>
            <a:r>
              <a:rPr lang="tr-TR" altLang="tr-TR" sz="2400" b="0" dirty="0"/>
              <a:t>yol açar. 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Bu, bir hastalık durumu değildir. Vücutta verem basilinin sessiz durduğu ve adeta hapsedildiği bir durumdur.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err="1"/>
              <a:t>Enfekte</a:t>
            </a:r>
            <a:r>
              <a:rPr lang="tr-TR" altLang="tr-TR" sz="2400" b="0" dirty="0"/>
              <a:t> olan kişilerin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</a:t>
            </a:r>
            <a:r>
              <a:rPr lang="tr-TR" altLang="tr-TR" sz="2400" dirty="0"/>
              <a:t>%5’i </a:t>
            </a:r>
            <a:r>
              <a:rPr lang="tr-TR" altLang="tr-TR" sz="2400" b="0" dirty="0"/>
              <a:t>ilk 1-2 yıl içinde </a:t>
            </a:r>
            <a:r>
              <a:rPr lang="tr-TR" altLang="tr-TR" sz="2400" b="0" dirty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/>
              <a:t>hastası olur,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</a:t>
            </a:r>
            <a:r>
              <a:rPr lang="tr-TR" altLang="tr-TR" sz="2400" dirty="0"/>
              <a:t>%5’inde </a:t>
            </a:r>
            <a:r>
              <a:rPr lang="tr-TR" altLang="tr-TR" sz="2400" b="0" dirty="0"/>
              <a:t>2. yıldan sonra herhangi bir zamanda, vücut direncinin düştüğü durumlarda, vücutta beklemekte olan verem mikrobu çoğalarak </a:t>
            </a:r>
            <a:r>
              <a:rPr lang="tr-TR" altLang="tr-TR" sz="2400" b="0" dirty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/>
              <a:t>yol açar.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Yaklaşık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HASTALIĞI NASIL OLUŞUR?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900113" y="2133600"/>
            <a:ext cx="7704137" cy="44862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Silikoz, </a:t>
            </a:r>
            <a:r>
              <a:rPr lang="tr-TR" altLang="tr-TR" sz="2400" b="0" dirty="0" err="1"/>
              <a:t>diabetes</a:t>
            </a:r>
            <a:r>
              <a:rPr lang="tr-TR" altLang="tr-TR" sz="2400" b="0" dirty="0"/>
              <a:t> </a:t>
            </a:r>
            <a:r>
              <a:rPr lang="tr-TR" altLang="tr-TR" sz="2400" b="0" dirty="0" err="1"/>
              <a:t>mellitus</a:t>
            </a:r>
            <a:r>
              <a:rPr lang="tr-TR" altLang="tr-TR" sz="2400" b="0" dirty="0"/>
              <a:t>, kronik böbrek yetmezliği, lösemi, </a:t>
            </a:r>
            <a:r>
              <a:rPr lang="tr-TR" altLang="tr-TR" sz="2400" b="0" dirty="0" err="1"/>
              <a:t>lenfoma</a:t>
            </a:r>
            <a:r>
              <a:rPr lang="tr-TR" altLang="tr-TR" sz="2400" b="0" dirty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250825" y="260350"/>
            <a:ext cx="6769100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C00000"/>
                </a:solidFill>
                <a:latin typeface="+mj-lt"/>
                <a:cs typeface="Arial" charset="0"/>
              </a:rPr>
              <a:t>TÜBERKÜLOZ ENFEKSİYONUNUN TÜBERKÜLOZ HASTALIĞINA DÖNÜŞMESİNİ KOLAYLAŞTIRAN DURUMLAR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05038"/>
            <a:ext cx="3898900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>
                <a:solidFill>
                  <a:srgbClr val="0000FF"/>
                </a:solidFill>
                <a:cs typeface="Arial" charset="0"/>
              </a:rPr>
              <a:t>Akciğerler        :   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>
                <a:solidFill>
                  <a:srgbClr val="0000FF"/>
                </a:solidFill>
                <a:cs typeface="Arial" charset="0"/>
              </a:rPr>
              <a:t>Diğer Organlar :  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7200900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HANGİ ORGANLARIMIZDA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GÖRÜLEBİLİR?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56550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4259263" cy="48244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2-3 haftadan uzun süren öksürük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Ateş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Gece terlemesi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İştahsızlık, kilo kaybı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Yorgunluk, halsizlik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Balgam çıkarma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Kan tükürme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Nefes darlığı</a:t>
            </a:r>
          </a:p>
          <a:p>
            <a:pPr eaLnBrk="1" fontAlgn="auto" hangingPunct="1">
              <a:defRPr/>
            </a:pPr>
            <a:r>
              <a:rPr lang="tr-TR" altLang="tr-TR" b="0" dirty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11238" y="260350"/>
            <a:ext cx="636905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rgbClr val="C00000"/>
                </a:solidFill>
                <a:cs typeface="Arial" charset="0"/>
              </a:rPr>
              <a:t>VEREM HASTALIĞININ BELİRTİLERİ NELERDİR?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39750" y="2420938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/>
          </a:p>
        </p:txBody>
      </p:sp>
      <p:sp>
        <p:nvSpPr>
          <p:cNvPr id="2" name="Metin kutusu 1"/>
          <p:cNvSpPr txBox="1"/>
          <p:nvPr/>
        </p:nvSpPr>
        <p:spPr>
          <a:xfrm>
            <a:off x="539750" y="836613"/>
            <a:ext cx="67579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</a:t>
            </a:r>
          </a:p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ERKEN TANI NASIL KONULUR?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25209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49725"/>
            <a:ext cx="29384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878388" y="6165850"/>
            <a:ext cx="3365500" cy="3079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/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>
                <a:solidFill>
                  <a:srgbClr val="C00000"/>
                </a:solidFill>
              </a:rPr>
              <a:t>VEREM HASTALIĞININ TANISI NASIL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763713" y="2060575"/>
            <a:ext cx="5903912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Balgamın mikroskopla incelenmesi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 kültürü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Akciğer grafisi</a:t>
            </a:r>
            <a:endParaRPr lang="tr-TR" altLang="tr-TR" sz="2400" b="0">
              <a:solidFill>
                <a:srgbClr val="000099"/>
              </a:solidFill>
            </a:endParaRPr>
          </a:p>
        </p:txBody>
      </p:sp>
      <p:sp>
        <p:nvSpPr>
          <p:cNvPr id="11" name="10 Şeritli Sağ Ok"/>
          <p:cNvSpPr/>
          <p:nvPr/>
        </p:nvSpPr>
        <p:spPr>
          <a:xfrm>
            <a:off x="1979613" y="2492375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2" name="11 Şeritli Sağ Ok"/>
          <p:cNvSpPr/>
          <p:nvPr/>
        </p:nvSpPr>
        <p:spPr>
          <a:xfrm>
            <a:off x="1979613" y="2852738"/>
            <a:ext cx="431800" cy="268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3" name="12 Şeritli Sağ Ok"/>
          <p:cNvSpPr/>
          <p:nvPr/>
        </p:nvSpPr>
        <p:spPr>
          <a:xfrm>
            <a:off x="1979613" y="3213100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2365375"/>
            <a:ext cx="2249487" cy="3255963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887413" y="1628775"/>
            <a:ext cx="721360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/>
              <a:t>AKCİĞER TÜBERKÜLOZUNDA RADYOLOJİK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205038"/>
            <a:ext cx="3048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187450" y="5805488"/>
            <a:ext cx="18351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716463" y="5876925"/>
            <a:ext cx="1878012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116013" y="260350"/>
            <a:ext cx="58324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TANISI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582988" y="2335212"/>
            <a:ext cx="5041900" cy="3186021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400" b="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>
                <a:cs typeface="Arial" charset="0"/>
              </a:rPr>
              <a:t>Ülkemizde verem ilaçları Sağlık Bakanlığı tarafından </a:t>
            </a:r>
            <a:r>
              <a:rPr lang="tr-TR" altLang="tr-TR" sz="2400" b="0" dirty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400" b="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400" b="0" dirty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6050"/>
            <a:ext cx="31686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827088" y="549275"/>
            <a:ext cx="6337300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TEDAVİ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EDİLEBİLİR Mİ?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Verem hastalığı, verem mikrobunun solunum yolu ile alınmasıyla oluşan bulaşıcı  bir hastalıktır.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En sık akciğerleri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50825" y="333375"/>
            <a:ext cx="6840538" cy="15700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TEDAVİSİ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NASIL YAPILIR?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250825" y="1916113"/>
            <a:ext cx="8424863" cy="2160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Dört veya beş ilaçla 6-9 ay süre ile tedavi verilmektedir.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düzenli kullanılması esastır.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bir gün bile aksatılmaması gereklidir.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5274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468313" y="260350"/>
            <a:ext cx="6696075" cy="1223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DOĞRUDAN GÖZETİMLİ TEDAVİ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534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000" dirty="0">
                <a:latin typeface="Arial" charset="0"/>
                <a:cs typeface="Arial" charset="0"/>
              </a:rPr>
              <a:t>tüberkülozlu hastaların her doz ilacının her gün bir sağlık çalışanı veya eğitilmiş bir gönüllü tarafından hastaya verilmesi ve bu durumun kaydedilmesidir.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0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092825"/>
            <a:ext cx="3743325" cy="304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>
                <a:latin typeface="Verdana" panose="020B0604030504040204" pitchFamily="34" charset="0"/>
              </a:rPr>
              <a:t>Doğrudan Gözetimli Tedavi paketi</a:t>
            </a:r>
            <a:endParaRPr lang="tr-TR" altLang="tr-TR" sz="1400"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5700"/>
            <a:ext cx="20875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539750" y="476250"/>
            <a:ext cx="6697663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DİRENÇLİ VEREM HASTALIĞI NEDİR?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55650" y="1706563"/>
            <a:ext cx="7848600" cy="19383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0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ay),</a:t>
            </a:r>
            <a:r>
              <a:rPr lang="tr-TR" altLang="tr-TR" sz="2000" dirty="0">
                <a:latin typeface="Arial" charset="0"/>
                <a:cs typeface="Arial" charset="0"/>
              </a:rPr>
              <a:t>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     kaybedilebilmektedir.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03350" y="5876925"/>
            <a:ext cx="26638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olmayan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75225" y="5876925"/>
            <a:ext cx="25495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</a:t>
            </a:r>
            <a:r>
              <a:rPr lang="tr-TR" altLang="tr-TR" sz="1100">
                <a:latin typeface="Verdana" panose="020B0604030504040204" pitchFamily="34" charset="0"/>
              </a:rPr>
              <a:t>ları</a:t>
            </a:r>
            <a:endParaRPr lang="es-ES" altLang="tr-TR" sz="1100">
              <a:latin typeface="Verdana" panose="020B060403050404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A4B3669F-C549-4EA2-BFE2-C96D41F6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36" y="3837563"/>
            <a:ext cx="1494251" cy="192974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7D7EC17B-DC11-48F8-8C70-9BE53228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63" y="3867150"/>
            <a:ext cx="2249248" cy="18782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323850" y="333375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HASTALARININ YAKINLARI NE YAPMALIDIR?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63563" y="1844675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Hastanın yakınları, özellikle de aynı evde birlikte yaşayanlar mutlaka verem birimlerine (verem savaşı dispanserleri)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olmayan fakat verem olma riski taşıyan kişilere koruyucu tedavi verilir.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259238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71888"/>
            <a:ext cx="15128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8125" y="5734050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/>
              <a:t>Tüberkülin deri testi uygulanması</a:t>
            </a:r>
            <a:r>
              <a:rPr lang="tr-TR" altLang="tr-TR" sz="1600" b="0"/>
              <a:t> ve okunuşu</a:t>
            </a:r>
            <a:r>
              <a:rPr lang="es-ES" altLang="tr-TR" sz="1600" b="0"/>
              <a:t> 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50825" y="6237288"/>
            <a:ext cx="4140200" cy="2841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200" b="0"/>
              <a:t>Kaynak: </a:t>
            </a:r>
            <a:r>
              <a:rPr lang="en-US" altLang="tr-TR" sz="1200" b="0"/>
              <a:t>Self-Study Modules on Tuberculosis, CDC, 2010</a:t>
            </a:r>
            <a:endParaRPr lang="tr-TR" altLang="tr-TR" sz="1200" b="0"/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755650" y="331788"/>
            <a:ext cx="6192838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HASTASININ TEMASLILARININ 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/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TARAMASI NASIL YAPILIR? </a:t>
            </a:r>
            <a:endParaRPr lang="tr-TR" altLang="tr-TR" sz="3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4427538" y="1773238"/>
            <a:ext cx="4392612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Şikayetleri</a:t>
            </a:r>
            <a:r>
              <a:rPr lang="es-ES" altLang="tr-TR" sz="2400" dirty="0">
                <a:cs typeface="Arial" charset="0"/>
              </a:rPr>
              <a:t> olup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olmadığı 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yönünde sorgulanır</a:t>
            </a:r>
            <a:r>
              <a:rPr lang="tr-TR" altLang="tr-TR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A</a:t>
            </a:r>
            <a:r>
              <a:rPr lang="es-ES" altLang="tr-TR" sz="2400" dirty="0">
                <a:cs typeface="Arial" charset="0"/>
              </a:rPr>
              <a:t>kciğer filmleri çekili</a:t>
            </a:r>
            <a:r>
              <a:rPr lang="tr-TR" altLang="tr-TR" sz="2400" dirty="0">
                <a:cs typeface="Arial" charset="0"/>
              </a:rPr>
              <a:t>r.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T</a:t>
            </a:r>
            <a:r>
              <a:rPr lang="es-ES" altLang="tr-TR" sz="2400" dirty="0">
                <a:cs typeface="Arial" charset="0"/>
              </a:rPr>
              <a:t>überkülin deri testi yapılır</a:t>
            </a:r>
            <a:r>
              <a:rPr lang="tr-TR" altLang="tr-TR" sz="2400" dirty="0">
                <a:cs typeface="Arial" charset="0"/>
              </a:rPr>
              <a:t>.</a:t>
            </a:r>
            <a:r>
              <a:rPr lang="es-ES" altLang="tr-TR" sz="2400" dirty="0">
                <a:cs typeface="Arial" charset="0"/>
              </a:rPr>
              <a:t> </a:t>
            </a:r>
            <a:endParaRPr lang="tr-TR" altLang="tr-TR" sz="24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1600" b="1" i="1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tr-TR" sz="1600" b="1" i="1" dirty="0">
                <a:cs typeface="Arial" charset="0"/>
              </a:rPr>
              <a:t>Ön kola yapılan bu test </a:t>
            </a:r>
            <a:endParaRPr lang="tr-TR" altLang="tr-TR" sz="1600" b="1" i="1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>
                <a:cs typeface="Arial" charset="0"/>
              </a:rPr>
              <a:t>(</a:t>
            </a:r>
            <a:r>
              <a:rPr lang="es-ES" altLang="tr-TR" sz="1600" b="1" i="1" dirty="0">
                <a:cs typeface="Arial" charset="0"/>
              </a:rPr>
              <a:t>PPD</a:t>
            </a:r>
            <a:r>
              <a:rPr lang="tr-TR" altLang="tr-TR" sz="1600" b="1" i="1" dirty="0">
                <a:cs typeface="Arial" charset="0"/>
              </a:rPr>
              <a:t>/TDT</a:t>
            </a:r>
            <a:r>
              <a:rPr lang="es-ES" altLang="tr-TR" sz="1600" b="1" i="1" dirty="0">
                <a:cs typeface="Arial" charset="0"/>
              </a:rPr>
              <a:t>) 48-72 saat sonra</a:t>
            </a:r>
            <a:endParaRPr lang="tr-TR" altLang="tr-TR" sz="1600" b="1" i="1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>
                <a:cs typeface="Arial" charset="0"/>
              </a:rPr>
              <a:t>d</a:t>
            </a:r>
            <a:r>
              <a:rPr lang="es-ES" altLang="tr-TR" sz="1600" b="1" i="1" dirty="0">
                <a:cs typeface="Arial" charset="0"/>
              </a:rPr>
              <a:t>eğerlendirilir</a:t>
            </a:r>
            <a:r>
              <a:rPr lang="tr-TR" altLang="tr-TR" sz="1600" b="1" i="1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44788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468313" y="547688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NASIL KORUNABİLİRİZ?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250825" y="1844675"/>
            <a:ext cx="4968875" cy="4464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 b="0" dirty="0"/>
              <a:t>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Bir toplumun veremden korunmasının en etkili yolu verem hastalarının </a:t>
            </a:r>
            <a:r>
              <a:rPr lang="tr-TR" altLang="tr-TR" sz="2400" b="0" dirty="0">
                <a:solidFill>
                  <a:srgbClr val="FF0000"/>
                </a:solidFill>
              </a:rPr>
              <a:t>erken teşhisi </a:t>
            </a:r>
            <a:r>
              <a:rPr lang="tr-TR" altLang="tr-TR" sz="2400" b="0" dirty="0"/>
              <a:t>ve </a:t>
            </a:r>
            <a:r>
              <a:rPr lang="tr-TR" altLang="tr-TR" sz="2400" b="0" dirty="0">
                <a:solidFill>
                  <a:srgbClr val="FF0000"/>
                </a:solidFill>
              </a:rPr>
              <a:t>başarılı tedavisi</a:t>
            </a:r>
            <a:r>
              <a:rPr lang="tr-TR" altLang="tr-TR" sz="2400" b="0" dirty="0"/>
              <a:t>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Verem aşısı (BCG) çocukları  verem hastalığından korur. Ülkemizde doğumdan sonra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 2" panose="05020102010507070707" pitchFamily="18" charset="2"/>
              <a:buNone/>
            </a:pPr>
            <a:r>
              <a:rPr lang="tr-TR" altLang="tr-TR" sz="2400" b="0" dirty="0">
                <a:solidFill>
                  <a:srgbClr val="FF0000"/>
                </a:solidFill>
              </a:rPr>
              <a:t>2. ayını </a:t>
            </a:r>
            <a:r>
              <a:rPr lang="tr-TR" altLang="tr-TR" sz="2400" b="0" dirty="0"/>
              <a:t>dolduran bebeklere yapılmaktadır.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4213" y="693738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55650" y="2492375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Mikrop çıkaran hasta ile aynı evdekiler, özellikle   çocuklar için </a:t>
            </a:r>
            <a:r>
              <a:rPr lang="tr-TR" altLang="tr-TR" sz="2400" b="0">
                <a:solidFill>
                  <a:srgbClr val="CC3300"/>
                </a:solidFill>
              </a:rPr>
              <a:t>koruyucu tedavi</a:t>
            </a:r>
            <a:r>
              <a:rPr lang="tr-TR" altLang="tr-TR" sz="2400" b="0"/>
              <a:t> 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tedavide tek ilaç (İzoniyazid)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 süresi genellikle </a:t>
            </a:r>
            <a:r>
              <a:rPr lang="tr-TR" altLang="tr-TR" sz="2400" b="0">
                <a:solidFill>
                  <a:srgbClr val="AE1202"/>
                </a:solidFill>
              </a:rPr>
              <a:t>6 aydır.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2409825"/>
            <a:ext cx="3810000" cy="3106738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323850" y="2062163"/>
            <a:ext cx="4391025" cy="4175125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/>
              <a:t>Odanın güneş görmesi, ortamdaki basilleri öldürür.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/>
              <a:t>Hastanın en azından balgamda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200" dirty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611188" y="485775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rgbClr val="C00000"/>
                </a:solidFill>
                <a:cs typeface="Arial" charset="0"/>
              </a:rPr>
              <a:t>EVDE KORUNMA ÖNLEMLERİ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132013"/>
            <a:ext cx="6192838" cy="3960812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Aksırırken, öksürürken mutlaka ağızlarını mendille veya kol ile kapatmalıdır.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Öksürük ve aksırık sonrasında eller yıkanmalıdır.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>
                <a:solidFill>
                  <a:srgbClr val="0000FF"/>
                </a:solidFill>
              </a:rPr>
              <a:t>Bulaştırıcı dönemdeki </a:t>
            </a:r>
            <a:r>
              <a:rPr lang="tr-TR" altLang="ko-KR" sz="2400" b="0" dirty="0"/>
              <a:t>verem hastaları kapalı ortamlarda, başka insanlarla birlikteyken maske kullanmalıdır.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İlaçlarını düzenli ve eksiksiz olarak kullanmalıdır.</a:t>
            </a:r>
            <a:endParaRPr lang="tr-TR" altLang="tr-TR" sz="2400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  <a:t>VEREM HASTALARI ÇEVRESİNDEKİ</a:t>
            </a:r>
            <a:b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  <a:t>İNSANLARI HASTALIKTAN</a:t>
            </a:r>
            <a:b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>
                <a:solidFill>
                  <a:srgbClr val="C00000"/>
                </a:solidFill>
                <a:cs typeface="Tahoma" pitchFamily="34" charset="0"/>
              </a:rPr>
              <a:t>NASIL KORUYABİLİR?</a:t>
            </a:r>
            <a:endParaRPr lang="tr-TR" altLang="tr-TR" sz="30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510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28800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899592" y="1916832"/>
            <a:ext cx="741682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Ellerinizi Sık Sık </a:t>
            </a:r>
            <a:r>
              <a:rPr lang="tr-TR" altLang="tr-TR" sz="24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SabunlaYıkayın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İçmeyin, Yanınızda İçilmesine İzin Vermeyin!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611188" y="188913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b="1" dirty="0">
                <a:solidFill>
                  <a:srgbClr val="AF220B"/>
                </a:solidFill>
                <a:latin typeface="+mj-lt"/>
              </a:rPr>
            </a:br>
            <a:r>
              <a:rPr lang="tr-TR" sz="3200" b="1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258888" y="2349500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dirty="0">
                <a:solidFill>
                  <a:srgbClr val="0070C0"/>
                </a:solidFill>
              </a:rPr>
              <a:t>Verem Dünyada ve Ülkemizde Önemli Bir Halk Sağlığı  Sorunu Olmaya Devam Etmektedir!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653536" cy="864096"/>
          </a:xfrm>
        </p:spPr>
        <p:txBody>
          <a:bodyPr/>
          <a:lstStyle/>
          <a:p>
            <a:r>
              <a:rPr lang="tr-TR" altLang="tr-TR" dirty="0">
                <a:solidFill>
                  <a:srgbClr val="C00000"/>
                </a:solidFill>
                <a:latin typeface="Berlin Sans FB" panose="020E0602020502020306" pitchFamily="34" charset="0"/>
              </a:rPr>
              <a:t>HEDEFİMİZ 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1187450" y="1989138"/>
            <a:ext cx="6624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Dünyada her yıl yaklaşık 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1,5 milyon insan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veremden ölmektedir.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468313" y="2141538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Dünya nüfusunun dörtte biri verem basili ile </a:t>
            </a:r>
            <a:r>
              <a:rPr lang="tr-TR" altLang="tr-TR" sz="2400" dirty="0" err="1"/>
              <a:t>enfektedir</a:t>
            </a:r>
            <a:r>
              <a:rPr lang="tr-TR" altLang="tr-TR" sz="2400" dirty="0"/>
              <a:t> (vücuduna 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484188" y="40767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Verem basili ile </a:t>
            </a:r>
            <a:r>
              <a:rPr lang="tr-TR" altLang="tr-TR" sz="2400" dirty="0" err="1"/>
              <a:t>enfekte</a:t>
            </a:r>
            <a:r>
              <a:rPr lang="tr-TR" altLang="tr-TR" sz="2400" dirty="0"/>
              <a:t> olanların %5-15’inin yaşamlarının bir  döneminde verem hastası olma ihtimali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619250" y="511175"/>
            <a:ext cx="5689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TÜRKİYE’DE VEREM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xmlns="" id="{0B3E8086-3390-4BC0-BDCE-9F0507035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57493"/>
              </p:ext>
            </p:extLst>
          </p:nvPr>
        </p:nvGraphicFramePr>
        <p:xfrm>
          <a:off x="1079612" y="1714880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841306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Türkiye’de 2018 Yılı 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Hastaları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A03C410-169D-43A9-8640-9FDBC7E4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704" y="2045450"/>
            <a:ext cx="451058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Toplam hasta sayısı: </a:t>
            </a: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11.786</a:t>
            </a:r>
            <a:endParaRPr kumimoji="0" lang="tr-TR" alt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1">
            <a:extLst>
              <a:ext uri="{FF2B5EF4-FFF2-40B4-BE49-F238E27FC236}">
                <a16:creationId xmlns:a16="http://schemas.microsoft.com/office/drawing/2014/main" xmlns="" id="{24ECEDCF-3D46-4803-A595-F94F77CDA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72042"/>
              </p:ext>
            </p:extLst>
          </p:nvPr>
        </p:nvGraphicFramePr>
        <p:xfrm>
          <a:off x="755576" y="3191097"/>
          <a:ext cx="4176713" cy="1140265"/>
        </p:xfrm>
        <a:graphic>
          <a:graphicData uri="http://schemas.openxmlformats.org/drawingml/2006/table">
            <a:tbl>
              <a:tblPr/>
              <a:tblGrid>
                <a:gridCol w="2219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1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vaka 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%92,9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Önceden tedavi görmüş vaka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Group 5">
            <a:extLst>
              <a:ext uri="{FF2B5EF4-FFF2-40B4-BE49-F238E27FC236}">
                <a16:creationId xmlns:a16="http://schemas.microsoft.com/office/drawing/2014/main" xmlns="" id="{62F4BE0A-0D88-422F-9D2B-BC12CFCFC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29228"/>
              </p:ext>
            </p:extLst>
          </p:nvPr>
        </p:nvGraphicFramePr>
        <p:xfrm>
          <a:off x="5498240" y="3191097"/>
          <a:ext cx="2881313" cy="1152526"/>
        </p:xfrm>
        <a:graphic>
          <a:graphicData uri="http://schemas.openxmlformats.org/drawingml/2006/table">
            <a:tbl>
              <a:tblPr/>
              <a:tblGrid>
                <a:gridCol w="96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Group 56">
            <a:extLst>
              <a:ext uri="{FF2B5EF4-FFF2-40B4-BE49-F238E27FC236}">
                <a16:creationId xmlns:a16="http://schemas.microsoft.com/office/drawing/2014/main" xmlns="" id="{A1B39EC5-1FB1-42AC-A6F9-6DCA23024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63700"/>
              </p:ext>
            </p:extLst>
          </p:nvPr>
        </p:nvGraphicFramePr>
        <p:xfrm>
          <a:off x="1835696" y="4822922"/>
          <a:ext cx="5562600" cy="1008062"/>
        </p:xfrm>
        <a:graphic>
          <a:graphicData uri="http://schemas.openxmlformats.org/drawingml/2006/table">
            <a:tbl>
              <a:tblPr/>
              <a:tblGrid>
                <a:gridCol w="285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Akciğer tüberkülozu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7.738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%65,7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Akciğer dışı tüberküloz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4.048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%34,3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966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cs typeface="Arial" charset="0"/>
              </a:rPr>
              <a:t>VEREM MİKROBUNUN ÖZELLİKLERİ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8313" y="1773238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mikrobu, güneş görmeyen ortamlarda havada uzun süre canlı 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000099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Güneşten gelen ultraviyole ışınları verem mikrobunu kısa sürede öldürür.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1196975" y="1922463"/>
            <a:ext cx="7207250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>
                <a:solidFill>
                  <a:srgbClr val="000099"/>
                </a:solidFill>
                <a:cs typeface="Arial" panose="020B0604020202020204" pitchFamily="34" charset="0"/>
              </a:rPr>
              <a:t>Verem, </a:t>
            </a:r>
            <a:r>
              <a:rPr lang="tr-TR" altLang="tr-TR" sz="220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200">
                <a:solidFill>
                  <a:srgbClr val="000099"/>
                </a:solidFill>
                <a:cs typeface="Arial" panose="020B0604020202020204" pitchFamily="34" charset="0"/>
              </a:rPr>
              <a:t> hastaların aksırma, öksürme ve  konuşmaları sırasında havaya yayılan mikropların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200">
                <a:solidFill>
                  <a:srgbClr val="000099"/>
                </a:solidFill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43926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1933</TotalTime>
  <Words>972</Words>
  <Application>Microsoft Office PowerPoint</Application>
  <PresentationFormat>Ekran Gösterisi (4:3)</PresentationFormat>
  <Paragraphs>200</Paragraphs>
  <Slides>30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6" baseType="lpstr">
      <vt:lpstr>Angsana New</vt:lpstr>
      <vt:lpstr>Arial</vt:lpstr>
      <vt:lpstr>Arial Black</vt:lpstr>
      <vt:lpstr>Arial Tur</vt:lpstr>
      <vt:lpstr>Berlin Sans FB</vt:lpstr>
      <vt:lpstr>Calibri</vt:lpstr>
      <vt:lpstr>돋움</vt:lpstr>
      <vt:lpstr>HY견고딕</vt:lpstr>
      <vt:lpstr>Perpetua</vt:lpstr>
      <vt:lpstr>Tahoma</vt:lpstr>
      <vt:lpstr>Times New Roman</vt:lpstr>
      <vt:lpstr>Verdana</vt:lpstr>
      <vt:lpstr>Wingdings</vt:lpstr>
      <vt:lpstr>Wingdings 2</vt:lpstr>
      <vt:lpstr>Temel</vt:lpstr>
      <vt:lpstr>Slide</vt:lpstr>
      <vt:lpstr>T.C. Sağlık Bakanlığı Halk Sağlığı Genel Müdürlüğü Tüberküloz Dairesi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MİKROBUNUN ÖZELLİKLERİ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HASTALIĞININ BELİRTİLERİ NELERDİR?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EVDE KORUNMA ÖNLEMLERİ</vt:lpstr>
      <vt:lpstr>VEREM HASTALARI ÇEVRESİNDEKİ İNSANLARI HASTALIKTAN NASIL KORUYABİLİR?</vt:lpstr>
      <vt:lpstr>PowerPoint Sunusu</vt:lpstr>
      <vt:lpstr>HEDEFİMİZ VEREMSİZ BİR TÜRKİYE!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KUBRA AK</cp:lastModifiedBy>
  <cp:revision>555</cp:revision>
  <cp:lastPrinted>2015-12-14T11:44:02Z</cp:lastPrinted>
  <dcterms:created xsi:type="dcterms:W3CDTF">2011-11-11T12:01:31Z</dcterms:created>
  <dcterms:modified xsi:type="dcterms:W3CDTF">2019-12-19T09:06:17Z</dcterms:modified>
</cp:coreProperties>
</file>