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4" r:id="rId4"/>
    <p:sldId id="275" r:id="rId5"/>
    <p:sldId id="259" r:id="rId6"/>
    <p:sldId id="276" r:id="rId7"/>
    <p:sldId id="260" r:id="rId8"/>
    <p:sldId id="277" r:id="rId9"/>
    <p:sldId id="261" r:id="rId10"/>
    <p:sldId id="278" r:id="rId11"/>
    <p:sldId id="262" r:id="rId12"/>
    <p:sldId id="279" r:id="rId13"/>
    <p:sldId id="263" r:id="rId14"/>
    <p:sldId id="280" r:id="rId15"/>
    <p:sldId id="265" r:id="rId16"/>
    <p:sldId id="281" r:id="rId17"/>
    <p:sldId id="266" r:id="rId18"/>
    <p:sldId id="282" r:id="rId19"/>
    <p:sldId id="270" r:id="rId20"/>
    <p:sldId id="271" r:id="rId21"/>
    <p:sldId id="283" r:id="rId22"/>
    <p:sldId id="284" r:id="rId23"/>
    <p:sldId id="285" r:id="rId24"/>
    <p:sldId id="286" r:id="rId25"/>
    <p:sldId id="267" r:id="rId26"/>
    <p:sldId id="268" r:id="rId27"/>
    <p:sldId id="269" r:id="rId28"/>
    <p:sldId id="287" r:id="rId29"/>
    <p:sldId id="272" r:id="rId30"/>
    <p:sldId id="273" r:id="rId31"/>
    <p:sldId id="274" r:id="rId3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28.11.2019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28.11.2019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28.11.2019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28.11.2019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28.11.2019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pPr/>
              <a:t>28.11.2019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pPr/>
              <a:t>28.11.2019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pPr/>
              <a:t>28.11.2019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pPr/>
              <a:t>28.11.2019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28.11.2019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28.11.2019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pPr/>
              <a:t>28.11.2019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sp>
        <p:nvSpPr>
          <p:cNvPr id="3" name="İçerik Yer Tutucusu 2"/>
          <p:cNvSpPr>
            <a:spLocks noGrp="1"/>
          </p:cNvSpPr>
          <p:nvPr>
            <p:ph idx="1"/>
          </p:nvPr>
        </p:nvSpPr>
        <p:spPr>
          <a:xfrm>
            <a:off x="457200" y="1600200"/>
            <a:ext cx="8229600" cy="4997152"/>
          </a:xfrm>
        </p:spPr>
        <p:style>
          <a:lnRef idx="1">
            <a:schemeClr val="accent1"/>
          </a:lnRef>
          <a:fillRef idx="2">
            <a:schemeClr val="accent1"/>
          </a:fillRef>
          <a:effectRef idx="1">
            <a:schemeClr val="accent1"/>
          </a:effectRef>
          <a:fontRef idx="minor">
            <a:schemeClr val="dk1"/>
          </a:fontRef>
        </p:style>
        <p:txBody>
          <a:bodyPr>
            <a:normAutofit lnSpcReduction="10000"/>
          </a:bodyPr>
          <a:lstStyle/>
          <a:p>
            <a:r>
              <a:rPr lang="tr-TR" sz="3600" dirty="0" smtClean="0">
                <a:solidFill>
                  <a:srgbClr val="FF0000"/>
                </a:solidFill>
              </a:rPr>
              <a:t>BU YÖNERGENİN AMACI, </a:t>
            </a:r>
            <a:r>
              <a:rPr lang="tr-TR" sz="3600" dirty="0" smtClean="0"/>
              <a:t>BAŞKANLIĞIMIZIN MERKEZ, TAŞRA VE YURT DIŞI KURULUŞLARININ TÜM BİRİMLERİNDE ELEKTRONİK ORTAMDA VEYA EVRAK DÜZENİNDE OLUŞTURULAN BELGELERİN SİSTEMLİ BİR ŞEKİLDE DOSYALANMASINA VE DOSYA PLANININ UYGULANMASINA İLİŞKİN USUL VE ESASLARI BELİRLEMEKTİR. </a:t>
            </a:r>
            <a:endParaRPr lang="tr-TR" sz="3600" dirty="0"/>
          </a:p>
        </p:txBody>
      </p:sp>
    </p:spTree>
    <p:extLst>
      <p:ext uri="{BB962C8B-B14F-4D97-AF65-F5344CB8AC3E}">
        <p14:creationId xmlns="" xmlns:p14="http://schemas.microsoft.com/office/powerpoint/2010/main" val="3976358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grpSp>
        <p:nvGrpSpPr>
          <p:cNvPr id="4100" name="Group 4"/>
          <p:cNvGrpSpPr>
            <a:grpSpLocks noChangeAspect="1"/>
          </p:cNvGrpSpPr>
          <p:nvPr/>
        </p:nvGrpSpPr>
        <p:grpSpPr bwMode="auto">
          <a:xfrm>
            <a:off x="3905258" y="1593850"/>
            <a:ext cx="2590804" cy="4538663"/>
            <a:chOff x="2460" y="1004"/>
            <a:chExt cx="1632" cy="2859"/>
          </a:xfrm>
        </p:grpSpPr>
        <p:sp>
          <p:nvSpPr>
            <p:cNvPr id="4099" name="AutoShape 3"/>
            <p:cNvSpPr>
              <a:spLocks noChangeAspect="1" noChangeArrowheads="1" noTextEdit="1"/>
            </p:cNvSpPr>
            <p:nvPr/>
          </p:nvSpPr>
          <p:spPr bwMode="auto">
            <a:xfrm>
              <a:off x="2464" y="1008"/>
              <a:ext cx="832" cy="28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101" name="Rectangle 5"/>
            <p:cNvSpPr>
              <a:spLocks noChangeArrowheads="1"/>
            </p:cNvSpPr>
            <p:nvPr/>
          </p:nvSpPr>
          <p:spPr bwMode="auto">
            <a:xfrm>
              <a:off x="2464" y="1008"/>
              <a:ext cx="912" cy="917"/>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102" name="Rectangle 6"/>
            <p:cNvSpPr>
              <a:spLocks noChangeArrowheads="1"/>
            </p:cNvSpPr>
            <p:nvPr/>
          </p:nvSpPr>
          <p:spPr bwMode="auto">
            <a:xfrm>
              <a:off x="2464" y="1921"/>
              <a:ext cx="84" cy="222"/>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103" name="Rectangle 7"/>
            <p:cNvSpPr>
              <a:spLocks noChangeArrowheads="1"/>
            </p:cNvSpPr>
            <p:nvPr/>
          </p:nvSpPr>
          <p:spPr bwMode="auto">
            <a:xfrm>
              <a:off x="2544" y="1921"/>
              <a:ext cx="672" cy="22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104" name="Rectangle 8"/>
            <p:cNvSpPr>
              <a:spLocks noChangeArrowheads="1"/>
            </p:cNvSpPr>
            <p:nvPr/>
          </p:nvSpPr>
          <p:spPr bwMode="auto">
            <a:xfrm>
              <a:off x="3212" y="1921"/>
              <a:ext cx="164" cy="222"/>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105" name="Rectangle 9"/>
            <p:cNvSpPr>
              <a:spLocks noChangeArrowheads="1"/>
            </p:cNvSpPr>
            <p:nvPr/>
          </p:nvSpPr>
          <p:spPr bwMode="auto">
            <a:xfrm>
              <a:off x="2464" y="2138"/>
              <a:ext cx="912" cy="67"/>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106" name="Rectangle 10"/>
            <p:cNvSpPr>
              <a:spLocks noChangeArrowheads="1"/>
            </p:cNvSpPr>
            <p:nvPr/>
          </p:nvSpPr>
          <p:spPr bwMode="auto">
            <a:xfrm>
              <a:off x="2464" y="2201"/>
              <a:ext cx="84" cy="193"/>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107" name="Rectangle 11"/>
            <p:cNvSpPr>
              <a:spLocks noChangeArrowheads="1"/>
            </p:cNvSpPr>
            <p:nvPr/>
          </p:nvSpPr>
          <p:spPr bwMode="auto">
            <a:xfrm>
              <a:off x="3212" y="2201"/>
              <a:ext cx="164" cy="193"/>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108" name="Line 12"/>
            <p:cNvSpPr>
              <a:spLocks noChangeShapeType="1"/>
            </p:cNvSpPr>
            <p:nvPr/>
          </p:nvSpPr>
          <p:spPr bwMode="auto">
            <a:xfrm>
              <a:off x="2548" y="2205"/>
              <a:ext cx="21" cy="1"/>
            </a:xfrm>
            <a:prstGeom prst="line">
              <a:avLst/>
            </a:prstGeom>
            <a:noFill/>
            <a:ln w="0">
              <a:solidFill>
                <a:srgbClr val="008000"/>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4109" name="Rectangle 13"/>
            <p:cNvSpPr>
              <a:spLocks noChangeArrowheads="1"/>
            </p:cNvSpPr>
            <p:nvPr/>
          </p:nvSpPr>
          <p:spPr bwMode="auto">
            <a:xfrm>
              <a:off x="2548" y="2205"/>
              <a:ext cx="21" cy="5"/>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110" name="Line 14"/>
            <p:cNvSpPr>
              <a:spLocks noChangeShapeType="1"/>
            </p:cNvSpPr>
            <p:nvPr/>
          </p:nvSpPr>
          <p:spPr bwMode="auto">
            <a:xfrm>
              <a:off x="2548" y="2210"/>
              <a:ext cx="17" cy="1"/>
            </a:xfrm>
            <a:prstGeom prst="line">
              <a:avLst/>
            </a:prstGeom>
            <a:noFill/>
            <a:ln w="0">
              <a:solidFill>
                <a:srgbClr val="008000"/>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4111" name="Rectangle 15"/>
            <p:cNvSpPr>
              <a:spLocks noChangeArrowheads="1"/>
            </p:cNvSpPr>
            <p:nvPr/>
          </p:nvSpPr>
          <p:spPr bwMode="auto">
            <a:xfrm>
              <a:off x="2548" y="2210"/>
              <a:ext cx="17" cy="4"/>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112" name="Line 16"/>
            <p:cNvSpPr>
              <a:spLocks noChangeShapeType="1"/>
            </p:cNvSpPr>
            <p:nvPr/>
          </p:nvSpPr>
          <p:spPr bwMode="auto">
            <a:xfrm>
              <a:off x="2548" y="2214"/>
              <a:ext cx="13" cy="1"/>
            </a:xfrm>
            <a:prstGeom prst="line">
              <a:avLst/>
            </a:prstGeom>
            <a:noFill/>
            <a:ln w="0">
              <a:solidFill>
                <a:srgbClr val="008000"/>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4113" name="Rectangle 17"/>
            <p:cNvSpPr>
              <a:spLocks noChangeArrowheads="1"/>
            </p:cNvSpPr>
            <p:nvPr/>
          </p:nvSpPr>
          <p:spPr bwMode="auto">
            <a:xfrm>
              <a:off x="2548" y="2214"/>
              <a:ext cx="13" cy="4"/>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114" name="Line 18"/>
            <p:cNvSpPr>
              <a:spLocks noChangeShapeType="1"/>
            </p:cNvSpPr>
            <p:nvPr/>
          </p:nvSpPr>
          <p:spPr bwMode="auto">
            <a:xfrm>
              <a:off x="2548" y="2218"/>
              <a:ext cx="8" cy="1"/>
            </a:xfrm>
            <a:prstGeom prst="line">
              <a:avLst/>
            </a:prstGeom>
            <a:noFill/>
            <a:ln w="0">
              <a:solidFill>
                <a:srgbClr val="008000"/>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4115" name="Rectangle 19"/>
            <p:cNvSpPr>
              <a:spLocks noChangeArrowheads="1"/>
            </p:cNvSpPr>
            <p:nvPr/>
          </p:nvSpPr>
          <p:spPr bwMode="auto">
            <a:xfrm>
              <a:off x="2548" y="2218"/>
              <a:ext cx="8" cy="4"/>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116" name="Line 20"/>
            <p:cNvSpPr>
              <a:spLocks noChangeShapeType="1"/>
            </p:cNvSpPr>
            <p:nvPr/>
          </p:nvSpPr>
          <p:spPr bwMode="auto">
            <a:xfrm>
              <a:off x="2548" y="2222"/>
              <a:ext cx="4" cy="1"/>
            </a:xfrm>
            <a:prstGeom prst="line">
              <a:avLst/>
            </a:prstGeom>
            <a:noFill/>
            <a:ln w="0">
              <a:solidFill>
                <a:srgbClr val="008000"/>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4117" name="Rectangle 21"/>
            <p:cNvSpPr>
              <a:spLocks noChangeArrowheads="1"/>
            </p:cNvSpPr>
            <p:nvPr/>
          </p:nvSpPr>
          <p:spPr bwMode="auto">
            <a:xfrm>
              <a:off x="2548" y="2222"/>
              <a:ext cx="4" cy="4"/>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118" name="Rectangle 22"/>
            <p:cNvSpPr>
              <a:spLocks noChangeArrowheads="1"/>
            </p:cNvSpPr>
            <p:nvPr/>
          </p:nvSpPr>
          <p:spPr bwMode="auto">
            <a:xfrm>
              <a:off x="2464" y="2390"/>
              <a:ext cx="912" cy="129"/>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119" name="Rectangle 23"/>
            <p:cNvSpPr>
              <a:spLocks noChangeArrowheads="1"/>
            </p:cNvSpPr>
            <p:nvPr/>
          </p:nvSpPr>
          <p:spPr bwMode="auto">
            <a:xfrm>
              <a:off x="2464" y="2515"/>
              <a:ext cx="84" cy="1009"/>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120" name="Rectangle 24"/>
            <p:cNvSpPr>
              <a:spLocks noChangeArrowheads="1"/>
            </p:cNvSpPr>
            <p:nvPr/>
          </p:nvSpPr>
          <p:spPr bwMode="auto">
            <a:xfrm>
              <a:off x="3212" y="2515"/>
              <a:ext cx="164" cy="1009"/>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121" name="Rectangle 25"/>
            <p:cNvSpPr>
              <a:spLocks noChangeArrowheads="1"/>
            </p:cNvSpPr>
            <p:nvPr/>
          </p:nvSpPr>
          <p:spPr bwMode="auto">
            <a:xfrm>
              <a:off x="2464" y="3520"/>
              <a:ext cx="912" cy="67"/>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122" name="Rectangle 26"/>
            <p:cNvSpPr>
              <a:spLocks noChangeArrowheads="1"/>
            </p:cNvSpPr>
            <p:nvPr/>
          </p:nvSpPr>
          <p:spPr bwMode="auto">
            <a:xfrm>
              <a:off x="2464" y="3583"/>
              <a:ext cx="84" cy="213"/>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123" name="Rectangle 27"/>
            <p:cNvSpPr>
              <a:spLocks noChangeArrowheads="1"/>
            </p:cNvSpPr>
            <p:nvPr/>
          </p:nvSpPr>
          <p:spPr bwMode="auto">
            <a:xfrm>
              <a:off x="3212" y="3583"/>
              <a:ext cx="164" cy="213"/>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124" name="Rectangle 28"/>
            <p:cNvSpPr>
              <a:spLocks noChangeArrowheads="1"/>
            </p:cNvSpPr>
            <p:nvPr/>
          </p:nvSpPr>
          <p:spPr bwMode="auto">
            <a:xfrm>
              <a:off x="2464" y="3792"/>
              <a:ext cx="912" cy="67"/>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125" name="Rectangle 29"/>
            <p:cNvSpPr>
              <a:spLocks noChangeArrowheads="1"/>
            </p:cNvSpPr>
            <p:nvPr/>
          </p:nvSpPr>
          <p:spPr bwMode="auto">
            <a:xfrm>
              <a:off x="2628" y="1967"/>
              <a:ext cx="501"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tr-TR" sz="1400" b="1" dirty="0" smtClean="0">
                  <a:solidFill>
                    <a:srgbClr val="000000"/>
                  </a:solidFill>
                  <a:latin typeface="Arial" pitchFamily="34" charset="0"/>
                  <a:cs typeface="Arial" pitchFamily="34" charset="0"/>
                </a:rPr>
                <a:t>24220845</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26" name="Rectangle 30"/>
            <p:cNvSpPr>
              <a:spLocks noChangeArrowheads="1"/>
            </p:cNvSpPr>
            <p:nvPr/>
          </p:nvSpPr>
          <p:spPr bwMode="auto">
            <a:xfrm>
              <a:off x="2746" y="2210"/>
              <a:ext cx="340" cy="21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900" b="1" i="0" u="none" strike="noStrike" cap="none" normalizeH="0" baseline="0" smtClean="0">
                  <a:ln>
                    <a:noFill/>
                  </a:ln>
                  <a:solidFill>
                    <a:srgbClr val="000000"/>
                  </a:solidFill>
                  <a:effectLst/>
                  <a:latin typeface="Arial" pitchFamily="34" charset="0"/>
                  <a:cs typeface="Arial" pitchFamily="34" charset="0"/>
                </a:rPr>
                <a:t>253</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4127" name="Rectangle 31"/>
            <p:cNvSpPr>
              <a:spLocks noChangeArrowheads="1"/>
            </p:cNvSpPr>
            <p:nvPr/>
          </p:nvSpPr>
          <p:spPr bwMode="auto">
            <a:xfrm>
              <a:off x="2611" y="2519"/>
              <a:ext cx="487"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smtClean="0">
                  <a:ln>
                    <a:noFill/>
                  </a:ln>
                  <a:solidFill>
                    <a:srgbClr val="000000"/>
                  </a:solidFill>
                  <a:effectLst/>
                  <a:latin typeface="Calibri" pitchFamily="34" charset="0"/>
                  <a:cs typeface="Arial" pitchFamily="34" charset="0"/>
                </a:rPr>
                <a:t>Kur’an Kursu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4128" name="Rectangle 32"/>
            <p:cNvSpPr>
              <a:spLocks noChangeArrowheads="1"/>
            </p:cNvSpPr>
            <p:nvPr/>
          </p:nvSpPr>
          <p:spPr bwMode="auto">
            <a:xfrm>
              <a:off x="2611" y="2624"/>
              <a:ext cx="622"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smtClean="0">
                  <a:ln>
                    <a:noFill/>
                  </a:ln>
                  <a:solidFill>
                    <a:srgbClr val="000000"/>
                  </a:solidFill>
                  <a:effectLst/>
                  <a:latin typeface="Calibri" pitchFamily="34" charset="0"/>
                  <a:cs typeface="Arial" pitchFamily="34" charset="0"/>
                </a:rPr>
                <a:t>Öğrenci İşlemleri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4129" name="Rectangle 33"/>
            <p:cNvSpPr>
              <a:spLocks noChangeArrowheads="1"/>
            </p:cNvSpPr>
            <p:nvPr/>
          </p:nvSpPr>
          <p:spPr bwMode="auto">
            <a:xfrm>
              <a:off x="2611" y="2771"/>
              <a:ext cx="63" cy="10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Arial" pitchFamily="34" charset="0"/>
                  <a:cs typeface="Arial" pitchFamily="34" charset="0"/>
                </a:rPr>
                <a:t>•</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4130" name="Rectangle 34"/>
            <p:cNvSpPr>
              <a:spLocks noChangeArrowheads="1"/>
            </p:cNvSpPr>
            <p:nvPr/>
          </p:nvSpPr>
          <p:spPr bwMode="auto">
            <a:xfrm>
              <a:off x="2640" y="2771"/>
              <a:ext cx="374"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Calibri" pitchFamily="34" charset="0"/>
                  <a:cs typeface="Arial" pitchFamily="34" charset="0"/>
                </a:rPr>
                <a:t>01   Kayıt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4131" name="Rectangle 35"/>
            <p:cNvSpPr>
              <a:spLocks noChangeArrowheads="1"/>
            </p:cNvSpPr>
            <p:nvPr/>
          </p:nvSpPr>
          <p:spPr bwMode="auto">
            <a:xfrm>
              <a:off x="2611" y="2971"/>
              <a:ext cx="63" cy="10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Arial" pitchFamily="34" charset="0"/>
                  <a:cs typeface="Arial" pitchFamily="34" charset="0"/>
                </a:rPr>
                <a:t>•</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4132" name="Rectangle 36"/>
            <p:cNvSpPr>
              <a:spLocks noChangeArrowheads="1"/>
            </p:cNvSpPr>
            <p:nvPr/>
          </p:nvSpPr>
          <p:spPr bwMode="auto">
            <a:xfrm>
              <a:off x="2640" y="2971"/>
              <a:ext cx="483"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Calibri" pitchFamily="34" charset="0"/>
                  <a:cs typeface="Arial" pitchFamily="34" charset="0"/>
                </a:rPr>
                <a:t>02   Disiplin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4133" name="Rectangle 37"/>
            <p:cNvSpPr>
              <a:spLocks noChangeArrowheads="1"/>
            </p:cNvSpPr>
            <p:nvPr/>
          </p:nvSpPr>
          <p:spPr bwMode="auto">
            <a:xfrm>
              <a:off x="2611" y="3172"/>
              <a:ext cx="63" cy="10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Arial" pitchFamily="34" charset="0"/>
                  <a:cs typeface="Arial" pitchFamily="34" charset="0"/>
                </a:rPr>
                <a:t>•</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4134" name="Rectangle 38"/>
            <p:cNvSpPr>
              <a:spLocks noChangeArrowheads="1"/>
            </p:cNvSpPr>
            <p:nvPr/>
          </p:nvSpPr>
          <p:spPr bwMode="auto">
            <a:xfrm>
              <a:off x="2640" y="3172"/>
              <a:ext cx="605"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Calibri" pitchFamily="34" charset="0"/>
                  <a:cs typeface="Arial" pitchFamily="34" charset="0"/>
                </a:rPr>
                <a:t>03   Kayıt Silme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4135" name="Rectangle 39"/>
            <p:cNvSpPr>
              <a:spLocks noChangeArrowheads="1"/>
            </p:cNvSpPr>
            <p:nvPr/>
          </p:nvSpPr>
          <p:spPr bwMode="auto">
            <a:xfrm>
              <a:off x="2611" y="3373"/>
              <a:ext cx="63" cy="10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Arial" pitchFamily="34" charset="0"/>
                  <a:cs typeface="Arial" pitchFamily="34" charset="0"/>
                </a:rPr>
                <a:t>•</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4136" name="Rectangle 40"/>
            <p:cNvSpPr>
              <a:spLocks noChangeArrowheads="1"/>
            </p:cNvSpPr>
            <p:nvPr/>
          </p:nvSpPr>
          <p:spPr bwMode="auto">
            <a:xfrm>
              <a:off x="2640" y="3373"/>
              <a:ext cx="412"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Calibri" pitchFamily="34" charset="0"/>
                  <a:cs typeface="Arial" pitchFamily="34" charset="0"/>
                </a:rPr>
                <a:t>04   Nakil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4137" name="Rectangle 41"/>
            <p:cNvSpPr>
              <a:spLocks noChangeArrowheads="1"/>
            </p:cNvSpPr>
            <p:nvPr/>
          </p:nvSpPr>
          <p:spPr bwMode="auto">
            <a:xfrm>
              <a:off x="2653" y="3578"/>
              <a:ext cx="448"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dirty="0" smtClean="0">
                  <a:ln>
                    <a:noFill/>
                  </a:ln>
                  <a:solidFill>
                    <a:srgbClr val="000000"/>
                  </a:solidFill>
                  <a:effectLst/>
                  <a:latin typeface="Arial" pitchFamily="34" charset="0"/>
                  <a:cs typeface="Arial" pitchFamily="34" charset="0"/>
                </a:rPr>
                <a:t>2019</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38" name="Rectangle 42"/>
            <p:cNvSpPr>
              <a:spLocks noChangeArrowheads="1"/>
            </p:cNvSpPr>
            <p:nvPr/>
          </p:nvSpPr>
          <p:spPr bwMode="auto">
            <a:xfrm>
              <a:off x="2498" y="1535"/>
              <a:ext cx="101" cy="4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4139" name="Rectangle 43"/>
            <p:cNvSpPr>
              <a:spLocks noChangeArrowheads="1"/>
            </p:cNvSpPr>
            <p:nvPr/>
          </p:nvSpPr>
          <p:spPr bwMode="auto">
            <a:xfrm>
              <a:off x="2678" y="1753"/>
              <a:ext cx="908" cy="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smtClean="0">
                  <a:ln>
                    <a:noFill/>
                  </a:ln>
                  <a:solidFill>
                    <a:srgbClr val="FFFFFF"/>
                  </a:solidFill>
                  <a:effectLst/>
                  <a:latin typeface="Arial" pitchFamily="34" charset="0"/>
                  <a:cs typeface="Arial" pitchFamily="34" charset="0"/>
                </a:rPr>
                <a:t>                          T.C.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4140" name="Rectangle 44"/>
            <p:cNvSpPr>
              <a:spLocks noChangeArrowheads="1"/>
            </p:cNvSpPr>
            <p:nvPr/>
          </p:nvSpPr>
          <p:spPr bwMode="auto">
            <a:xfrm>
              <a:off x="2481" y="1803"/>
              <a:ext cx="1611" cy="4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tr-TR" sz="500" b="1" dirty="0" smtClean="0">
                  <a:solidFill>
                    <a:srgbClr val="FFFFFF"/>
                  </a:solidFill>
                  <a:latin typeface="Arial" pitchFamily="34" charset="0"/>
                  <a:cs typeface="Arial" pitchFamily="34" charset="0"/>
                </a:rPr>
                <a:t>SARIKAYA MÜFTÜLÜĞÜ                                                                                                       </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41" name="Rectangle 45"/>
            <p:cNvSpPr>
              <a:spLocks noChangeArrowheads="1"/>
            </p:cNvSpPr>
            <p:nvPr/>
          </p:nvSpPr>
          <p:spPr bwMode="auto">
            <a:xfrm>
              <a:off x="2683" y="1854"/>
              <a:ext cx="455" cy="4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tr-TR" sz="500" b="1" dirty="0" smtClean="0">
                  <a:solidFill>
                    <a:srgbClr val="FFFFFF"/>
                  </a:solidFill>
                  <a:latin typeface="Arial" pitchFamily="34" charset="0"/>
                  <a:cs typeface="Arial" pitchFamily="34" charset="0"/>
                </a:rPr>
                <a:t>Karşıyaka Kuran </a:t>
              </a:r>
              <a:r>
                <a:rPr kumimoji="0" lang="tr-TR" sz="500" b="1" i="0" u="none" strike="noStrike" cap="none" normalizeH="0" baseline="0" dirty="0" smtClean="0">
                  <a:ln>
                    <a:noFill/>
                  </a:ln>
                  <a:solidFill>
                    <a:srgbClr val="FFFFFF"/>
                  </a:solidFill>
                  <a:effectLst/>
                  <a:latin typeface="Arial" pitchFamily="34" charset="0"/>
                  <a:cs typeface="Arial" pitchFamily="34" charset="0"/>
                </a:rPr>
                <a:t> Kursu</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42" name="Line 46"/>
            <p:cNvSpPr>
              <a:spLocks noChangeShapeType="1"/>
            </p:cNvSpPr>
            <p:nvPr/>
          </p:nvSpPr>
          <p:spPr bwMode="auto">
            <a:xfrm flipV="1">
              <a:off x="2464" y="1008"/>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4143" name="Rectangle 47"/>
            <p:cNvSpPr>
              <a:spLocks noChangeArrowheads="1"/>
            </p:cNvSpPr>
            <p:nvPr/>
          </p:nvSpPr>
          <p:spPr bwMode="auto">
            <a:xfrm>
              <a:off x="2464" y="1004"/>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144" name="Line 48"/>
            <p:cNvSpPr>
              <a:spLocks noChangeShapeType="1"/>
            </p:cNvSpPr>
            <p:nvPr/>
          </p:nvSpPr>
          <p:spPr bwMode="auto">
            <a:xfrm flipV="1">
              <a:off x="3292" y="1008"/>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4145" name="Rectangle 49"/>
            <p:cNvSpPr>
              <a:spLocks noChangeArrowheads="1"/>
            </p:cNvSpPr>
            <p:nvPr/>
          </p:nvSpPr>
          <p:spPr bwMode="auto">
            <a:xfrm>
              <a:off x="3292" y="1004"/>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146" name="Line 50"/>
            <p:cNvSpPr>
              <a:spLocks noChangeShapeType="1"/>
            </p:cNvSpPr>
            <p:nvPr/>
          </p:nvSpPr>
          <p:spPr bwMode="auto">
            <a:xfrm flipV="1">
              <a:off x="2544" y="1008"/>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4147" name="Rectangle 51"/>
            <p:cNvSpPr>
              <a:spLocks noChangeArrowheads="1"/>
            </p:cNvSpPr>
            <p:nvPr/>
          </p:nvSpPr>
          <p:spPr bwMode="auto">
            <a:xfrm>
              <a:off x="2544" y="1004"/>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148" name="Line 52"/>
            <p:cNvSpPr>
              <a:spLocks noChangeShapeType="1"/>
            </p:cNvSpPr>
            <p:nvPr/>
          </p:nvSpPr>
          <p:spPr bwMode="auto">
            <a:xfrm flipV="1">
              <a:off x="3212" y="1008"/>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4149" name="Rectangle 53"/>
            <p:cNvSpPr>
              <a:spLocks noChangeArrowheads="1"/>
            </p:cNvSpPr>
            <p:nvPr/>
          </p:nvSpPr>
          <p:spPr bwMode="auto">
            <a:xfrm>
              <a:off x="3212" y="1004"/>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150" name="Line 54"/>
            <p:cNvSpPr>
              <a:spLocks noChangeShapeType="1"/>
            </p:cNvSpPr>
            <p:nvPr/>
          </p:nvSpPr>
          <p:spPr bwMode="auto">
            <a:xfrm>
              <a:off x="2548" y="2716"/>
              <a:ext cx="664"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4151" name="Rectangle 55"/>
            <p:cNvSpPr>
              <a:spLocks noChangeArrowheads="1"/>
            </p:cNvSpPr>
            <p:nvPr/>
          </p:nvSpPr>
          <p:spPr bwMode="auto">
            <a:xfrm>
              <a:off x="2548" y="2716"/>
              <a:ext cx="66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152" name="Line 56"/>
            <p:cNvSpPr>
              <a:spLocks noChangeShapeType="1"/>
            </p:cNvSpPr>
            <p:nvPr/>
          </p:nvSpPr>
          <p:spPr bwMode="auto">
            <a:xfrm>
              <a:off x="2548" y="2917"/>
              <a:ext cx="664"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4153" name="Rectangle 57"/>
            <p:cNvSpPr>
              <a:spLocks noChangeArrowheads="1"/>
            </p:cNvSpPr>
            <p:nvPr/>
          </p:nvSpPr>
          <p:spPr bwMode="auto">
            <a:xfrm>
              <a:off x="2548" y="2917"/>
              <a:ext cx="66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154" name="Line 58"/>
            <p:cNvSpPr>
              <a:spLocks noChangeShapeType="1"/>
            </p:cNvSpPr>
            <p:nvPr/>
          </p:nvSpPr>
          <p:spPr bwMode="auto">
            <a:xfrm>
              <a:off x="2548" y="3118"/>
              <a:ext cx="664"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4155" name="Rectangle 59"/>
            <p:cNvSpPr>
              <a:spLocks noChangeArrowheads="1"/>
            </p:cNvSpPr>
            <p:nvPr/>
          </p:nvSpPr>
          <p:spPr bwMode="auto">
            <a:xfrm>
              <a:off x="2548" y="3118"/>
              <a:ext cx="66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156" name="Line 60"/>
            <p:cNvSpPr>
              <a:spLocks noChangeShapeType="1"/>
            </p:cNvSpPr>
            <p:nvPr/>
          </p:nvSpPr>
          <p:spPr bwMode="auto">
            <a:xfrm>
              <a:off x="2548" y="3319"/>
              <a:ext cx="664"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4157" name="Rectangle 61"/>
            <p:cNvSpPr>
              <a:spLocks noChangeArrowheads="1"/>
            </p:cNvSpPr>
            <p:nvPr/>
          </p:nvSpPr>
          <p:spPr bwMode="auto">
            <a:xfrm>
              <a:off x="2548" y="3319"/>
              <a:ext cx="66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158" name="Rectangle 62"/>
            <p:cNvSpPr>
              <a:spLocks noChangeArrowheads="1"/>
            </p:cNvSpPr>
            <p:nvPr/>
          </p:nvSpPr>
          <p:spPr bwMode="auto">
            <a:xfrm>
              <a:off x="2460" y="1012"/>
              <a:ext cx="8" cy="2847"/>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159" name="Rectangle 63"/>
            <p:cNvSpPr>
              <a:spLocks noChangeArrowheads="1"/>
            </p:cNvSpPr>
            <p:nvPr/>
          </p:nvSpPr>
          <p:spPr bwMode="auto">
            <a:xfrm>
              <a:off x="3288" y="1012"/>
              <a:ext cx="8" cy="2847"/>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160" name="Line 64"/>
            <p:cNvSpPr>
              <a:spLocks noChangeShapeType="1"/>
            </p:cNvSpPr>
            <p:nvPr/>
          </p:nvSpPr>
          <p:spPr bwMode="auto">
            <a:xfrm>
              <a:off x="2464" y="3859"/>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4161" name="Rectangle 65"/>
            <p:cNvSpPr>
              <a:spLocks noChangeArrowheads="1"/>
            </p:cNvSpPr>
            <p:nvPr/>
          </p:nvSpPr>
          <p:spPr bwMode="auto">
            <a:xfrm>
              <a:off x="2464" y="3859"/>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162" name="Line 66"/>
            <p:cNvSpPr>
              <a:spLocks noChangeShapeType="1"/>
            </p:cNvSpPr>
            <p:nvPr/>
          </p:nvSpPr>
          <p:spPr bwMode="auto">
            <a:xfrm>
              <a:off x="2544" y="3859"/>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4163" name="Rectangle 67"/>
            <p:cNvSpPr>
              <a:spLocks noChangeArrowheads="1"/>
            </p:cNvSpPr>
            <p:nvPr/>
          </p:nvSpPr>
          <p:spPr bwMode="auto">
            <a:xfrm>
              <a:off x="2544" y="3859"/>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164" name="Line 68"/>
            <p:cNvSpPr>
              <a:spLocks noChangeShapeType="1"/>
            </p:cNvSpPr>
            <p:nvPr/>
          </p:nvSpPr>
          <p:spPr bwMode="auto">
            <a:xfrm>
              <a:off x="3212" y="3859"/>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4165" name="Rectangle 69"/>
            <p:cNvSpPr>
              <a:spLocks noChangeArrowheads="1"/>
            </p:cNvSpPr>
            <p:nvPr/>
          </p:nvSpPr>
          <p:spPr bwMode="auto">
            <a:xfrm>
              <a:off x="3212" y="3859"/>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166" name="Line 70"/>
            <p:cNvSpPr>
              <a:spLocks noChangeShapeType="1"/>
            </p:cNvSpPr>
            <p:nvPr/>
          </p:nvSpPr>
          <p:spPr bwMode="auto">
            <a:xfrm>
              <a:off x="3292" y="3859"/>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4167" name="Rectangle 71"/>
            <p:cNvSpPr>
              <a:spLocks noChangeArrowheads="1"/>
            </p:cNvSpPr>
            <p:nvPr/>
          </p:nvSpPr>
          <p:spPr bwMode="auto">
            <a:xfrm>
              <a:off x="3292" y="3859"/>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168" name="Rectangle 72"/>
            <p:cNvSpPr>
              <a:spLocks noChangeArrowheads="1"/>
            </p:cNvSpPr>
            <p:nvPr/>
          </p:nvSpPr>
          <p:spPr bwMode="auto">
            <a:xfrm>
              <a:off x="2464" y="1004"/>
              <a:ext cx="836" cy="8"/>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169" name="Rectangle 73"/>
            <p:cNvSpPr>
              <a:spLocks noChangeArrowheads="1"/>
            </p:cNvSpPr>
            <p:nvPr/>
          </p:nvSpPr>
          <p:spPr bwMode="auto">
            <a:xfrm>
              <a:off x="2464" y="3851"/>
              <a:ext cx="836" cy="8"/>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pic>
          <p:nvPicPr>
            <p:cNvPr id="4170" name="Picture 74"/>
            <p:cNvPicPr>
              <a:picLocks noChangeAspect="1" noChangeArrowheads="1"/>
            </p:cNvPicPr>
            <p:nvPr/>
          </p:nvPicPr>
          <p:blipFill>
            <a:blip r:embed="rId2"/>
            <a:srcRect/>
            <a:stretch>
              <a:fillRect/>
            </a:stretch>
          </p:blipFill>
          <p:spPr bwMode="auto">
            <a:xfrm>
              <a:off x="2523" y="1067"/>
              <a:ext cx="710" cy="644"/>
            </a:xfrm>
            <a:prstGeom prst="rect">
              <a:avLst/>
            </a:prstGeom>
            <a:noFill/>
            <a:ln w="9525">
              <a:noFill/>
              <a:miter lim="800000"/>
              <a:headEnd/>
              <a:tailEnd/>
            </a:ln>
          </p:spPr>
        </p:pic>
      </p:grpSp>
    </p:spTree>
    <p:extLst>
      <p:ext uri="{BB962C8B-B14F-4D97-AF65-F5344CB8AC3E}">
        <p14:creationId xmlns="" xmlns:p14="http://schemas.microsoft.com/office/powerpoint/2010/main" val="425292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781128"/>
          </a:xfrm>
        </p:spPr>
        <p:style>
          <a:lnRef idx="1">
            <a:schemeClr val="accent1"/>
          </a:lnRef>
          <a:fillRef idx="2">
            <a:schemeClr val="accent1"/>
          </a:fillRef>
          <a:effectRef idx="1">
            <a:schemeClr val="accent1"/>
          </a:effectRef>
          <a:fontRef idx="minor">
            <a:schemeClr val="dk1"/>
          </a:fontRef>
        </p:style>
        <p:txBody>
          <a:bodyPr>
            <a:normAutofit/>
          </a:bodyPr>
          <a:lstStyle/>
          <a:p>
            <a:pPr>
              <a:spcBef>
                <a:spcPts val="0"/>
              </a:spcBef>
            </a:pPr>
            <a:r>
              <a:rPr lang="tr-TR" sz="3600" b="1" dirty="0" smtClean="0">
                <a:solidFill>
                  <a:srgbClr val="FF0000"/>
                </a:solidFill>
              </a:rPr>
              <a:t>254    KUR’AN KURSU EĞİTİMLERİ    </a:t>
            </a:r>
          </a:p>
          <a:p>
            <a:pPr>
              <a:spcBef>
                <a:spcPts val="0"/>
              </a:spcBef>
            </a:pPr>
            <a:r>
              <a:rPr lang="tr-TR" sz="3600" dirty="0" smtClean="0"/>
              <a:t>01   EĞİTİM ÖĞRETİM PROGRAMLARI </a:t>
            </a:r>
          </a:p>
          <a:p>
            <a:pPr>
              <a:spcBef>
                <a:spcPts val="0"/>
              </a:spcBef>
            </a:pPr>
            <a:r>
              <a:rPr lang="tr-TR" sz="3600" dirty="0" smtClean="0"/>
              <a:t>02   DERS MÜFREDATLARI </a:t>
            </a:r>
          </a:p>
          <a:p>
            <a:pPr>
              <a:spcBef>
                <a:spcPts val="0"/>
              </a:spcBef>
            </a:pPr>
            <a:r>
              <a:rPr lang="tr-TR" sz="3600" dirty="0" smtClean="0"/>
              <a:t>03   DERS KİTAPLARI </a:t>
            </a:r>
          </a:p>
          <a:p>
            <a:pPr>
              <a:spcBef>
                <a:spcPts val="0"/>
              </a:spcBef>
            </a:pPr>
            <a:r>
              <a:rPr lang="tr-TR" sz="3600" dirty="0" smtClean="0"/>
              <a:t>04   EĞİTİM METODLARI VE ARAŞTIRMALARI </a:t>
            </a:r>
          </a:p>
          <a:p>
            <a:pPr>
              <a:spcBef>
                <a:spcPts val="0"/>
              </a:spcBef>
            </a:pPr>
            <a:r>
              <a:rPr lang="tr-TR" sz="3600" dirty="0" smtClean="0"/>
              <a:t>05   DERS ARAÇ-GEREÇLERİ </a:t>
            </a:r>
          </a:p>
          <a:p>
            <a:pPr>
              <a:spcBef>
                <a:spcPts val="0"/>
              </a:spcBef>
            </a:pPr>
            <a:r>
              <a:rPr lang="tr-TR" sz="3600" dirty="0" smtClean="0"/>
              <a:t>99   DİĞER </a:t>
            </a:r>
            <a:endParaRPr lang="tr-TR" sz="3600" dirty="0"/>
          </a:p>
        </p:txBody>
      </p:sp>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spTree>
    <p:extLst>
      <p:ext uri="{BB962C8B-B14F-4D97-AF65-F5344CB8AC3E}">
        <p14:creationId xmlns="" xmlns:p14="http://schemas.microsoft.com/office/powerpoint/2010/main" val="724222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grpSp>
        <p:nvGrpSpPr>
          <p:cNvPr id="5124" name="Group 4"/>
          <p:cNvGrpSpPr>
            <a:grpSpLocks noChangeAspect="1"/>
          </p:cNvGrpSpPr>
          <p:nvPr/>
        </p:nvGrpSpPr>
        <p:grpSpPr bwMode="auto">
          <a:xfrm>
            <a:off x="3905250" y="1593850"/>
            <a:ext cx="1787525" cy="4538663"/>
            <a:chOff x="2460" y="1004"/>
            <a:chExt cx="1126" cy="2859"/>
          </a:xfrm>
        </p:grpSpPr>
        <p:sp>
          <p:nvSpPr>
            <p:cNvPr id="5123" name="AutoShape 3"/>
            <p:cNvSpPr>
              <a:spLocks noChangeAspect="1" noChangeArrowheads="1" noTextEdit="1"/>
            </p:cNvSpPr>
            <p:nvPr/>
          </p:nvSpPr>
          <p:spPr bwMode="auto">
            <a:xfrm>
              <a:off x="2464" y="1008"/>
              <a:ext cx="832" cy="28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5125" name="Rectangle 5"/>
            <p:cNvSpPr>
              <a:spLocks noChangeArrowheads="1"/>
            </p:cNvSpPr>
            <p:nvPr/>
          </p:nvSpPr>
          <p:spPr bwMode="auto">
            <a:xfrm>
              <a:off x="2464" y="1008"/>
              <a:ext cx="912" cy="917"/>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5126" name="Rectangle 6"/>
            <p:cNvSpPr>
              <a:spLocks noChangeArrowheads="1"/>
            </p:cNvSpPr>
            <p:nvPr/>
          </p:nvSpPr>
          <p:spPr bwMode="auto">
            <a:xfrm>
              <a:off x="2464" y="1921"/>
              <a:ext cx="84" cy="222"/>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5127" name="Rectangle 7"/>
            <p:cNvSpPr>
              <a:spLocks noChangeArrowheads="1"/>
            </p:cNvSpPr>
            <p:nvPr/>
          </p:nvSpPr>
          <p:spPr bwMode="auto">
            <a:xfrm>
              <a:off x="2544" y="1921"/>
              <a:ext cx="672" cy="22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5128" name="Rectangle 8"/>
            <p:cNvSpPr>
              <a:spLocks noChangeArrowheads="1"/>
            </p:cNvSpPr>
            <p:nvPr/>
          </p:nvSpPr>
          <p:spPr bwMode="auto">
            <a:xfrm>
              <a:off x="3212" y="1921"/>
              <a:ext cx="164" cy="222"/>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5129" name="Rectangle 9"/>
            <p:cNvSpPr>
              <a:spLocks noChangeArrowheads="1"/>
            </p:cNvSpPr>
            <p:nvPr/>
          </p:nvSpPr>
          <p:spPr bwMode="auto">
            <a:xfrm>
              <a:off x="2464" y="2138"/>
              <a:ext cx="912" cy="67"/>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5130" name="Rectangle 10"/>
            <p:cNvSpPr>
              <a:spLocks noChangeArrowheads="1"/>
            </p:cNvSpPr>
            <p:nvPr/>
          </p:nvSpPr>
          <p:spPr bwMode="auto">
            <a:xfrm>
              <a:off x="2464" y="2201"/>
              <a:ext cx="84" cy="193"/>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5131" name="Rectangle 11"/>
            <p:cNvSpPr>
              <a:spLocks noChangeArrowheads="1"/>
            </p:cNvSpPr>
            <p:nvPr/>
          </p:nvSpPr>
          <p:spPr bwMode="auto">
            <a:xfrm>
              <a:off x="3212" y="2201"/>
              <a:ext cx="164" cy="193"/>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5132" name="Line 12"/>
            <p:cNvSpPr>
              <a:spLocks noChangeShapeType="1"/>
            </p:cNvSpPr>
            <p:nvPr/>
          </p:nvSpPr>
          <p:spPr bwMode="auto">
            <a:xfrm>
              <a:off x="2548" y="2205"/>
              <a:ext cx="21" cy="1"/>
            </a:xfrm>
            <a:prstGeom prst="line">
              <a:avLst/>
            </a:prstGeom>
            <a:noFill/>
            <a:ln w="0">
              <a:solidFill>
                <a:srgbClr val="008000"/>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5133" name="Rectangle 13"/>
            <p:cNvSpPr>
              <a:spLocks noChangeArrowheads="1"/>
            </p:cNvSpPr>
            <p:nvPr/>
          </p:nvSpPr>
          <p:spPr bwMode="auto">
            <a:xfrm>
              <a:off x="2548" y="2205"/>
              <a:ext cx="21" cy="5"/>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5134" name="Line 14"/>
            <p:cNvSpPr>
              <a:spLocks noChangeShapeType="1"/>
            </p:cNvSpPr>
            <p:nvPr/>
          </p:nvSpPr>
          <p:spPr bwMode="auto">
            <a:xfrm>
              <a:off x="2548" y="2210"/>
              <a:ext cx="17" cy="1"/>
            </a:xfrm>
            <a:prstGeom prst="line">
              <a:avLst/>
            </a:prstGeom>
            <a:noFill/>
            <a:ln w="0">
              <a:solidFill>
                <a:srgbClr val="008000"/>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5135" name="Rectangle 15"/>
            <p:cNvSpPr>
              <a:spLocks noChangeArrowheads="1"/>
            </p:cNvSpPr>
            <p:nvPr/>
          </p:nvSpPr>
          <p:spPr bwMode="auto">
            <a:xfrm>
              <a:off x="2548" y="2210"/>
              <a:ext cx="17" cy="4"/>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5136" name="Line 16"/>
            <p:cNvSpPr>
              <a:spLocks noChangeShapeType="1"/>
            </p:cNvSpPr>
            <p:nvPr/>
          </p:nvSpPr>
          <p:spPr bwMode="auto">
            <a:xfrm>
              <a:off x="2548" y="2214"/>
              <a:ext cx="13" cy="1"/>
            </a:xfrm>
            <a:prstGeom prst="line">
              <a:avLst/>
            </a:prstGeom>
            <a:noFill/>
            <a:ln w="0">
              <a:solidFill>
                <a:srgbClr val="008000"/>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5137" name="Rectangle 17"/>
            <p:cNvSpPr>
              <a:spLocks noChangeArrowheads="1"/>
            </p:cNvSpPr>
            <p:nvPr/>
          </p:nvSpPr>
          <p:spPr bwMode="auto">
            <a:xfrm>
              <a:off x="2548" y="2214"/>
              <a:ext cx="13" cy="4"/>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5138" name="Line 18"/>
            <p:cNvSpPr>
              <a:spLocks noChangeShapeType="1"/>
            </p:cNvSpPr>
            <p:nvPr/>
          </p:nvSpPr>
          <p:spPr bwMode="auto">
            <a:xfrm>
              <a:off x="2548" y="2218"/>
              <a:ext cx="8" cy="1"/>
            </a:xfrm>
            <a:prstGeom prst="line">
              <a:avLst/>
            </a:prstGeom>
            <a:noFill/>
            <a:ln w="0">
              <a:solidFill>
                <a:srgbClr val="008000"/>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5139" name="Rectangle 19"/>
            <p:cNvSpPr>
              <a:spLocks noChangeArrowheads="1"/>
            </p:cNvSpPr>
            <p:nvPr/>
          </p:nvSpPr>
          <p:spPr bwMode="auto">
            <a:xfrm>
              <a:off x="2548" y="2218"/>
              <a:ext cx="8" cy="4"/>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5140" name="Line 20"/>
            <p:cNvSpPr>
              <a:spLocks noChangeShapeType="1"/>
            </p:cNvSpPr>
            <p:nvPr/>
          </p:nvSpPr>
          <p:spPr bwMode="auto">
            <a:xfrm>
              <a:off x="2548" y="2222"/>
              <a:ext cx="4" cy="1"/>
            </a:xfrm>
            <a:prstGeom prst="line">
              <a:avLst/>
            </a:prstGeom>
            <a:noFill/>
            <a:ln w="0">
              <a:solidFill>
                <a:srgbClr val="008000"/>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5141" name="Rectangle 21"/>
            <p:cNvSpPr>
              <a:spLocks noChangeArrowheads="1"/>
            </p:cNvSpPr>
            <p:nvPr/>
          </p:nvSpPr>
          <p:spPr bwMode="auto">
            <a:xfrm>
              <a:off x="2548" y="2222"/>
              <a:ext cx="4" cy="4"/>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5142" name="Rectangle 22"/>
            <p:cNvSpPr>
              <a:spLocks noChangeArrowheads="1"/>
            </p:cNvSpPr>
            <p:nvPr/>
          </p:nvSpPr>
          <p:spPr bwMode="auto">
            <a:xfrm>
              <a:off x="2464" y="2390"/>
              <a:ext cx="912" cy="129"/>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5143" name="Rectangle 23"/>
            <p:cNvSpPr>
              <a:spLocks noChangeArrowheads="1"/>
            </p:cNvSpPr>
            <p:nvPr/>
          </p:nvSpPr>
          <p:spPr bwMode="auto">
            <a:xfrm>
              <a:off x="2464" y="2515"/>
              <a:ext cx="84" cy="1009"/>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5144" name="Rectangle 24"/>
            <p:cNvSpPr>
              <a:spLocks noChangeArrowheads="1"/>
            </p:cNvSpPr>
            <p:nvPr/>
          </p:nvSpPr>
          <p:spPr bwMode="auto">
            <a:xfrm>
              <a:off x="3212" y="2515"/>
              <a:ext cx="164" cy="1009"/>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5145" name="Rectangle 25"/>
            <p:cNvSpPr>
              <a:spLocks noChangeArrowheads="1"/>
            </p:cNvSpPr>
            <p:nvPr/>
          </p:nvSpPr>
          <p:spPr bwMode="auto">
            <a:xfrm>
              <a:off x="2464" y="3520"/>
              <a:ext cx="912" cy="67"/>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5146" name="Rectangle 26"/>
            <p:cNvSpPr>
              <a:spLocks noChangeArrowheads="1"/>
            </p:cNvSpPr>
            <p:nvPr/>
          </p:nvSpPr>
          <p:spPr bwMode="auto">
            <a:xfrm>
              <a:off x="2464" y="3583"/>
              <a:ext cx="84" cy="213"/>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5147" name="Rectangle 27"/>
            <p:cNvSpPr>
              <a:spLocks noChangeArrowheads="1"/>
            </p:cNvSpPr>
            <p:nvPr/>
          </p:nvSpPr>
          <p:spPr bwMode="auto">
            <a:xfrm>
              <a:off x="3212" y="3583"/>
              <a:ext cx="164" cy="213"/>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5148" name="Rectangle 28"/>
            <p:cNvSpPr>
              <a:spLocks noChangeArrowheads="1"/>
            </p:cNvSpPr>
            <p:nvPr/>
          </p:nvSpPr>
          <p:spPr bwMode="auto">
            <a:xfrm>
              <a:off x="2464" y="3792"/>
              <a:ext cx="912" cy="67"/>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5149" name="Rectangle 29"/>
            <p:cNvSpPr>
              <a:spLocks noChangeArrowheads="1"/>
            </p:cNvSpPr>
            <p:nvPr/>
          </p:nvSpPr>
          <p:spPr bwMode="auto">
            <a:xfrm>
              <a:off x="2628" y="1967"/>
              <a:ext cx="646"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pitchFamily="34" charset="0"/>
                  <a:cs typeface="Arial" pitchFamily="34" charset="0"/>
                </a:rPr>
                <a:t>24220845</a:t>
              </a:r>
            </a:p>
          </p:txBody>
        </p:sp>
        <p:sp>
          <p:nvSpPr>
            <p:cNvPr id="5150" name="Rectangle 30"/>
            <p:cNvSpPr>
              <a:spLocks noChangeArrowheads="1"/>
            </p:cNvSpPr>
            <p:nvPr/>
          </p:nvSpPr>
          <p:spPr bwMode="auto">
            <a:xfrm>
              <a:off x="2746" y="2210"/>
              <a:ext cx="340" cy="21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900" b="1" i="0" u="none" strike="noStrike" cap="none" normalizeH="0" baseline="0" smtClean="0">
                  <a:ln>
                    <a:noFill/>
                  </a:ln>
                  <a:solidFill>
                    <a:srgbClr val="000000"/>
                  </a:solidFill>
                  <a:effectLst/>
                  <a:latin typeface="Arial" pitchFamily="34" charset="0"/>
                  <a:cs typeface="Arial" pitchFamily="34" charset="0"/>
                </a:rPr>
                <a:t>254</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5151" name="Rectangle 31"/>
            <p:cNvSpPr>
              <a:spLocks noChangeArrowheads="1"/>
            </p:cNvSpPr>
            <p:nvPr/>
          </p:nvSpPr>
          <p:spPr bwMode="auto">
            <a:xfrm>
              <a:off x="2611" y="2519"/>
              <a:ext cx="487"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smtClean="0">
                  <a:ln>
                    <a:noFill/>
                  </a:ln>
                  <a:solidFill>
                    <a:srgbClr val="000000"/>
                  </a:solidFill>
                  <a:effectLst/>
                  <a:latin typeface="Calibri" pitchFamily="34" charset="0"/>
                  <a:cs typeface="Arial" pitchFamily="34" charset="0"/>
                </a:rPr>
                <a:t>Kur’an Kursu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5152" name="Rectangle 32"/>
            <p:cNvSpPr>
              <a:spLocks noChangeArrowheads="1"/>
            </p:cNvSpPr>
            <p:nvPr/>
          </p:nvSpPr>
          <p:spPr bwMode="auto">
            <a:xfrm>
              <a:off x="2611" y="2624"/>
              <a:ext cx="433"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smtClean="0">
                  <a:ln>
                    <a:noFill/>
                  </a:ln>
                  <a:solidFill>
                    <a:srgbClr val="000000"/>
                  </a:solidFill>
                  <a:effectLst/>
                  <a:latin typeface="Calibri" pitchFamily="34" charset="0"/>
                  <a:cs typeface="Arial" pitchFamily="34" charset="0"/>
                </a:rPr>
                <a:t>Eğitimleri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5153" name="Rectangle 33"/>
            <p:cNvSpPr>
              <a:spLocks noChangeArrowheads="1"/>
            </p:cNvSpPr>
            <p:nvPr/>
          </p:nvSpPr>
          <p:spPr bwMode="auto">
            <a:xfrm>
              <a:off x="2611" y="2720"/>
              <a:ext cx="63" cy="10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Arial" pitchFamily="34" charset="0"/>
                  <a:cs typeface="Arial" pitchFamily="34" charset="0"/>
                </a:rPr>
                <a:t>•</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5154" name="Rectangle 34"/>
            <p:cNvSpPr>
              <a:spLocks noChangeArrowheads="1"/>
            </p:cNvSpPr>
            <p:nvPr/>
          </p:nvSpPr>
          <p:spPr bwMode="auto">
            <a:xfrm>
              <a:off x="2640" y="2720"/>
              <a:ext cx="399"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Calibri" pitchFamily="34" charset="0"/>
                  <a:cs typeface="Arial" pitchFamily="34" charset="0"/>
                </a:rPr>
                <a:t>01   Eğitim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5155" name="Rectangle 35"/>
            <p:cNvSpPr>
              <a:spLocks noChangeArrowheads="1"/>
            </p:cNvSpPr>
            <p:nvPr/>
          </p:nvSpPr>
          <p:spPr bwMode="auto">
            <a:xfrm>
              <a:off x="2611" y="2825"/>
              <a:ext cx="328"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Calibri" pitchFamily="34" charset="0"/>
                  <a:cs typeface="Arial" pitchFamily="34" charset="0"/>
                </a:rPr>
                <a:t>Öğretim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5156" name="Rectangle 36"/>
            <p:cNvSpPr>
              <a:spLocks noChangeArrowheads="1"/>
            </p:cNvSpPr>
            <p:nvPr/>
          </p:nvSpPr>
          <p:spPr bwMode="auto">
            <a:xfrm>
              <a:off x="2611" y="2921"/>
              <a:ext cx="63" cy="10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Arial" pitchFamily="34" charset="0"/>
                  <a:cs typeface="Arial" pitchFamily="34" charset="0"/>
                </a:rPr>
                <a:t>•</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5157" name="Rectangle 37"/>
            <p:cNvSpPr>
              <a:spLocks noChangeArrowheads="1"/>
            </p:cNvSpPr>
            <p:nvPr/>
          </p:nvSpPr>
          <p:spPr bwMode="auto">
            <a:xfrm>
              <a:off x="2640" y="2921"/>
              <a:ext cx="340"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Calibri" pitchFamily="34" charset="0"/>
                  <a:cs typeface="Arial" pitchFamily="34" charset="0"/>
                </a:rPr>
                <a:t>02   Ders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5158" name="Rectangle 38"/>
            <p:cNvSpPr>
              <a:spLocks noChangeArrowheads="1"/>
            </p:cNvSpPr>
            <p:nvPr/>
          </p:nvSpPr>
          <p:spPr bwMode="auto">
            <a:xfrm>
              <a:off x="2611" y="3026"/>
              <a:ext cx="471"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Calibri" pitchFamily="34" charset="0"/>
                  <a:cs typeface="Arial" pitchFamily="34" charset="0"/>
                </a:rPr>
                <a:t>Müfredatları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5159" name="Rectangle 39"/>
            <p:cNvSpPr>
              <a:spLocks noChangeArrowheads="1"/>
            </p:cNvSpPr>
            <p:nvPr/>
          </p:nvSpPr>
          <p:spPr bwMode="auto">
            <a:xfrm>
              <a:off x="2611" y="3122"/>
              <a:ext cx="63" cy="10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Arial" pitchFamily="34" charset="0"/>
                  <a:cs typeface="Arial" pitchFamily="34" charset="0"/>
                </a:rPr>
                <a:t>•</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5160" name="Rectangle 40"/>
            <p:cNvSpPr>
              <a:spLocks noChangeArrowheads="1"/>
            </p:cNvSpPr>
            <p:nvPr/>
          </p:nvSpPr>
          <p:spPr bwMode="auto">
            <a:xfrm>
              <a:off x="2640" y="3122"/>
              <a:ext cx="340"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Calibri" pitchFamily="34" charset="0"/>
                  <a:cs typeface="Arial" pitchFamily="34" charset="0"/>
                </a:rPr>
                <a:t>03   Ders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5161" name="Rectangle 41"/>
            <p:cNvSpPr>
              <a:spLocks noChangeArrowheads="1"/>
            </p:cNvSpPr>
            <p:nvPr/>
          </p:nvSpPr>
          <p:spPr bwMode="auto">
            <a:xfrm>
              <a:off x="2611" y="3227"/>
              <a:ext cx="328"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Calibri" pitchFamily="34" charset="0"/>
                  <a:cs typeface="Arial" pitchFamily="34" charset="0"/>
                </a:rPr>
                <a:t>Kitapları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5162" name="Rectangle 42"/>
            <p:cNvSpPr>
              <a:spLocks noChangeArrowheads="1"/>
            </p:cNvSpPr>
            <p:nvPr/>
          </p:nvSpPr>
          <p:spPr bwMode="auto">
            <a:xfrm>
              <a:off x="2611" y="3323"/>
              <a:ext cx="63" cy="10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Arial" pitchFamily="34" charset="0"/>
                  <a:cs typeface="Arial" pitchFamily="34" charset="0"/>
                </a:rPr>
                <a:t>•</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5163" name="Rectangle 43"/>
            <p:cNvSpPr>
              <a:spLocks noChangeArrowheads="1"/>
            </p:cNvSpPr>
            <p:nvPr/>
          </p:nvSpPr>
          <p:spPr bwMode="auto">
            <a:xfrm>
              <a:off x="2640" y="3323"/>
              <a:ext cx="399"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Calibri" pitchFamily="34" charset="0"/>
                  <a:cs typeface="Arial" pitchFamily="34" charset="0"/>
                </a:rPr>
                <a:t>04   Eğitim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5164" name="Rectangle 44"/>
            <p:cNvSpPr>
              <a:spLocks noChangeArrowheads="1"/>
            </p:cNvSpPr>
            <p:nvPr/>
          </p:nvSpPr>
          <p:spPr bwMode="auto">
            <a:xfrm>
              <a:off x="2611" y="3428"/>
              <a:ext cx="475"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Calibri" pitchFamily="34" charset="0"/>
                  <a:cs typeface="Arial" pitchFamily="34" charset="0"/>
                </a:rPr>
                <a:t>Metodları ve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5165" name="Rectangle 45"/>
            <p:cNvSpPr>
              <a:spLocks noChangeArrowheads="1"/>
            </p:cNvSpPr>
            <p:nvPr/>
          </p:nvSpPr>
          <p:spPr bwMode="auto">
            <a:xfrm>
              <a:off x="2653" y="3578"/>
              <a:ext cx="448"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dirty="0" smtClean="0">
                  <a:ln>
                    <a:noFill/>
                  </a:ln>
                  <a:solidFill>
                    <a:srgbClr val="000000"/>
                  </a:solidFill>
                  <a:effectLst/>
                  <a:latin typeface="Arial" pitchFamily="34" charset="0"/>
                  <a:cs typeface="Arial" pitchFamily="34" charset="0"/>
                </a:rPr>
                <a:t>2019</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166" name="Rectangle 46"/>
            <p:cNvSpPr>
              <a:spLocks noChangeArrowheads="1"/>
            </p:cNvSpPr>
            <p:nvPr/>
          </p:nvSpPr>
          <p:spPr bwMode="auto">
            <a:xfrm>
              <a:off x="2498" y="1535"/>
              <a:ext cx="101" cy="4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5167" name="Rectangle 47"/>
            <p:cNvSpPr>
              <a:spLocks noChangeArrowheads="1"/>
            </p:cNvSpPr>
            <p:nvPr/>
          </p:nvSpPr>
          <p:spPr bwMode="auto">
            <a:xfrm>
              <a:off x="2678" y="1753"/>
              <a:ext cx="908" cy="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smtClean="0">
                  <a:ln>
                    <a:noFill/>
                  </a:ln>
                  <a:solidFill>
                    <a:srgbClr val="FFFFFF"/>
                  </a:solidFill>
                  <a:effectLst/>
                  <a:latin typeface="Arial" pitchFamily="34" charset="0"/>
                  <a:cs typeface="Arial" pitchFamily="34" charset="0"/>
                </a:rPr>
                <a:t>                          T.C.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5168" name="Rectangle 48"/>
            <p:cNvSpPr>
              <a:spLocks noChangeArrowheads="1"/>
            </p:cNvSpPr>
            <p:nvPr/>
          </p:nvSpPr>
          <p:spPr bwMode="auto">
            <a:xfrm>
              <a:off x="2481" y="1803"/>
              <a:ext cx="811" cy="4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dirty="0" smtClean="0">
                  <a:ln>
                    <a:noFill/>
                  </a:ln>
                  <a:solidFill>
                    <a:srgbClr val="FFFFFF"/>
                  </a:solidFill>
                  <a:effectLst/>
                  <a:latin typeface="Arial" pitchFamily="34" charset="0"/>
                  <a:cs typeface="Arial" pitchFamily="34" charset="0"/>
                </a:rPr>
                <a:t>                          SARIKAYA </a:t>
              </a:r>
              <a:r>
                <a:rPr kumimoji="0" lang="tr-TR" sz="500" b="1" i="0" u="none" strike="noStrike" cap="none" normalizeH="0" baseline="0" dirty="0" smtClean="0">
                  <a:ln>
                    <a:noFill/>
                  </a:ln>
                  <a:solidFill>
                    <a:srgbClr val="FFFFFF"/>
                  </a:solidFill>
                  <a:effectLst/>
                  <a:latin typeface="Arial" pitchFamily="34" charset="0"/>
                  <a:cs typeface="Arial" pitchFamily="34" charset="0"/>
                </a:rPr>
                <a:t>MÜFTÜLÜĞÜ    </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169" name="Rectangle 49"/>
            <p:cNvSpPr>
              <a:spLocks noChangeArrowheads="1"/>
            </p:cNvSpPr>
            <p:nvPr/>
          </p:nvSpPr>
          <p:spPr bwMode="auto">
            <a:xfrm>
              <a:off x="2683" y="1854"/>
              <a:ext cx="466" cy="4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dirty="0" smtClean="0">
                  <a:ln>
                    <a:noFill/>
                  </a:ln>
                  <a:solidFill>
                    <a:srgbClr val="FFFFFF"/>
                  </a:solidFill>
                  <a:effectLst/>
                  <a:latin typeface="Arial" pitchFamily="34" charset="0"/>
                  <a:cs typeface="Arial" pitchFamily="34" charset="0"/>
                </a:rPr>
                <a:t> Karşıyaka </a:t>
              </a:r>
              <a:r>
                <a:rPr kumimoji="0" lang="tr-TR" sz="500" b="1" i="0" u="none" strike="noStrike" cap="none" normalizeH="0" baseline="0" dirty="0" err="1" smtClean="0">
                  <a:ln>
                    <a:noFill/>
                  </a:ln>
                  <a:solidFill>
                    <a:srgbClr val="FFFFFF"/>
                  </a:solidFill>
                  <a:effectLst/>
                  <a:latin typeface="Arial" pitchFamily="34" charset="0"/>
                  <a:cs typeface="Arial" pitchFamily="34" charset="0"/>
                </a:rPr>
                <a:t>Kur'an</a:t>
              </a:r>
              <a:r>
                <a:rPr kumimoji="0" lang="tr-TR" sz="500" b="1" i="0" u="none" strike="noStrike" cap="none" normalizeH="0" baseline="0" dirty="0" smtClean="0">
                  <a:ln>
                    <a:noFill/>
                  </a:ln>
                  <a:solidFill>
                    <a:srgbClr val="FFFFFF"/>
                  </a:solidFill>
                  <a:effectLst/>
                  <a:latin typeface="Arial" pitchFamily="34" charset="0"/>
                  <a:cs typeface="Arial" pitchFamily="34" charset="0"/>
                </a:rPr>
                <a:t> Kursu</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170" name="Line 50"/>
            <p:cNvSpPr>
              <a:spLocks noChangeShapeType="1"/>
            </p:cNvSpPr>
            <p:nvPr/>
          </p:nvSpPr>
          <p:spPr bwMode="auto">
            <a:xfrm flipV="1">
              <a:off x="2464" y="1008"/>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5171" name="Rectangle 51"/>
            <p:cNvSpPr>
              <a:spLocks noChangeArrowheads="1"/>
            </p:cNvSpPr>
            <p:nvPr/>
          </p:nvSpPr>
          <p:spPr bwMode="auto">
            <a:xfrm>
              <a:off x="2464" y="1004"/>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5172" name="Line 52"/>
            <p:cNvSpPr>
              <a:spLocks noChangeShapeType="1"/>
            </p:cNvSpPr>
            <p:nvPr/>
          </p:nvSpPr>
          <p:spPr bwMode="auto">
            <a:xfrm flipV="1">
              <a:off x="3292" y="1008"/>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5173" name="Rectangle 53"/>
            <p:cNvSpPr>
              <a:spLocks noChangeArrowheads="1"/>
            </p:cNvSpPr>
            <p:nvPr/>
          </p:nvSpPr>
          <p:spPr bwMode="auto">
            <a:xfrm>
              <a:off x="3292" y="1004"/>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5174" name="Line 54"/>
            <p:cNvSpPr>
              <a:spLocks noChangeShapeType="1"/>
            </p:cNvSpPr>
            <p:nvPr/>
          </p:nvSpPr>
          <p:spPr bwMode="auto">
            <a:xfrm flipV="1">
              <a:off x="2544" y="1008"/>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5175" name="Rectangle 55"/>
            <p:cNvSpPr>
              <a:spLocks noChangeArrowheads="1"/>
            </p:cNvSpPr>
            <p:nvPr/>
          </p:nvSpPr>
          <p:spPr bwMode="auto">
            <a:xfrm>
              <a:off x="2544" y="1004"/>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5176" name="Line 56"/>
            <p:cNvSpPr>
              <a:spLocks noChangeShapeType="1"/>
            </p:cNvSpPr>
            <p:nvPr/>
          </p:nvSpPr>
          <p:spPr bwMode="auto">
            <a:xfrm flipV="1">
              <a:off x="3212" y="1008"/>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5177" name="Rectangle 57"/>
            <p:cNvSpPr>
              <a:spLocks noChangeArrowheads="1"/>
            </p:cNvSpPr>
            <p:nvPr/>
          </p:nvSpPr>
          <p:spPr bwMode="auto">
            <a:xfrm>
              <a:off x="3212" y="1004"/>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5178" name="Line 58"/>
            <p:cNvSpPr>
              <a:spLocks noChangeShapeType="1"/>
            </p:cNvSpPr>
            <p:nvPr/>
          </p:nvSpPr>
          <p:spPr bwMode="auto">
            <a:xfrm>
              <a:off x="2548" y="2716"/>
              <a:ext cx="664"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5179" name="Rectangle 59"/>
            <p:cNvSpPr>
              <a:spLocks noChangeArrowheads="1"/>
            </p:cNvSpPr>
            <p:nvPr/>
          </p:nvSpPr>
          <p:spPr bwMode="auto">
            <a:xfrm>
              <a:off x="2548" y="2716"/>
              <a:ext cx="66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5180" name="Line 60"/>
            <p:cNvSpPr>
              <a:spLocks noChangeShapeType="1"/>
            </p:cNvSpPr>
            <p:nvPr/>
          </p:nvSpPr>
          <p:spPr bwMode="auto">
            <a:xfrm>
              <a:off x="2548" y="2917"/>
              <a:ext cx="664"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5181" name="Rectangle 61"/>
            <p:cNvSpPr>
              <a:spLocks noChangeArrowheads="1"/>
            </p:cNvSpPr>
            <p:nvPr/>
          </p:nvSpPr>
          <p:spPr bwMode="auto">
            <a:xfrm>
              <a:off x="2548" y="2917"/>
              <a:ext cx="66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5182" name="Line 62"/>
            <p:cNvSpPr>
              <a:spLocks noChangeShapeType="1"/>
            </p:cNvSpPr>
            <p:nvPr/>
          </p:nvSpPr>
          <p:spPr bwMode="auto">
            <a:xfrm>
              <a:off x="2548" y="3118"/>
              <a:ext cx="664"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5183" name="Rectangle 63"/>
            <p:cNvSpPr>
              <a:spLocks noChangeArrowheads="1"/>
            </p:cNvSpPr>
            <p:nvPr/>
          </p:nvSpPr>
          <p:spPr bwMode="auto">
            <a:xfrm>
              <a:off x="2548" y="3118"/>
              <a:ext cx="66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5184" name="Line 64"/>
            <p:cNvSpPr>
              <a:spLocks noChangeShapeType="1"/>
            </p:cNvSpPr>
            <p:nvPr/>
          </p:nvSpPr>
          <p:spPr bwMode="auto">
            <a:xfrm>
              <a:off x="2548" y="3319"/>
              <a:ext cx="664"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5185" name="Rectangle 65"/>
            <p:cNvSpPr>
              <a:spLocks noChangeArrowheads="1"/>
            </p:cNvSpPr>
            <p:nvPr/>
          </p:nvSpPr>
          <p:spPr bwMode="auto">
            <a:xfrm>
              <a:off x="2548" y="3319"/>
              <a:ext cx="66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5186" name="Rectangle 66"/>
            <p:cNvSpPr>
              <a:spLocks noChangeArrowheads="1"/>
            </p:cNvSpPr>
            <p:nvPr/>
          </p:nvSpPr>
          <p:spPr bwMode="auto">
            <a:xfrm>
              <a:off x="2460" y="1012"/>
              <a:ext cx="8" cy="2847"/>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5187" name="Rectangle 67"/>
            <p:cNvSpPr>
              <a:spLocks noChangeArrowheads="1"/>
            </p:cNvSpPr>
            <p:nvPr/>
          </p:nvSpPr>
          <p:spPr bwMode="auto">
            <a:xfrm>
              <a:off x="3288" y="1012"/>
              <a:ext cx="8" cy="2847"/>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5188" name="Line 68"/>
            <p:cNvSpPr>
              <a:spLocks noChangeShapeType="1"/>
            </p:cNvSpPr>
            <p:nvPr/>
          </p:nvSpPr>
          <p:spPr bwMode="auto">
            <a:xfrm>
              <a:off x="2464" y="3859"/>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5189" name="Rectangle 69"/>
            <p:cNvSpPr>
              <a:spLocks noChangeArrowheads="1"/>
            </p:cNvSpPr>
            <p:nvPr/>
          </p:nvSpPr>
          <p:spPr bwMode="auto">
            <a:xfrm>
              <a:off x="2464" y="3859"/>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5190" name="Line 70"/>
            <p:cNvSpPr>
              <a:spLocks noChangeShapeType="1"/>
            </p:cNvSpPr>
            <p:nvPr/>
          </p:nvSpPr>
          <p:spPr bwMode="auto">
            <a:xfrm>
              <a:off x="2544" y="3859"/>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5191" name="Rectangle 71"/>
            <p:cNvSpPr>
              <a:spLocks noChangeArrowheads="1"/>
            </p:cNvSpPr>
            <p:nvPr/>
          </p:nvSpPr>
          <p:spPr bwMode="auto">
            <a:xfrm>
              <a:off x="2544" y="3859"/>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5192" name="Line 72"/>
            <p:cNvSpPr>
              <a:spLocks noChangeShapeType="1"/>
            </p:cNvSpPr>
            <p:nvPr/>
          </p:nvSpPr>
          <p:spPr bwMode="auto">
            <a:xfrm>
              <a:off x="3212" y="3859"/>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5193" name="Rectangle 73"/>
            <p:cNvSpPr>
              <a:spLocks noChangeArrowheads="1"/>
            </p:cNvSpPr>
            <p:nvPr/>
          </p:nvSpPr>
          <p:spPr bwMode="auto">
            <a:xfrm>
              <a:off x="3212" y="3859"/>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5194" name="Line 74"/>
            <p:cNvSpPr>
              <a:spLocks noChangeShapeType="1"/>
            </p:cNvSpPr>
            <p:nvPr/>
          </p:nvSpPr>
          <p:spPr bwMode="auto">
            <a:xfrm>
              <a:off x="3292" y="3859"/>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5195" name="Rectangle 75"/>
            <p:cNvSpPr>
              <a:spLocks noChangeArrowheads="1"/>
            </p:cNvSpPr>
            <p:nvPr/>
          </p:nvSpPr>
          <p:spPr bwMode="auto">
            <a:xfrm>
              <a:off x="3292" y="3859"/>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5196" name="Rectangle 76"/>
            <p:cNvSpPr>
              <a:spLocks noChangeArrowheads="1"/>
            </p:cNvSpPr>
            <p:nvPr/>
          </p:nvSpPr>
          <p:spPr bwMode="auto">
            <a:xfrm>
              <a:off x="2464" y="1004"/>
              <a:ext cx="836" cy="8"/>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5197" name="Rectangle 77"/>
            <p:cNvSpPr>
              <a:spLocks noChangeArrowheads="1"/>
            </p:cNvSpPr>
            <p:nvPr/>
          </p:nvSpPr>
          <p:spPr bwMode="auto">
            <a:xfrm>
              <a:off x="2464" y="3851"/>
              <a:ext cx="836" cy="8"/>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pic>
          <p:nvPicPr>
            <p:cNvPr id="5198" name="Picture 78"/>
            <p:cNvPicPr>
              <a:picLocks noChangeAspect="1" noChangeArrowheads="1"/>
            </p:cNvPicPr>
            <p:nvPr/>
          </p:nvPicPr>
          <p:blipFill>
            <a:blip r:embed="rId2"/>
            <a:srcRect/>
            <a:stretch>
              <a:fillRect/>
            </a:stretch>
          </p:blipFill>
          <p:spPr bwMode="auto">
            <a:xfrm>
              <a:off x="2523" y="1071"/>
              <a:ext cx="710" cy="645"/>
            </a:xfrm>
            <a:prstGeom prst="rect">
              <a:avLst/>
            </a:prstGeom>
            <a:noFill/>
            <a:ln w="9525">
              <a:noFill/>
              <a:miter lim="800000"/>
              <a:headEnd/>
              <a:tailEnd/>
            </a:ln>
          </p:spPr>
        </p:pic>
      </p:grpSp>
    </p:spTree>
    <p:extLst>
      <p:ext uri="{BB962C8B-B14F-4D97-AF65-F5344CB8AC3E}">
        <p14:creationId xmlns="" xmlns:p14="http://schemas.microsoft.com/office/powerpoint/2010/main" val="3975188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781128"/>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a:spcBef>
                <a:spcPts val="0"/>
              </a:spcBef>
            </a:pPr>
            <a:r>
              <a:rPr lang="tr-TR" sz="3600" b="1" dirty="0" smtClean="0">
                <a:solidFill>
                  <a:srgbClr val="FF0000"/>
                </a:solidFill>
              </a:rPr>
              <a:t>256    YAZ KUR’AN KURSLARI </a:t>
            </a:r>
          </a:p>
          <a:p>
            <a:pPr>
              <a:spcBef>
                <a:spcPts val="0"/>
              </a:spcBef>
            </a:pPr>
            <a:r>
              <a:rPr lang="tr-TR" sz="3600" dirty="0" smtClean="0"/>
              <a:t>01   EĞİTİM ÖĞRETİM PROGRAMLARI    </a:t>
            </a:r>
          </a:p>
          <a:p>
            <a:pPr>
              <a:spcBef>
                <a:spcPts val="0"/>
              </a:spcBef>
            </a:pPr>
            <a:r>
              <a:rPr lang="tr-TR" sz="3600" dirty="0" smtClean="0"/>
              <a:t>02   DERS MÜFREDATLARI    </a:t>
            </a:r>
          </a:p>
          <a:p>
            <a:pPr>
              <a:spcBef>
                <a:spcPts val="0"/>
              </a:spcBef>
            </a:pPr>
            <a:r>
              <a:rPr lang="tr-TR" sz="3600" dirty="0" smtClean="0"/>
              <a:t>03   DERS KİTAPLARI    </a:t>
            </a:r>
          </a:p>
          <a:p>
            <a:pPr>
              <a:spcBef>
                <a:spcPts val="0"/>
              </a:spcBef>
            </a:pPr>
            <a:r>
              <a:rPr lang="tr-TR" sz="3600" dirty="0" smtClean="0"/>
              <a:t>04   EĞİTİM METODLARI VE ARAŞTIRMALARI    </a:t>
            </a:r>
          </a:p>
          <a:p>
            <a:pPr>
              <a:spcBef>
                <a:spcPts val="0"/>
              </a:spcBef>
            </a:pPr>
            <a:r>
              <a:rPr lang="tr-TR" sz="3600" dirty="0" smtClean="0"/>
              <a:t>05   DERS ARAÇ-GEREÇLERİ    </a:t>
            </a:r>
          </a:p>
          <a:p>
            <a:pPr>
              <a:spcBef>
                <a:spcPts val="0"/>
              </a:spcBef>
            </a:pPr>
            <a:r>
              <a:rPr lang="tr-TR" sz="3600" dirty="0" smtClean="0"/>
              <a:t>06   DEĞERLENDİRME    </a:t>
            </a:r>
          </a:p>
          <a:p>
            <a:pPr>
              <a:spcBef>
                <a:spcPts val="0"/>
              </a:spcBef>
            </a:pPr>
            <a:r>
              <a:rPr lang="tr-TR" sz="3600" dirty="0" smtClean="0"/>
              <a:t>99   DİĞER</a:t>
            </a:r>
            <a:endParaRPr lang="tr-TR" sz="3600" dirty="0"/>
          </a:p>
        </p:txBody>
      </p:sp>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spTree>
    <p:extLst>
      <p:ext uri="{BB962C8B-B14F-4D97-AF65-F5344CB8AC3E}">
        <p14:creationId xmlns="" xmlns:p14="http://schemas.microsoft.com/office/powerpoint/2010/main" val="2729303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pSp>
        <p:nvGrpSpPr>
          <p:cNvPr id="6148" name="Group 4"/>
          <p:cNvGrpSpPr>
            <a:grpSpLocks noChangeAspect="1"/>
          </p:cNvGrpSpPr>
          <p:nvPr/>
        </p:nvGrpSpPr>
        <p:grpSpPr bwMode="auto">
          <a:xfrm>
            <a:off x="3905250" y="1593850"/>
            <a:ext cx="1787525" cy="4538663"/>
            <a:chOff x="2460" y="1004"/>
            <a:chExt cx="1126" cy="2859"/>
          </a:xfrm>
        </p:grpSpPr>
        <p:sp>
          <p:nvSpPr>
            <p:cNvPr id="6147" name="AutoShape 3"/>
            <p:cNvSpPr>
              <a:spLocks noChangeAspect="1" noChangeArrowheads="1" noTextEdit="1"/>
            </p:cNvSpPr>
            <p:nvPr/>
          </p:nvSpPr>
          <p:spPr bwMode="auto">
            <a:xfrm>
              <a:off x="2464" y="1008"/>
              <a:ext cx="832" cy="28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149" name="Rectangle 5"/>
            <p:cNvSpPr>
              <a:spLocks noChangeArrowheads="1"/>
            </p:cNvSpPr>
            <p:nvPr/>
          </p:nvSpPr>
          <p:spPr bwMode="auto">
            <a:xfrm>
              <a:off x="2464" y="1008"/>
              <a:ext cx="832" cy="917"/>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150" name="Rectangle 6"/>
            <p:cNvSpPr>
              <a:spLocks noChangeArrowheads="1"/>
            </p:cNvSpPr>
            <p:nvPr/>
          </p:nvSpPr>
          <p:spPr bwMode="auto">
            <a:xfrm>
              <a:off x="2464" y="1921"/>
              <a:ext cx="84" cy="222"/>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151" name="Rectangle 7"/>
            <p:cNvSpPr>
              <a:spLocks noChangeArrowheads="1"/>
            </p:cNvSpPr>
            <p:nvPr/>
          </p:nvSpPr>
          <p:spPr bwMode="auto">
            <a:xfrm>
              <a:off x="2544" y="1921"/>
              <a:ext cx="672" cy="22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152" name="Rectangle 8"/>
            <p:cNvSpPr>
              <a:spLocks noChangeArrowheads="1"/>
            </p:cNvSpPr>
            <p:nvPr/>
          </p:nvSpPr>
          <p:spPr bwMode="auto">
            <a:xfrm>
              <a:off x="3212" y="1921"/>
              <a:ext cx="84" cy="222"/>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153" name="Rectangle 9"/>
            <p:cNvSpPr>
              <a:spLocks noChangeArrowheads="1"/>
            </p:cNvSpPr>
            <p:nvPr/>
          </p:nvSpPr>
          <p:spPr bwMode="auto">
            <a:xfrm>
              <a:off x="2464" y="2138"/>
              <a:ext cx="832" cy="67"/>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154" name="Rectangle 10"/>
            <p:cNvSpPr>
              <a:spLocks noChangeArrowheads="1"/>
            </p:cNvSpPr>
            <p:nvPr/>
          </p:nvSpPr>
          <p:spPr bwMode="auto">
            <a:xfrm>
              <a:off x="2464" y="2201"/>
              <a:ext cx="84" cy="193"/>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155" name="Rectangle 11"/>
            <p:cNvSpPr>
              <a:spLocks noChangeArrowheads="1"/>
            </p:cNvSpPr>
            <p:nvPr/>
          </p:nvSpPr>
          <p:spPr bwMode="auto">
            <a:xfrm>
              <a:off x="3212" y="2201"/>
              <a:ext cx="84" cy="193"/>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156" name="Line 12"/>
            <p:cNvSpPr>
              <a:spLocks noChangeShapeType="1"/>
            </p:cNvSpPr>
            <p:nvPr/>
          </p:nvSpPr>
          <p:spPr bwMode="auto">
            <a:xfrm>
              <a:off x="2548" y="2205"/>
              <a:ext cx="21" cy="1"/>
            </a:xfrm>
            <a:prstGeom prst="line">
              <a:avLst/>
            </a:prstGeom>
            <a:noFill/>
            <a:ln w="0">
              <a:solidFill>
                <a:srgbClr val="008000"/>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6157" name="Rectangle 13"/>
            <p:cNvSpPr>
              <a:spLocks noChangeArrowheads="1"/>
            </p:cNvSpPr>
            <p:nvPr/>
          </p:nvSpPr>
          <p:spPr bwMode="auto">
            <a:xfrm>
              <a:off x="2548" y="2205"/>
              <a:ext cx="21" cy="5"/>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158" name="Line 14"/>
            <p:cNvSpPr>
              <a:spLocks noChangeShapeType="1"/>
            </p:cNvSpPr>
            <p:nvPr/>
          </p:nvSpPr>
          <p:spPr bwMode="auto">
            <a:xfrm>
              <a:off x="2548" y="2210"/>
              <a:ext cx="17" cy="1"/>
            </a:xfrm>
            <a:prstGeom prst="line">
              <a:avLst/>
            </a:prstGeom>
            <a:noFill/>
            <a:ln w="0">
              <a:solidFill>
                <a:srgbClr val="008000"/>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6159" name="Rectangle 15"/>
            <p:cNvSpPr>
              <a:spLocks noChangeArrowheads="1"/>
            </p:cNvSpPr>
            <p:nvPr/>
          </p:nvSpPr>
          <p:spPr bwMode="auto">
            <a:xfrm>
              <a:off x="2548" y="2210"/>
              <a:ext cx="17" cy="4"/>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160" name="Line 16"/>
            <p:cNvSpPr>
              <a:spLocks noChangeShapeType="1"/>
            </p:cNvSpPr>
            <p:nvPr/>
          </p:nvSpPr>
          <p:spPr bwMode="auto">
            <a:xfrm>
              <a:off x="2548" y="2214"/>
              <a:ext cx="13" cy="1"/>
            </a:xfrm>
            <a:prstGeom prst="line">
              <a:avLst/>
            </a:prstGeom>
            <a:noFill/>
            <a:ln w="0">
              <a:solidFill>
                <a:srgbClr val="008000"/>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6161" name="Rectangle 17"/>
            <p:cNvSpPr>
              <a:spLocks noChangeArrowheads="1"/>
            </p:cNvSpPr>
            <p:nvPr/>
          </p:nvSpPr>
          <p:spPr bwMode="auto">
            <a:xfrm>
              <a:off x="2548" y="2214"/>
              <a:ext cx="13" cy="4"/>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162" name="Line 18"/>
            <p:cNvSpPr>
              <a:spLocks noChangeShapeType="1"/>
            </p:cNvSpPr>
            <p:nvPr/>
          </p:nvSpPr>
          <p:spPr bwMode="auto">
            <a:xfrm>
              <a:off x="2548" y="2218"/>
              <a:ext cx="8" cy="1"/>
            </a:xfrm>
            <a:prstGeom prst="line">
              <a:avLst/>
            </a:prstGeom>
            <a:noFill/>
            <a:ln w="0">
              <a:solidFill>
                <a:srgbClr val="008000"/>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6163" name="Rectangle 19"/>
            <p:cNvSpPr>
              <a:spLocks noChangeArrowheads="1"/>
            </p:cNvSpPr>
            <p:nvPr/>
          </p:nvSpPr>
          <p:spPr bwMode="auto">
            <a:xfrm>
              <a:off x="2548" y="2218"/>
              <a:ext cx="8" cy="4"/>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164" name="Line 20"/>
            <p:cNvSpPr>
              <a:spLocks noChangeShapeType="1"/>
            </p:cNvSpPr>
            <p:nvPr/>
          </p:nvSpPr>
          <p:spPr bwMode="auto">
            <a:xfrm>
              <a:off x="2548" y="2222"/>
              <a:ext cx="4" cy="1"/>
            </a:xfrm>
            <a:prstGeom prst="line">
              <a:avLst/>
            </a:prstGeom>
            <a:noFill/>
            <a:ln w="0">
              <a:solidFill>
                <a:srgbClr val="008000"/>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6165" name="Rectangle 21"/>
            <p:cNvSpPr>
              <a:spLocks noChangeArrowheads="1"/>
            </p:cNvSpPr>
            <p:nvPr/>
          </p:nvSpPr>
          <p:spPr bwMode="auto">
            <a:xfrm>
              <a:off x="2548" y="2222"/>
              <a:ext cx="4" cy="4"/>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166" name="Rectangle 22"/>
            <p:cNvSpPr>
              <a:spLocks noChangeArrowheads="1"/>
            </p:cNvSpPr>
            <p:nvPr/>
          </p:nvSpPr>
          <p:spPr bwMode="auto">
            <a:xfrm>
              <a:off x="2464" y="2390"/>
              <a:ext cx="832" cy="129"/>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167" name="Rectangle 23"/>
            <p:cNvSpPr>
              <a:spLocks noChangeArrowheads="1"/>
            </p:cNvSpPr>
            <p:nvPr/>
          </p:nvSpPr>
          <p:spPr bwMode="auto">
            <a:xfrm>
              <a:off x="2464" y="2515"/>
              <a:ext cx="84" cy="1009"/>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168" name="Rectangle 24"/>
            <p:cNvSpPr>
              <a:spLocks noChangeArrowheads="1"/>
            </p:cNvSpPr>
            <p:nvPr/>
          </p:nvSpPr>
          <p:spPr bwMode="auto">
            <a:xfrm>
              <a:off x="3212" y="2515"/>
              <a:ext cx="84" cy="1009"/>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169" name="Rectangle 25"/>
            <p:cNvSpPr>
              <a:spLocks noChangeArrowheads="1"/>
            </p:cNvSpPr>
            <p:nvPr/>
          </p:nvSpPr>
          <p:spPr bwMode="auto">
            <a:xfrm>
              <a:off x="2464" y="3520"/>
              <a:ext cx="832" cy="67"/>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170" name="Rectangle 26"/>
            <p:cNvSpPr>
              <a:spLocks noChangeArrowheads="1"/>
            </p:cNvSpPr>
            <p:nvPr/>
          </p:nvSpPr>
          <p:spPr bwMode="auto">
            <a:xfrm>
              <a:off x="2464" y="3583"/>
              <a:ext cx="84" cy="213"/>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171" name="Rectangle 27"/>
            <p:cNvSpPr>
              <a:spLocks noChangeArrowheads="1"/>
            </p:cNvSpPr>
            <p:nvPr/>
          </p:nvSpPr>
          <p:spPr bwMode="auto">
            <a:xfrm>
              <a:off x="3212" y="3583"/>
              <a:ext cx="84" cy="213"/>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172" name="Rectangle 28"/>
            <p:cNvSpPr>
              <a:spLocks noChangeArrowheads="1"/>
            </p:cNvSpPr>
            <p:nvPr/>
          </p:nvSpPr>
          <p:spPr bwMode="auto">
            <a:xfrm>
              <a:off x="2464" y="3792"/>
              <a:ext cx="832" cy="67"/>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173" name="Rectangle 29"/>
            <p:cNvSpPr>
              <a:spLocks noChangeArrowheads="1"/>
            </p:cNvSpPr>
            <p:nvPr/>
          </p:nvSpPr>
          <p:spPr bwMode="auto">
            <a:xfrm>
              <a:off x="2628" y="1967"/>
              <a:ext cx="501"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tr-TR" sz="1400" b="1" dirty="0" smtClean="0">
                  <a:solidFill>
                    <a:srgbClr val="000000"/>
                  </a:solidFill>
                  <a:latin typeface="Arial" pitchFamily="34" charset="0"/>
                  <a:cs typeface="Arial" pitchFamily="34" charset="0"/>
                </a:rPr>
                <a:t>24220845</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174" name="Rectangle 30"/>
            <p:cNvSpPr>
              <a:spLocks noChangeArrowheads="1"/>
            </p:cNvSpPr>
            <p:nvPr/>
          </p:nvSpPr>
          <p:spPr bwMode="auto">
            <a:xfrm>
              <a:off x="2746" y="2210"/>
              <a:ext cx="340" cy="21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900" b="1" i="0" u="none" strike="noStrike" cap="none" normalizeH="0" baseline="0" smtClean="0">
                  <a:ln>
                    <a:noFill/>
                  </a:ln>
                  <a:solidFill>
                    <a:srgbClr val="000000"/>
                  </a:solidFill>
                  <a:effectLst/>
                  <a:latin typeface="Arial" pitchFamily="34" charset="0"/>
                  <a:cs typeface="Arial" pitchFamily="34" charset="0"/>
                </a:rPr>
                <a:t>256</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6175" name="Rectangle 31"/>
            <p:cNvSpPr>
              <a:spLocks noChangeArrowheads="1"/>
            </p:cNvSpPr>
            <p:nvPr/>
          </p:nvSpPr>
          <p:spPr bwMode="auto">
            <a:xfrm>
              <a:off x="2611" y="2519"/>
              <a:ext cx="408"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smtClean="0">
                  <a:ln>
                    <a:noFill/>
                  </a:ln>
                  <a:solidFill>
                    <a:srgbClr val="000000"/>
                  </a:solidFill>
                  <a:effectLst/>
                  <a:latin typeface="Calibri" pitchFamily="34" charset="0"/>
                  <a:cs typeface="Arial" pitchFamily="34" charset="0"/>
                </a:rPr>
                <a:t>Yaz Kur’an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6176" name="Rectangle 32"/>
            <p:cNvSpPr>
              <a:spLocks noChangeArrowheads="1"/>
            </p:cNvSpPr>
            <p:nvPr/>
          </p:nvSpPr>
          <p:spPr bwMode="auto">
            <a:xfrm>
              <a:off x="2611" y="2624"/>
              <a:ext cx="315"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smtClean="0">
                  <a:ln>
                    <a:noFill/>
                  </a:ln>
                  <a:solidFill>
                    <a:srgbClr val="000000"/>
                  </a:solidFill>
                  <a:effectLst/>
                  <a:latin typeface="Calibri" pitchFamily="34" charset="0"/>
                  <a:cs typeface="Arial" pitchFamily="34" charset="0"/>
                </a:rPr>
                <a:t>Kursları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6177" name="Rectangle 33"/>
            <p:cNvSpPr>
              <a:spLocks noChangeArrowheads="1"/>
            </p:cNvSpPr>
            <p:nvPr/>
          </p:nvSpPr>
          <p:spPr bwMode="auto">
            <a:xfrm>
              <a:off x="2611" y="2720"/>
              <a:ext cx="399"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Calibri" pitchFamily="34" charset="0"/>
                  <a:cs typeface="Arial" pitchFamily="34" charset="0"/>
                </a:rPr>
                <a:t>01   Eğitim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6178" name="Rectangle 34"/>
            <p:cNvSpPr>
              <a:spLocks noChangeArrowheads="1"/>
            </p:cNvSpPr>
            <p:nvPr/>
          </p:nvSpPr>
          <p:spPr bwMode="auto">
            <a:xfrm>
              <a:off x="2611" y="2825"/>
              <a:ext cx="328"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Calibri" pitchFamily="34" charset="0"/>
                  <a:cs typeface="Arial" pitchFamily="34" charset="0"/>
                </a:rPr>
                <a:t>Öğretim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6179" name="Rectangle 35"/>
            <p:cNvSpPr>
              <a:spLocks noChangeArrowheads="1"/>
            </p:cNvSpPr>
            <p:nvPr/>
          </p:nvSpPr>
          <p:spPr bwMode="auto">
            <a:xfrm>
              <a:off x="2611" y="2921"/>
              <a:ext cx="340"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Calibri" pitchFamily="34" charset="0"/>
                  <a:cs typeface="Arial" pitchFamily="34" charset="0"/>
                </a:rPr>
                <a:t>02   Ders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6180" name="Rectangle 36"/>
            <p:cNvSpPr>
              <a:spLocks noChangeArrowheads="1"/>
            </p:cNvSpPr>
            <p:nvPr/>
          </p:nvSpPr>
          <p:spPr bwMode="auto">
            <a:xfrm>
              <a:off x="2611" y="3026"/>
              <a:ext cx="525"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Calibri" pitchFamily="34" charset="0"/>
                  <a:cs typeface="Arial" pitchFamily="34" charset="0"/>
                </a:rPr>
                <a:t>Müfredatları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6181" name="Rectangle 37"/>
            <p:cNvSpPr>
              <a:spLocks noChangeArrowheads="1"/>
            </p:cNvSpPr>
            <p:nvPr/>
          </p:nvSpPr>
          <p:spPr bwMode="auto">
            <a:xfrm>
              <a:off x="2611" y="3172"/>
              <a:ext cx="681"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Calibri" pitchFamily="34" charset="0"/>
                  <a:cs typeface="Arial" pitchFamily="34" charset="0"/>
                </a:rPr>
                <a:t>03   Ders Kitapları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6182" name="Rectangle 38"/>
            <p:cNvSpPr>
              <a:spLocks noChangeArrowheads="1"/>
            </p:cNvSpPr>
            <p:nvPr/>
          </p:nvSpPr>
          <p:spPr bwMode="auto">
            <a:xfrm>
              <a:off x="2611" y="3373"/>
              <a:ext cx="349"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Calibri" pitchFamily="34" charset="0"/>
                  <a:cs typeface="Arial" pitchFamily="34" charset="0"/>
                </a:rPr>
                <a:t>99   Diğer</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6183" name="Rectangle 39"/>
            <p:cNvSpPr>
              <a:spLocks noChangeArrowheads="1"/>
            </p:cNvSpPr>
            <p:nvPr/>
          </p:nvSpPr>
          <p:spPr bwMode="auto">
            <a:xfrm>
              <a:off x="2653" y="3578"/>
              <a:ext cx="448"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dirty="0" smtClean="0">
                  <a:ln>
                    <a:noFill/>
                  </a:ln>
                  <a:solidFill>
                    <a:srgbClr val="000000"/>
                  </a:solidFill>
                  <a:effectLst/>
                  <a:latin typeface="Arial" pitchFamily="34" charset="0"/>
                  <a:cs typeface="Arial" pitchFamily="34" charset="0"/>
                </a:rPr>
                <a:t>2019</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184" name="Rectangle 40"/>
            <p:cNvSpPr>
              <a:spLocks noChangeArrowheads="1"/>
            </p:cNvSpPr>
            <p:nvPr/>
          </p:nvSpPr>
          <p:spPr bwMode="auto">
            <a:xfrm>
              <a:off x="2498" y="1535"/>
              <a:ext cx="101" cy="4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6185" name="Rectangle 41"/>
            <p:cNvSpPr>
              <a:spLocks noChangeArrowheads="1"/>
            </p:cNvSpPr>
            <p:nvPr/>
          </p:nvSpPr>
          <p:spPr bwMode="auto">
            <a:xfrm>
              <a:off x="2678" y="1753"/>
              <a:ext cx="908" cy="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smtClean="0">
                  <a:ln>
                    <a:noFill/>
                  </a:ln>
                  <a:solidFill>
                    <a:srgbClr val="FFFFFF"/>
                  </a:solidFill>
                  <a:effectLst/>
                  <a:latin typeface="Arial" pitchFamily="34" charset="0"/>
                  <a:cs typeface="Arial" pitchFamily="34" charset="0"/>
                </a:rPr>
                <a:t>                          T.C.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6186" name="Rectangle 42"/>
            <p:cNvSpPr>
              <a:spLocks noChangeArrowheads="1"/>
            </p:cNvSpPr>
            <p:nvPr/>
          </p:nvSpPr>
          <p:spPr bwMode="auto">
            <a:xfrm>
              <a:off x="2481" y="1803"/>
              <a:ext cx="489" cy="4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tr-TR" sz="500" b="1" dirty="0" smtClean="0">
                  <a:solidFill>
                    <a:srgbClr val="FFFFFF"/>
                  </a:solidFill>
                  <a:latin typeface="Arial" pitchFamily="34" charset="0"/>
                  <a:cs typeface="Arial" pitchFamily="34" charset="0"/>
                </a:rPr>
                <a:t>SARIKAYA MÜFTÜLÜĞÜ </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187" name="Rectangle 43"/>
            <p:cNvSpPr>
              <a:spLocks noChangeArrowheads="1"/>
            </p:cNvSpPr>
            <p:nvPr/>
          </p:nvSpPr>
          <p:spPr bwMode="auto">
            <a:xfrm>
              <a:off x="2683" y="1854"/>
              <a:ext cx="466" cy="4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dirty="0" smtClean="0">
                  <a:ln>
                    <a:noFill/>
                  </a:ln>
                  <a:solidFill>
                    <a:srgbClr val="FFFFFF"/>
                  </a:solidFill>
                  <a:effectLst/>
                  <a:latin typeface="Arial" pitchFamily="34" charset="0"/>
                  <a:cs typeface="Arial" pitchFamily="34" charset="0"/>
                </a:rPr>
                <a:t> Karşıyaka </a:t>
              </a:r>
              <a:r>
                <a:rPr kumimoji="0" lang="tr-TR" sz="500" b="1" i="0" u="none" strike="noStrike" cap="none" normalizeH="0" baseline="0" dirty="0" err="1" smtClean="0">
                  <a:ln>
                    <a:noFill/>
                  </a:ln>
                  <a:solidFill>
                    <a:srgbClr val="FFFFFF"/>
                  </a:solidFill>
                  <a:effectLst/>
                  <a:latin typeface="Arial" pitchFamily="34" charset="0"/>
                  <a:cs typeface="Arial" pitchFamily="34" charset="0"/>
                </a:rPr>
                <a:t>Kur'an</a:t>
              </a:r>
              <a:r>
                <a:rPr kumimoji="0" lang="tr-TR" sz="500" b="1" i="0" u="none" strike="noStrike" cap="none" normalizeH="0" baseline="0" dirty="0" smtClean="0">
                  <a:ln>
                    <a:noFill/>
                  </a:ln>
                  <a:solidFill>
                    <a:srgbClr val="FFFFFF"/>
                  </a:solidFill>
                  <a:effectLst/>
                  <a:latin typeface="Arial" pitchFamily="34" charset="0"/>
                  <a:cs typeface="Arial" pitchFamily="34" charset="0"/>
                </a:rPr>
                <a:t> Kursu</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188" name="Line 44"/>
            <p:cNvSpPr>
              <a:spLocks noChangeShapeType="1"/>
            </p:cNvSpPr>
            <p:nvPr/>
          </p:nvSpPr>
          <p:spPr bwMode="auto">
            <a:xfrm flipV="1">
              <a:off x="2464" y="1008"/>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6189" name="Rectangle 45"/>
            <p:cNvSpPr>
              <a:spLocks noChangeArrowheads="1"/>
            </p:cNvSpPr>
            <p:nvPr/>
          </p:nvSpPr>
          <p:spPr bwMode="auto">
            <a:xfrm>
              <a:off x="2464" y="1004"/>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190" name="Rectangle 46"/>
            <p:cNvSpPr>
              <a:spLocks noChangeArrowheads="1"/>
            </p:cNvSpPr>
            <p:nvPr/>
          </p:nvSpPr>
          <p:spPr bwMode="auto">
            <a:xfrm>
              <a:off x="2464" y="1004"/>
              <a:ext cx="832" cy="8"/>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191" name="Line 47"/>
            <p:cNvSpPr>
              <a:spLocks noChangeShapeType="1"/>
            </p:cNvSpPr>
            <p:nvPr/>
          </p:nvSpPr>
          <p:spPr bwMode="auto">
            <a:xfrm flipV="1">
              <a:off x="3292" y="1008"/>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6192" name="Rectangle 48"/>
            <p:cNvSpPr>
              <a:spLocks noChangeArrowheads="1"/>
            </p:cNvSpPr>
            <p:nvPr/>
          </p:nvSpPr>
          <p:spPr bwMode="auto">
            <a:xfrm>
              <a:off x="3292" y="1004"/>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193" name="Line 49"/>
            <p:cNvSpPr>
              <a:spLocks noChangeShapeType="1"/>
            </p:cNvSpPr>
            <p:nvPr/>
          </p:nvSpPr>
          <p:spPr bwMode="auto">
            <a:xfrm flipV="1">
              <a:off x="2544" y="1008"/>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6194" name="Rectangle 50"/>
            <p:cNvSpPr>
              <a:spLocks noChangeArrowheads="1"/>
            </p:cNvSpPr>
            <p:nvPr/>
          </p:nvSpPr>
          <p:spPr bwMode="auto">
            <a:xfrm>
              <a:off x="2544" y="1004"/>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195" name="Line 51"/>
            <p:cNvSpPr>
              <a:spLocks noChangeShapeType="1"/>
            </p:cNvSpPr>
            <p:nvPr/>
          </p:nvSpPr>
          <p:spPr bwMode="auto">
            <a:xfrm flipV="1">
              <a:off x="3212" y="1008"/>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6196" name="Rectangle 52"/>
            <p:cNvSpPr>
              <a:spLocks noChangeArrowheads="1"/>
            </p:cNvSpPr>
            <p:nvPr/>
          </p:nvSpPr>
          <p:spPr bwMode="auto">
            <a:xfrm>
              <a:off x="3212" y="1004"/>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197" name="Line 53"/>
            <p:cNvSpPr>
              <a:spLocks noChangeShapeType="1"/>
            </p:cNvSpPr>
            <p:nvPr/>
          </p:nvSpPr>
          <p:spPr bwMode="auto">
            <a:xfrm>
              <a:off x="2548" y="2716"/>
              <a:ext cx="664"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6198" name="Rectangle 54"/>
            <p:cNvSpPr>
              <a:spLocks noChangeArrowheads="1"/>
            </p:cNvSpPr>
            <p:nvPr/>
          </p:nvSpPr>
          <p:spPr bwMode="auto">
            <a:xfrm>
              <a:off x="2548" y="2716"/>
              <a:ext cx="66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199" name="Line 55"/>
            <p:cNvSpPr>
              <a:spLocks noChangeShapeType="1"/>
            </p:cNvSpPr>
            <p:nvPr/>
          </p:nvSpPr>
          <p:spPr bwMode="auto">
            <a:xfrm>
              <a:off x="2548" y="2917"/>
              <a:ext cx="664"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6200" name="Rectangle 56"/>
            <p:cNvSpPr>
              <a:spLocks noChangeArrowheads="1"/>
            </p:cNvSpPr>
            <p:nvPr/>
          </p:nvSpPr>
          <p:spPr bwMode="auto">
            <a:xfrm>
              <a:off x="2548" y="2917"/>
              <a:ext cx="66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201" name="Line 57"/>
            <p:cNvSpPr>
              <a:spLocks noChangeShapeType="1"/>
            </p:cNvSpPr>
            <p:nvPr/>
          </p:nvSpPr>
          <p:spPr bwMode="auto">
            <a:xfrm>
              <a:off x="2548" y="3118"/>
              <a:ext cx="664"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6202" name="Rectangle 58"/>
            <p:cNvSpPr>
              <a:spLocks noChangeArrowheads="1"/>
            </p:cNvSpPr>
            <p:nvPr/>
          </p:nvSpPr>
          <p:spPr bwMode="auto">
            <a:xfrm>
              <a:off x="2548" y="3118"/>
              <a:ext cx="66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203" name="Line 59"/>
            <p:cNvSpPr>
              <a:spLocks noChangeShapeType="1"/>
            </p:cNvSpPr>
            <p:nvPr/>
          </p:nvSpPr>
          <p:spPr bwMode="auto">
            <a:xfrm>
              <a:off x="2548" y="3319"/>
              <a:ext cx="664"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6204" name="Rectangle 60"/>
            <p:cNvSpPr>
              <a:spLocks noChangeArrowheads="1"/>
            </p:cNvSpPr>
            <p:nvPr/>
          </p:nvSpPr>
          <p:spPr bwMode="auto">
            <a:xfrm>
              <a:off x="2548" y="3319"/>
              <a:ext cx="66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205" name="Rectangle 61"/>
            <p:cNvSpPr>
              <a:spLocks noChangeArrowheads="1"/>
            </p:cNvSpPr>
            <p:nvPr/>
          </p:nvSpPr>
          <p:spPr bwMode="auto">
            <a:xfrm>
              <a:off x="2460" y="1012"/>
              <a:ext cx="8" cy="2847"/>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206" name="Rectangle 62"/>
            <p:cNvSpPr>
              <a:spLocks noChangeArrowheads="1"/>
            </p:cNvSpPr>
            <p:nvPr/>
          </p:nvSpPr>
          <p:spPr bwMode="auto">
            <a:xfrm>
              <a:off x="2464" y="3851"/>
              <a:ext cx="832" cy="8"/>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207" name="Rectangle 63"/>
            <p:cNvSpPr>
              <a:spLocks noChangeArrowheads="1"/>
            </p:cNvSpPr>
            <p:nvPr/>
          </p:nvSpPr>
          <p:spPr bwMode="auto">
            <a:xfrm>
              <a:off x="3288" y="1012"/>
              <a:ext cx="8" cy="2847"/>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208" name="Line 64"/>
            <p:cNvSpPr>
              <a:spLocks noChangeShapeType="1"/>
            </p:cNvSpPr>
            <p:nvPr/>
          </p:nvSpPr>
          <p:spPr bwMode="auto">
            <a:xfrm>
              <a:off x="2464" y="3859"/>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6209" name="Rectangle 65"/>
            <p:cNvSpPr>
              <a:spLocks noChangeArrowheads="1"/>
            </p:cNvSpPr>
            <p:nvPr/>
          </p:nvSpPr>
          <p:spPr bwMode="auto">
            <a:xfrm>
              <a:off x="2464" y="3859"/>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210" name="Line 66"/>
            <p:cNvSpPr>
              <a:spLocks noChangeShapeType="1"/>
            </p:cNvSpPr>
            <p:nvPr/>
          </p:nvSpPr>
          <p:spPr bwMode="auto">
            <a:xfrm>
              <a:off x="2544" y="3859"/>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6211" name="Rectangle 67"/>
            <p:cNvSpPr>
              <a:spLocks noChangeArrowheads="1"/>
            </p:cNvSpPr>
            <p:nvPr/>
          </p:nvSpPr>
          <p:spPr bwMode="auto">
            <a:xfrm>
              <a:off x="2544" y="3859"/>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212" name="Line 68"/>
            <p:cNvSpPr>
              <a:spLocks noChangeShapeType="1"/>
            </p:cNvSpPr>
            <p:nvPr/>
          </p:nvSpPr>
          <p:spPr bwMode="auto">
            <a:xfrm>
              <a:off x="3212" y="3859"/>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6213" name="Rectangle 69"/>
            <p:cNvSpPr>
              <a:spLocks noChangeArrowheads="1"/>
            </p:cNvSpPr>
            <p:nvPr/>
          </p:nvSpPr>
          <p:spPr bwMode="auto">
            <a:xfrm>
              <a:off x="3212" y="3859"/>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214" name="Line 70"/>
            <p:cNvSpPr>
              <a:spLocks noChangeShapeType="1"/>
            </p:cNvSpPr>
            <p:nvPr/>
          </p:nvSpPr>
          <p:spPr bwMode="auto">
            <a:xfrm>
              <a:off x="3292" y="3859"/>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6215" name="Rectangle 71"/>
            <p:cNvSpPr>
              <a:spLocks noChangeArrowheads="1"/>
            </p:cNvSpPr>
            <p:nvPr/>
          </p:nvSpPr>
          <p:spPr bwMode="auto">
            <a:xfrm>
              <a:off x="3292" y="3859"/>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216" name="Line 72"/>
            <p:cNvSpPr>
              <a:spLocks noChangeShapeType="1"/>
            </p:cNvSpPr>
            <p:nvPr/>
          </p:nvSpPr>
          <p:spPr bwMode="auto">
            <a:xfrm>
              <a:off x="3296" y="1008"/>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6217" name="Rectangle 73"/>
            <p:cNvSpPr>
              <a:spLocks noChangeArrowheads="1"/>
            </p:cNvSpPr>
            <p:nvPr/>
          </p:nvSpPr>
          <p:spPr bwMode="auto">
            <a:xfrm>
              <a:off x="3296" y="1008"/>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218" name="Line 74"/>
            <p:cNvSpPr>
              <a:spLocks noChangeShapeType="1"/>
            </p:cNvSpPr>
            <p:nvPr/>
          </p:nvSpPr>
          <p:spPr bwMode="auto">
            <a:xfrm>
              <a:off x="3296" y="1736"/>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6219" name="Rectangle 75"/>
            <p:cNvSpPr>
              <a:spLocks noChangeArrowheads="1"/>
            </p:cNvSpPr>
            <p:nvPr/>
          </p:nvSpPr>
          <p:spPr bwMode="auto">
            <a:xfrm>
              <a:off x="3296" y="1736"/>
              <a:ext cx="4" cy="5"/>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220" name="Line 76"/>
            <p:cNvSpPr>
              <a:spLocks noChangeShapeType="1"/>
            </p:cNvSpPr>
            <p:nvPr/>
          </p:nvSpPr>
          <p:spPr bwMode="auto">
            <a:xfrm>
              <a:off x="3296" y="1921"/>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6221" name="Rectangle 77"/>
            <p:cNvSpPr>
              <a:spLocks noChangeArrowheads="1"/>
            </p:cNvSpPr>
            <p:nvPr/>
          </p:nvSpPr>
          <p:spPr bwMode="auto">
            <a:xfrm>
              <a:off x="3296" y="1921"/>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222" name="Line 78"/>
            <p:cNvSpPr>
              <a:spLocks noChangeShapeType="1"/>
            </p:cNvSpPr>
            <p:nvPr/>
          </p:nvSpPr>
          <p:spPr bwMode="auto">
            <a:xfrm>
              <a:off x="3296" y="2138"/>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6223" name="Rectangle 79"/>
            <p:cNvSpPr>
              <a:spLocks noChangeArrowheads="1"/>
            </p:cNvSpPr>
            <p:nvPr/>
          </p:nvSpPr>
          <p:spPr bwMode="auto">
            <a:xfrm>
              <a:off x="3296" y="2138"/>
              <a:ext cx="4" cy="5"/>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224" name="Line 80"/>
            <p:cNvSpPr>
              <a:spLocks noChangeShapeType="1"/>
            </p:cNvSpPr>
            <p:nvPr/>
          </p:nvSpPr>
          <p:spPr bwMode="auto">
            <a:xfrm>
              <a:off x="3296" y="2201"/>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6225" name="Rectangle 81"/>
            <p:cNvSpPr>
              <a:spLocks noChangeArrowheads="1"/>
            </p:cNvSpPr>
            <p:nvPr/>
          </p:nvSpPr>
          <p:spPr bwMode="auto">
            <a:xfrm>
              <a:off x="3296" y="2201"/>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226" name="Line 82"/>
            <p:cNvSpPr>
              <a:spLocks noChangeShapeType="1"/>
            </p:cNvSpPr>
            <p:nvPr/>
          </p:nvSpPr>
          <p:spPr bwMode="auto">
            <a:xfrm>
              <a:off x="3296" y="2390"/>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6227" name="Rectangle 83"/>
            <p:cNvSpPr>
              <a:spLocks noChangeArrowheads="1"/>
            </p:cNvSpPr>
            <p:nvPr/>
          </p:nvSpPr>
          <p:spPr bwMode="auto">
            <a:xfrm>
              <a:off x="3296" y="2390"/>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228" name="Line 84"/>
            <p:cNvSpPr>
              <a:spLocks noChangeShapeType="1"/>
            </p:cNvSpPr>
            <p:nvPr/>
          </p:nvSpPr>
          <p:spPr bwMode="auto">
            <a:xfrm>
              <a:off x="3296" y="2452"/>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6229" name="Rectangle 85"/>
            <p:cNvSpPr>
              <a:spLocks noChangeArrowheads="1"/>
            </p:cNvSpPr>
            <p:nvPr/>
          </p:nvSpPr>
          <p:spPr bwMode="auto">
            <a:xfrm>
              <a:off x="3296" y="2452"/>
              <a:ext cx="4" cy="5"/>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230" name="Line 86"/>
            <p:cNvSpPr>
              <a:spLocks noChangeShapeType="1"/>
            </p:cNvSpPr>
            <p:nvPr/>
          </p:nvSpPr>
          <p:spPr bwMode="auto">
            <a:xfrm>
              <a:off x="3296" y="2515"/>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6231" name="Rectangle 87"/>
            <p:cNvSpPr>
              <a:spLocks noChangeArrowheads="1"/>
            </p:cNvSpPr>
            <p:nvPr/>
          </p:nvSpPr>
          <p:spPr bwMode="auto">
            <a:xfrm>
              <a:off x="3296" y="2515"/>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232" name="Line 88"/>
            <p:cNvSpPr>
              <a:spLocks noChangeShapeType="1"/>
            </p:cNvSpPr>
            <p:nvPr/>
          </p:nvSpPr>
          <p:spPr bwMode="auto">
            <a:xfrm>
              <a:off x="3296" y="2716"/>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6233" name="Rectangle 89"/>
            <p:cNvSpPr>
              <a:spLocks noChangeArrowheads="1"/>
            </p:cNvSpPr>
            <p:nvPr/>
          </p:nvSpPr>
          <p:spPr bwMode="auto">
            <a:xfrm>
              <a:off x="3296" y="2716"/>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234" name="Line 90"/>
            <p:cNvSpPr>
              <a:spLocks noChangeShapeType="1"/>
            </p:cNvSpPr>
            <p:nvPr/>
          </p:nvSpPr>
          <p:spPr bwMode="auto">
            <a:xfrm>
              <a:off x="3296" y="2917"/>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6235" name="Rectangle 91"/>
            <p:cNvSpPr>
              <a:spLocks noChangeArrowheads="1"/>
            </p:cNvSpPr>
            <p:nvPr/>
          </p:nvSpPr>
          <p:spPr bwMode="auto">
            <a:xfrm>
              <a:off x="3296" y="2917"/>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236" name="Line 92"/>
            <p:cNvSpPr>
              <a:spLocks noChangeShapeType="1"/>
            </p:cNvSpPr>
            <p:nvPr/>
          </p:nvSpPr>
          <p:spPr bwMode="auto">
            <a:xfrm>
              <a:off x="3296" y="3118"/>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6237" name="Rectangle 93"/>
            <p:cNvSpPr>
              <a:spLocks noChangeArrowheads="1"/>
            </p:cNvSpPr>
            <p:nvPr/>
          </p:nvSpPr>
          <p:spPr bwMode="auto">
            <a:xfrm>
              <a:off x="3296" y="3118"/>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238" name="Line 94"/>
            <p:cNvSpPr>
              <a:spLocks noChangeShapeType="1"/>
            </p:cNvSpPr>
            <p:nvPr/>
          </p:nvSpPr>
          <p:spPr bwMode="auto">
            <a:xfrm>
              <a:off x="3296" y="3319"/>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6239" name="Rectangle 95"/>
            <p:cNvSpPr>
              <a:spLocks noChangeArrowheads="1"/>
            </p:cNvSpPr>
            <p:nvPr/>
          </p:nvSpPr>
          <p:spPr bwMode="auto">
            <a:xfrm>
              <a:off x="3296" y="3319"/>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240" name="Line 96"/>
            <p:cNvSpPr>
              <a:spLocks noChangeShapeType="1"/>
            </p:cNvSpPr>
            <p:nvPr/>
          </p:nvSpPr>
          <p:spPr bwMode="auto">
            <a:xfrm>
              <a:off x="3296" y="3520"/>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6241" name="Rectangle 97"/>
            <p:cNvSpPr>
              <a:spLocks noChangeArrowheads="1"/>
            </p:cNvSpPr>
            <p:nvPr/>
          </p:nvSpPr>
          <p:spPr bwMode="auto">
            <a:xfrm>
              <a:off x="3296" y="3520"/>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242" name="Line 98"/>
            <p:cNvSpPr>
              <a:spLocks noChangeShapeType="1"/>
            </p:cNvSpPr>
            <p:nvPr/>
          </p:nvSpPr>
          <p:spPr bwMode="auto">
            <a:xfrm>
              <a:off x="3296" y="3583"/>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6243" name="Rectangle 99"/>
            <p:cNvSpPr>
              <a:spLocks noChangeArrowheads="1"/>
            </p:cNvSpPr>
            <p:nvPr/>
          </p:nvSpPr>
          <p:spPr bwMode="auto">
            <a:xfrm>
              <a:off x="3296" y="3583"/>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244" name="Line 100"/>
            <p:cNvSpPr>
              <a:spLocks noChangeShapeType="1"/>
            </p:cNvSpPr>
            <p:nvPr/>
          </p:nvSpPr>
          <p:spPr bwMode="auto">
            <a:xfrm>
              <a:off x="3296" y="3792"/>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6245" name="Rectangle 101"/>
            <p:cNvSpPr>
              <a:spLocks noChangeArrowheads="1"/>
            </p:cNvSpPr>
            <p:nvPr/>
          </p:nvSpPr>
          <p:spPr bwMode="auto">
            <a:xfrm>
              <a:off x="3296" y="3792"/>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246" name="Line 102"/>
            <p:cNvSpPr>
              <a:spLocks noChangeShapeType="1"/>
            </p:cNvSpPr>
            <p:nvPr/>
          </p:nvSpPr>
          <p:spPr bwMode="auto">
            <a:xfrm>
              <a:off x="3296" y="3855"/>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6247" name="Rectangle 103"/>
            <p:cNvSpPr>
              <a:spLocks noChangeArrowheads="1"/>
            </p:cNvSpPr>
            <p:nvPr/>
          </p:nvSpPr>
          <p:spPr bwMode="auto">
            <a:xfrm>
              <a:off x="3296" y="3855"/>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pic>
          <p:nvPicPr>
            <p:cNvPr id="6248" name="Picture 104"/>
            <p:cNvPicPr>
              <a:picLocks noChangeAspect="1" noChangeArrowheads="1"/>
            </p:cNvPicPr>
            <p:nvPr/>
          </p:nvPicPr>
          <p:blipFill>
            <a:blip r:embed="rId2"/>
            <a:srcRect/>
            <a:stretch>
              <a:fillRect/>
            </a:stretch>
          </p:blipFill>
          <p:spPr bwMode="auto">
            <a:xfrm>
              <a:off x="2519" y="1092"/>
              <a:ext cx="710" cy="644"/>
            </a:xfrm>
            <a:prstGeom prst="rect">
              <a:avLst/>
            </a:prstGeom>
            <a:noFill/>
            <a:ln w="9525">
              <a:noFill/>
              <a:miter lim="800000"/>
              <a:headEnd/>
              <a:tailEnd/>
            </a:ln>
          </p:spPr>
        </p:pic>
      </p:grpSp>
    </p:spTree>
    <p:extLst>
      <p:ext uri="{BB962C8B-B14F-4D97-AF65-F5344CB8AC3E}">
        <p14:creationId xmlns="" xmlns:p14="http://schemas.microsoft.com/office/powerpoint/2010/main" val="2526196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spcBef>
                <a:spcPts val="0"/>
              </a:spcBef>
            </a:pPr>
            <a:r>
              <a:rPr lang="tr-TR" sz="4000" b="1" dirty="0" smtClean="0">
                <a:solidFill>
                  <a:srgbClr val="FF0000"/>
                </a:solidFill>
              </a:rPr>
              <a:t>260    HAFIZLIK TESPİT SINAVLARI    </a:t>
            </a:r>
          </a:p>
          <a:p>
            <a:pPr>
              <a:spcBef>
                <a:spcPts val="0"/>
              </a:spcBef>
            </a:pPr>
            <a:r>
              <a:rPr lang="tr-TR" sz="4000" dirty="0" smtClean="0"/>
              <a:t>01   İLAN - DUYURU </a:t>
            </a:r>
          </a:p>
          <a:p>
            <a:pPr>
              <a:spcBef>
                <a:spcPts val="0"/>
              </a:spcBef>
            </a:pPr>
            <a:r>
              <a:rPr lang="tr-TR" sz="4000" dirty="0" smtClean="0"/>
              <a:t>02   MÜRACAAT </a:t>
            </a:r>
          </a:p>
          <a:p>
            <a:pPr>
              <a:spcBef>
                <a:spcPts val="0"/>
              </a:spcBef>
            </a:pPr>
            <a:r>
              <a:rPr lang="tr-TR" sz="4000" dirty="0" smtClean="0"/>
              <a:t>03   KOMİSYON TEŞKİLİ VE TEBLİGAT </a:t>
            </a:r>
          </a:p>
          <a:p>
            <a:pPr>
              <a:spcBef>
                <a:spcPts val="0"/>
              </a:spcBef>
            </a:pPr>
            <a:r>
              <a:rPr lang="tr-TR" sz="4000" dirty="0" smtClean="0"/>
              <a:t>04   SINAV </a:t>
            </a:r>
          </a:p>
          <a:p>
            <a:pPr>
              <a:spcBef>
                <a:spcPts val="0"/>
              </a:spcBef>
            </a:pPr>
            <a:r>
              <a:rPr lang="tr-TR" sz="4000" dirty="0" smtClean="0"/>
              <a:t>05   BELGELENDİRME </a:t>
            </a:r>
          </a:p>
          <a:p>
            <a:pPr>
              <a:spcBef>
                <a:spcPts val="0"/>
              </a:spcBef>
            </a:pPr>
            <a:r>
              <a:rPr lang="tr-TR" sz="4000" dirty="0" smtClean="0"/>
              <a:t>99   DİĞER</a:t>
            </a:r>
            <a:endParaRPr lang="tr-TR" sz="4000" dirty="0"/>
          </a:p>
        </p:txBody>
      </p:sp>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spTree>
    <p:extLst>
      <p:ext uri="{BB962C8B-B14F-4D97-AF65-F5344CB8AC3E}">
        <p14:creationId xmlns="" xmlns:p14="http://schemas.microsoft.com/office/powerpoint/2010/main" val="1166103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grpSp>
        <p:nvGrpSpPr>
          <p:cNvPr id="7172" name="Group 4"/>
          <p:cNvGrpSpPr>
            <a:grpSpLocks noChangeAspect="1"/>
          </p:cNvGrpSpPr>
          <p:nvPr/>
        </p:nvGrpSpPr>
        <p:grpSpPr bwMode="auto">
          <a:xfrm>
            <a:off x="3905250" y="1593850"/>
            <a:ext cx="1727200" cy="4538663"/>
            <a:chOff x="2460" y="1004"/>
            <a:chExt cx="1088" cy="2859"/>
          </a:xfrm>
        </p:grpSpPr>
        <p:sp>
          <p:nvSpPr>
            <p:cNvPr id="7171" name="AutoShape 3"/>
            <p:cNvSpPr>
              <a:spLocks noChangeAspect="1" noChangeArrowheads="1" noTextEdit="1"/>
            </p:cNvSpPr>
            <p:nvPr/>
          </p:nvSpPr>
          <p:spPr bwMode="auto">
            <a:xfrm>
              <a:off x="2464" y="1008"/>
              <a:ext cx="832" cy="28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173" name="Rectangle 5"/>
            <p:cNvSpPr>
              <a:spLocks noChangeArrowheads="1"/>
            </p:cNvSpPr>
            <p:nvPr/>
          </p:nvSpPr>
          <p:spPr bwMode="auto">
            <a:xfrm>
              <a:off x="2464" y="1008"/>
              <a:ext cx="912" cy="917"/>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174" name="Rectangle 6"/>
            <p:cNvSpPr>
              <a:spLocks noChangeArrowheads="1"/>
            </p:cNvSpPr>
            <p:nvPr/>
          </p:nvSpPr>
          <p:spPr bwMode="auto">
            <a:xfrm>
              <a:off x="2464" y="1921"/>
              <a:ext cx="84" cy="222"/>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175" name="Rectangle 7"/>
            <p:cNvSpPr>
              <a:spLocks noChangeArrowheads="1"/>
            </p:cNvSpPr>
            <p:nvPr/>
          </p:nvSpPr>
          <p:spPr bwMode="auto">
            <a:xfrm>
              <a:off x="2544" y="1921"/>
              <a:ext cx="672" cy="22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176" name="Rectangle 8"/>
            <p:cNvSpPr>
              <a:spLocks noChangeArrowheads="1"/>
            </p:cNvSpPr>
            <p:nvPr/>
          </p:nvSpPr>
          <p:spPr bwMode="auto">
            <a:xfrm>
              <a:off x="3212" y="1921"/>
              <a:ext cx="164" cy="222"/>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177" name="Line 9"/>
            <p:cNvSpPr>
              <a:spLocks noChangeShapeType="1"/>
            </p:cNvSpPr>
            <p:nvPr/>
          </p:nvSpPr>
          <p:spPr bwMode="auto">
            <a:xfrm>
              <a:off x="2548" y="1925"/>
              <a:ext cx="21" cy="1"/>
            </a:xfrm>
            <a:prstGeom prst="line">
              <a:avLst/>
            </a:prstGeom>
            <a:noFill/>
            <a:ln w="0">
              <a:solidFill>
                <a:srgbClr val="008000"/>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7178" name="Rectangle 10"/>
            <p:cNvSpPr>
              <a:spLocks noChangeArrowheads="1"/>
            </p:cNvSpPr>
            <p:nvPr/>
          </p:nvSpPr>
          <p:spPr bwMode="auto">
            <a:xfrm>
              <a:off x="2548" y="1925"/>
              <a:ext cx="21" cy="4"/>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179" name="Line 11"/>
            <p:cNvSpPr>
              <a:spLocks noChangeShapeType="1"/>
            </p:cNvSpPr>
            <p:nvPr/>
          </p:nvSpPr>
          <p:spPr bwMode="auto">
            <a:xfrm>
              <a:off x="2548" y="1929"/>
              <a:ext cx="17" cy="1"/>
            </a:xfrm>
            <a:prstGeom prst="line">
              <a:avLst/>
            </a:prstGeom>
            <a:noFill/>
            <a:ln w="0">
              <a:solidFill>
                <a:srgbClr val="008000"/>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7180" name="Rectangle 12"/>
            <p:cNvSpPr>
              <a:spLocks noChangeArrowheads="1"/>
            </p:cNvSpPr>
            <p:nvPr/>
          </p:nvSpPr>
          <p:spPr bwMode="auto">
            <a:xfrm>
              <a:off x="2548" y="1929"/>
              <a:ext cx="17" cy="4"/>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181" name="Line 13"/>
            <p:cNvSpPr>
              <a:spLocks noChangeShapeType="1"/>
            </p:cNvSpPr>
            <p:nvPr/>
          </p:nvSpPr>
          <p:spPr bwMode="auto">
            <a:xfrm>
              <a:off x="2548" y="1933"/>
              <a:ext cx="13" cy="1"/>
            </a:xfrm>
            <a:prstGeom prst="line">
              <a:avLst/>
            </a:prstGeom>
            <a:noFill/>
            <a:ln w="0">
              <a:solidFill>
                <a:srgbClr val="008000"/>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7182" name="Rectangle 14"/>
            <p:cNvSpPr>
              <a:spLocks noChangeArrowheads="1"/>
            </p:cNvSpPr>
            <p:nvPr/>
          </p:nvSpPr>
          <p:spPr bwMode="auto">
            <a:xfrm>
              <a:off x="2548" y="1933"/>
              <a:ext cx="13" cy="4"/>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183" name="Line 15"/>
            <p:cNvSpPr>
              <a:spLocks noChangeShapeType="1"/>
            </p:cNvSpPr>
            <p:nvPr/>
          </p:nvSpPr>
          <p:spPr bwMode="auto">
            <a:xfrm>
              <a:off x="2548" y="1937"/>
              <a:ext cx="8" cy="1"/>
            </a:xfrm>
            <a:prstGeom prst="line">
              <a:avLst/>
            </a:prstGeom>
            <a:noFill/>
            <a:ln w="0">
              <a:solidFill>
                <a:srgbClr val="008000"/>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7184" name="Rectangle 16"/>
            <p:cNvSpPr>
              <a:spLocks noChangeArrowheads="1"/>
            </p:cNvSpPr>
            <p:nvPr/>
          </p:nvSpPr>
          <p:spPr bwMode="auto">
            <a:xfrm>
              <a:off x="2548" y="1937"/>
              <a:ext cx="8" cy="5"/>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185" name="Line 17"/>
            <p:cNvSpPr>
              <a:spLocks noChangeShapeType="1"/>
            </p:cNvSpPr>
            <p:nvPr/>
          </p:nvSpPr>
          <p:spPr bwMode="auto">
            <a:xfrm>
              <a:off x="2548" y="1942"/>
              <a:ext cx="4" cy="1"/>
            </a:xfrm>
            <a:prstGeom prst="line">
              <a:avLst/>
            </a:prstGeom>
            <a:noFill/>
            <a:ln w="0">
              <a:solidFill>
                <a:srgbClr val="008000"/>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7186" name="Rectangle 18"/>
            <p:cNvSpPr>
              <a:spLocks noChangeArrowheads="1"/>
            </p:cNvSpPr>
            <p:nvPr/>
          </p:nvSpPr>
          <p:spPr bwMode="auto">
            <a:xfrm>
              <a:off x="2548" y="1942"/>
              <a:ext cx="4" cy="4"/>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187" name="Rectangle 19"/>
            <p:cNvSpPr>
              <a:spLocks noChangeArrowheads="1"/>
            </p:cNvSpPr>
            <p:nvPr/>
          </p:nvSpPr>
          <p:spPr bwMode="auto">
            <a:xfrm>
              <a:off x="2464" y="2138"/>
              <a:ext cx="912" cy="67"/>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188" name="Rectangle 20"/>
            <p:cNvSpPr>
              <a:spLocks noChangeArrowheads="1"/>
            </p:cNvSpPr>
            <p:nvPr/>
          </p:nvSpPr>
          <p:spPr bwMode="auto">
            <a:xfrm>
              <a:off x="2464" y="2201"/>
              <a:ext cx="84" cy="193"/>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189" name="Rectangle 21"/>
            <p:cNvSpPr>
              <a:spLocks noChangeArrowheads="1"/>
            </p:cNvSpPr>
            <p:nvPr/>
          </p:nvSpPr>
          <p:spPr bwMode="auto">
            <a:xfrm>
              <a:off x="3212" y="2201"/>
              <a:ext cx="164" cy="193"/>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190" name="Line 22"/>
            <p:cNvSpPr>
              <a:spLocks noChangeShapeType="1"/>
            </p:cNvSpPr>
            <p:nvPr/>
          </p:nvSpPr>
          <p:spPr bwMode="auto">
            <a:xfrm>
              <a:off x="2548" y="2205"/>
              <a:ext cx="21" cy="1"/>
            </a:xfrm>
            <a:prstGeom prst="line">
              <a:avLst/>
            </a:prstGeom>
            <a:noFill/>
            <a:ln w="0">
              <a:solidFill>
                <a:srgbClr val="008000"/>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7191" name="Rectangle 23"/>
            <p:cNvSpPr>
              <a:spLocks noChangeArrowheads="1"/>
            </p:cNvSpPr>
            <p:nvPr/>
          </p:nvSpPr>
          <p:spPr bwMode="auto">
            <a:xfrm>
              <a:off x="2548" y="2205"/>
              <a:ext cx="21" cy="5"/>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192" name="Line 24"/>
            <p:cNvSpPr>
              <a:spLocks noChangeShapeType="1"/>
            </p:cNvSpPr>
            <p:nvPr/>
          </p:nvSpPr>
          <p:spPr bwMode="auto">
            <a:xfrm>
              <a:off x="2548" y="2210"/>
              <a:ext cx="17" cy="1"/>
            </a:xfrm>
            <a:prstGeom prst="line">
              <a:avLst/>
            </a:prstGeom>
            <a:noFill/>
            <a:ln w="0">
              <a:solidFill>
                <a:srgbClr val="008000"/>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7193" name="Rectangle 25"/>
            <p:cNvSpPr>
              <a:spLocks noChangeArrowheads="1"/>
            </p:cNvSpPr>
            <p:nvPr/>
          </p:nvSpPr>
          <p:spPr bwMode="auto">
            <a:xfrm>
              <a:off x="2548" y="2210"/>
              <a:ext cx="17" cy="4"/>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194" name="Line 26"/>
            <p:cNvSpPr>
              <a:spLocks noChangeShapeType="1"/>
            </p:cNvSpPr>
            <p:nvPr/>
          </p:nvSpPr>
          <p:spPr bwMode="auto">
            <a:xfrm>
              <a:off x="2548" y="2214"/>
              <a:ext cx="13" cy="1"/>
            </a:xfrm>
            <a:prstGeom prst="line">
              <a:avLst/>
            </a:prstGeom>
            <a:noFill/>
            <a:ln w="0">
              <a:solidFill>
                <a:srgbClr val="008000"/>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7195" name="Rectangle 27"/>
            <p:cNvSpPr>
              <a:spLocks noChangeArrowheads="1"/>
            </p:cNvSpPr>
            <p:nvPr/>
          </p:nvSpPr>
          <p:spPr bwMode="auto">
            <a:xfrm>
              <a:off x="2548" y="2214"/>
              <a:ext cx="13" cy="4"/>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196" name="Line 28"/>
            <p:cNvSpPr>
              <a:spLocks noChangeShapeType="1"/>
            </p:cNvSpPr>
            <p:nvPr/>
          </p:nvSpPr>
          <p:spPr bwMode="auto">
            <a:xfrm>
              <a:off x="2548" y="2218"/>
              <a:ext cx="8" cy="1"/>
            </a:xfrm>
            <a:prstGeom prst="line">
              <a:avLst/>
            </a:prstGeom>
            <a:noFill/>
            <a:ln w="0">
              <a:solidFill>
                <a:srgbClr val="008000"/>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7197" name="Rectangle 29"/>
            <p:cNvSpPr>
              <a:spLocks noChangeArrowheads="1"/>
            </p:cNvSpPr>
            <p:nvPr/>
          </p:nvSpPr>
          <p:spPr bwMode="auto">
            <a:xfrm>
              <a:off x="2548" y="2218"/>
              <a:ext cx="8" cy="4"/>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198" name="Line 30"/>
            <p:cNvSpPr>
              <a:spLocks noChangeShapeType="1"/>
            </p:cNvSpPr>
            <p:nvPr/>
          </p:nvSpPr>
          <p:spPr bwMode="auto">
            <a:xfrm>
              <a:off x="2548" y="2222"/>
              <a:ext cx="4" cy="1"/>
            </a:xfrm>
            <a:prstGeom prst="line">
              <a:avLst/>
            </a:prstGeom>
            <a:noFill/>
            <a:ln w="0">
              <a:solidFill>
                <a:srgbClr val="008000"/>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7199" name="Rectangle 31"/>
            <p:cNvSpPr>
              <a:spLocks noChangeArrowheads="1"/>
            </p:cNvSpPr>
            <p:nvPr/>
          </p:nvSpPr>
          <p:spPr bwMode="auto">
            <a:xfrm>
              <a:off x="2548" y="2222"/>
              <a:ext cx="4" cy="4"/>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200" name="Rectangle 32"/>
            <p:cNvSpPr>
              <a:spLocks noChangeArrowheads="1"/>
            </p:cNvSpPr>
            <p:nvPr/>
          </p:nvSpPr>
          <p:spPr bwMode="auto">
            <a:xfrm>
              <a:off x="2464" y="2390"/>
              <a:ext cx="912" cy="129"/>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201" name="Rectangle 33"/>
            <p:cNvSpPr>
              <a:spLocks noChangeArrowheads="1"/>
            </p:cNvSpPr>
            <p:nvPr/>
          </p:nvSpPr>
          <p:spPr bwMode="auto">
            <a:xfrm>
              <a:off x="2464" y="2515"/>
              <a:ext cx="84" cy="1009"/>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202" name="Rectangle 34"/>
            <p:cNvSpPr>
              <a:spLocks noChangeArrowheads="1"/>
            </p:cNvSpPr>
            <p:nvPr/>
          </p:nvSpPr>
          <p:spPr bwMode="auto">
            <a:xfrm>
              <a:off x="3212" y="2515"/>
              <a:ext cx="164" cy="1009"/>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203" name="Rectangle 35"/>
            <p:cNvSpPr>
              <a:spLocks noChangeArrowheads="1"/>
            </p:cNvSpPr>
            <p:nvPr/>
          </p:nvSpPr>
          <p:spPr bwMode="auto">
            <a:xfrm>
              <a:off x="2464" y="3520"/>
              <a:ext cx="912" cy="67"/>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204" name="Rectangle 36"/>
            <p:cNvSpPr>
              <a:spLocks noChangeArrowheads="1"/>
            </p:cNvSpPr>
            <p:nvPr/>
          </p:nvSpPr>
          <p:spPr bwMode="auto">
            <a:xfrm>
              <a:off x="2464" y="3583"/>
              <a:ext cx="84" cy="213"/>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205" name="Rectangle 37"/>
            <p:cNvSpPr>
              <a:spLocks noChangeArrowheads="1"/>
            </p:cNvSpPr>
            <p:nvPr/>
          </p:nvSpPr>
          <p:spPr bwMode="auto">
            <a:xfrm>
              <a:off x="3212" y="3583"/>
              <a:ext cx="164" cy="213"/>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206" name="Rectangle 38"/>
            <p:cNvSpPr>
              <a:spLocks noChangeArrowheads="1"/>
            </p:cNvSpPr>
            <p:nvPr/>
          </p:nvSpPr>
          <p:spPr bwMode="auto">
            <a:xfrm>
              <a:off x="2464" y="3792"/>
              <a:ext cx="912" cy="67"/>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207" name="Rectangle 39"/>
            <p:cNvSpPr>
              <a:spLocks noChangeArrowheads="1"/>
            </p:cNvSpPr>
            <p:nvPr/>
          </p:nvSpPr>
          <p:spPr bwMode="auto">
            <a:xfrm>
              <a:off x="2628" y="1967"/>
              <a:ext cx="646"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pitchFamily="34" charset="0"/>
                  <a:cs typeface="Arial" pitchFamily="34" charset="0"/>
                </a:rPr>
                <a:t>24220845</a:t>
              </a:r>
            </a:p>
          </p:txBody>
        </p:sp>
        <p:sp>
          <p:nvSpPr>
            <p:cNvPr id="7208" name="Rectangle 40"/>
            <p:cNvSpPr>
              <a:spLocks noChangeArrowheads="1"/>
            </p:cNvSpPr>
            <p:nvPr/>
          </p:nvSpPr>
          <p:spPr bwMode="auto">
            <a:xfrm>
              <a:off x="2746" y="2210"/>
              <a:ext cx="340" cy="21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900" b="1" i="0" u="none" strike="noStrike" cap="none" normalizeH="0" baseline="0" smtClean="0">
                  <a:ln>
                    <a:noFill/>
                  </a:ln>
                  <a:solidFill>
                    <a:srgbClr val="000000"/>
                  </a:solidFill>
                  <a:effectLst/>
                  <a:latin typeface="Arial" pitchFamily="34" charset="0"/>
                  <a:cs typeface="Arial" pitchFamily="34" charset="0"/>
                </a:rPr>
                <a:t>260</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7209" name="Rectangle 41"/>
            <p:cNvSpPr>
              <a:spLocks noChangeArrowheads="1"/>
            </p:cNvSpPr>
            <p:nvPr/>
          </p:nvSpPr>
          <p:spPr bwMode="auto">
            <a:xfrm>
              <a:off x="2611" y="2507"/>
              <a:ext cx="580" cy="13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smtClean="0">
                  <a:ln>
                    <a:noFill/>
                  </a:ln>
                  <a:solidFill>
                    <a:srgbClr val="000000"/>
                  </a:solidFill>
                  <a:effectLst/>
                  <a:latin typeface="Calibri" pitchFamily="34" charset="0"/>
                  <a:cs typeface="Arial" pitchFamily="34" charset="0"/>
                </a:rPr>
                <a:t>Hafızlık Tespit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7210" name="Rectangle 42"/>
            <p:cNvSpPr>
              <a:spLocks noChangeArrowheads="1"/>
            </p:cNvSpPr>
            <p:nvPr/>
          </p:nvSpPr>
          <p:spPr bwMode="auto">
            <a:xfrm>
              <a:off x="2611" y="2624"/>
              <a:ext cx="441" cy="13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smtClean="0">
                  <a:ln>
                    <a:noFill/>
                  </a:ln>
                  <a:solidFill>
                    <a:srgbClr val="000000"/>
                  </a:solidFill>
                  <a:effectLst/>
                  <a:latin typeface="Calibri" pitchFamily="34" charset="0"/>
                  <a:cs typeface="Arial" pitchFamily="34" charset="0"/>
                </a:rPr>
                <a:t>Sınavları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7211" name="Rectangle 43"/>
            <p:cNvSpPr>
              <a:spLocks noChangeArrowheads="1"/>
            </p:cNvSpPr>
            <p:nvPr/>
          </p:nvSpPr>
          <p:spPr bwMode="auto">
            <a:xfrm>
              <a:off x="2611" y="2771"/>
              <a:ext cx="63" cy="10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Arial" pitchFamily="34" charset="0"/>
                  <a:cs typeface="Arial" pitchFamily="34" charset="0"/>
                </a:rPr>
                <a:t>•</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7212" name="Rectangle 44"/>
            <p:cNvSpPr>
              <a:spLocks noChangeArrowheads="1"/>
            </p:cNvSpPr>
            <p:nvPr/>
          </p:nvSpPr>
          <p:spPr bwMode="auto">
            <a:xfrm>
              <a:off x="2640" y="2771"/>
              <a:ext cx="609"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Calibri" pitchFamily="34" charset="0"/>
                  <a:cs typeface="Arial" pitchFamily="34" charset="0"/>
                </a:rPr>
                <a:t>01   İlan - Duyuru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7213" name="Rectangle 45"/>
            <p:cNvSpPr>
              <a:spLocks noChangeArrowheads="1"/>
            </p:cNvSpPr>
            <p:nvPr/>
          </p:nvSpPr>
          <p:spPr bwMode="auto">
            <a:xfrm>
              <a:off x="2611" y="2971"/>
              <a:ext cx="63" cy="10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Arial" pitchFamily="34" charset="0"/>
                  <a:cs typeface="Arial" pitchFamily="34" charset="0"/>
                </a:rPr>
                <a:t>•</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7214" name="Rectangle 46"/>
            <p:cNvSpPr>
              <a:spLocks noChangeArrowheads="1"/>
            </p:cNvSpPr>
            <p:nvPr/>
          </p:nvSpPr>
          <p:spPr bwMode="auto">
            <a:xfrm>
              <a:off x="2640" y="2971"/>
              <a:ext cx="508"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Calibri" pitchFamily="34" charset="0"/>
                  <a:cs typeface="Arial" pitchFamily="34" charset="0"/>
                </a:rPr>
                <a:t>02   Müracaat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7215" name="Rectangle 47"/>
            <p:cNvSpPr>
              <a:spLocks noChangeArrowheads="1"/>
            </p:cNvSpPr>
            <p:nvPr/>
          </p:nvSpPr>
          <p:spPr bwMode="auto">
            <a:xfrm>
              <a:off x="2611" y="3172"/>
              <a:ext cx="63" cy="10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Arial" pitchFamily="34" charset="0"/>
                  <a:cs typeface="Arial" pitchFamily="34" charset="0"/>
                </a:rPr>
                <a:t>•</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7216" name="Rectangle 48"/>
            <p:cNvSpPr>
              <a:spLocks noChangeArrowheads="1"/>
            </p:cNvSpPr>
            <p:nvPr/>
          </p:nvSpPr>
          <p:spPr bwMode="auto">
            <a:xfrm>
              <a:off x="2640" y="3172"/>
              <a:ext cx="366"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Calibri" pitchFamily="34" charset="0"/>
                  <a:cs typeface="Arial" pitchFamily="34" charset="0"/>
                </a:rPr>
                <a:t>04   Sınav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7217" name="Rectangle 49"/>
            <p:cNvSpPr>
              <a:spLocks noChangeArrowheads="1"/>
            </p:cNvSpPr>
            <p:nvPr/>
          </p:nvSpPr>
          <p:spPr bwMode="auto">
            <a:xfrm>
              <a:off x="2611" y="3373"/>
              <a:ext cx="63" cy="10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Arial" pitchFamily="34" charset="0"/>
                  <a:cs typeface="Arial" pitchFamily="34" charset="0"/>
                </a:rPr>
                <a:t>•</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7218" name="Rectangle 50"/>
            <p:cNvSpPr>
              <a:spLocks noChangeArrowheads="1"/>
            </p:cNvSpPr>
            <p:nvPr/>
          </p:nvSpPr>
          <p:spPr bwMode="auto">
            <a:xfrm>
              <a:off x="2640" y="3373"/>
              <a:ext cx="349"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Calibri" pitchFamily="34" charset="0"/>
                  <a:cs typeface="Arial" pitchFamily="34" charset="0"/>
                </a:rPr>
                <a:t>99   Diğer</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7219" name="Rectangle 51"/>
            <p:cNvSpPr>
              <a:spLocks noChangeArrowheads="1"/>
            </p:cNvSpPr>
            <p:nvPr/>
          </p:nvSpPr>
          <p:spPr bwMode="auto">
            <a:xfrm>
              <a:off x="2653" y="3578"/>
              <a:ext cx="448"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dirty="0" smtClean="0">
                  <a:ln>
                    <a:noFill/>
                  </a:ln>
                  <a:solidFill>
                    <a:srgbClr val="000000"/>
                  </a:solidFill>
                  <a:effectLst/>
                  <a:latin typeface="Arial" pitchFamily="34" charset="0"/>
                  <a:cs typeface="Arial" pitchFamily="34" charset="0"/>
                </a:rPr>
                <a:t>2019</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220" name="Rectangle 52"/>
            <p:cNvSpPr>
              <a:spLocks noChangeArrowheads="1"/>
            </p:cNvSpPr>
            <p:nvPr/>
          </p:nvSpPr>
          <p:spPr bwMode="auto">
            <a:xfrm>
              <a:off x="2498" y="1535"/>
              <a:ext cx="101" cy="4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7221" name="Rectangle 53"/>
            <p:cNvSpPr>
              <a:spLocks noChangeArrowheads="1"/>
            </p:cNvSpPr>
            <p:nvPr/>
          </p:nvSpPr>
          <p:spPr bwMode="auto">
            <a:xfrm>
              <a:off x="2640" y="1753"/>
              <a:ext cx="908" cy="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smtClean="0">
                  <a:ln>
                    <a:noFill/>
                  </a:ln>
                  <a:solidFill>
                    <a:srgbClr val="FFFFFF"/>
                  </a:solidFill>
                  <a:effectLst/>
                  <a:latin typeface="Arial" pitchFamily="34" charset="0"/>
                  <a:cs typeface="Arial" pitchFamily="34" charset="0"/>
                </a:rPr>
                <a:t>                          T.C.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7222" name="Rectangle 54"/>
            <p:cNvSpPr>
              <a:spLocks noChangeArrowheads="1"/>
            </p:cNvSpPr>
            <p:nvPr/>
          </p:nvSpPr>
          <p:spPr bwMode="auto">
            <a:xfrm>
              <a:off x="2632" y="1803"/>
              <a:ext cx="611" cy="4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tr-TR" sz="500" b="1" dirty="0" smtClean="0">
                  <a:solidFill>
                    <a:srgbClr val="FFFFFF"/>
                  </a:solidFill>
                  <a:latin typeface="Arial" pitchFamily="34" charset="0"/>
                  <a:cs typeface="Arial" pitchFamily="34" charset="0"/>
                </a:rPr>
                <a:t>SARIKAYA</a:t>
              </a:r>
              <a:r>
                <a:rPr kumimoji="0" lang="tr-TR" sz="500" b="1" i="0" u="none" strike="noStrike" cap="none" normalizeH="0" baseline="0" dirty="0" smtClean="0">
                  <a:ln>
                    <a:noFill/>
                  </a:ln>
                  <a:solidFill>
                    <a:srgbClr val="FFFFFF"/>
                  </a:solidFill>
                  <a:effectLst/>
                  <a:latin typeface="Arial" pitchFamily="34" charset="0"/>
                  <a:cs typeface="Arial" pitchFamily="34" charset="0"/>
                </a:rPr>
                <a:t>MÜFTÜLÜĞÜ             </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223" name="Rectangle 55"/>
            <p:cNvSpPr>
              <a:spLocks noChangeArrowheads="1"/>
            </p:cNvSpPr>
            <p:nvPr/>
          </p:nvSpPr>
          <p:spPr bwMode="auto">
            <a:xfrm>
              <a:off x="2527" y="1854"/>
              <a:ext cx="454" cy="4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tr-TR" sz="500" b="1" dirty="0" smtClean="0">
                  <a:solidFill>
                    <a:srgbClr val="FFFFFF"/>
                  </a:solidFill>
                  <a:latin typeface="Arial" pitchFamily="34" charset="0"/>
                  <a:cs typeface="Arial" pitchFamily="34" charset="0"/>
                </a:rPr>
                <a:t>Karşıyaka</a:t>
              </a:r>
              <a:r>
                <a:rPr kumimoji="0" lang="tr-TR" sz="500" b="1" i="0" u="none" strike="noStrike" cap="none" normalizeH="0" baseline="0" dirty="0" smtClean="0">
                  <a:ln>
                    <a:noFill/>
                  </a:ln>
                  <a:solidFill>
                    <a:srgbClr val="FFFFFF"/>
                  </a:solidFill>
                  <a:effectLst/>
                  <a:latin typeface="Arial" pitchFamily="34" charset="0"/>
                  <a:cs typeface="Arial" pitchFamily="34" charset="0"/>
                </a:rPr>
                <a:t> </a:t>
              </a:r>
              <a:r>
                <a:rPr kumimoji="0" lang="tr-TR" sz="500" b="1" i="0" u="none" strike="noStrike" cap="none" normalizeH="0" baseline="0" dirty="0" err="1" smtClean="0">
                  <a:ln>
                    <a:noFill/>
                  </a:ln>
                  <a:solidFill>
                    <a:srgbClr val="FFFFFF"/>
                  </a:solidFill>
                  <a:effectLst/>
                  <a:latin typeface="Arial" pitchFamily="34" charset="0"/>
                  <a:cs typeface="Arial" pitchFamily="34" charset="0"/>
                </a:rPr>
                <a:t>Kur'an</a:t>
              </a:r>
              <a:r>
                <a:rPr kumimoji="0" lang="tr-TR" sz="500" b="1" i="0" u="none" strike="noStrike" cap="none" normalizeH="0" baseline="0" dirty="0" smtClean="0">
                  <a:ln>
                    <a:noFill/>
                  </a:ln>
                  <a:solidFill>
                    <a:srgbClr val="FFFFFF"/>
                  </a:solidFill>
                  <a:effectLst/>
                  <a:latin typeface="Arial" pitchFamily="34" charset="0"/>
                  <a:cs typeface="Arial" pitchFamily="34" charset="0"/>
                </a:rPr>
                <a:t> Kursu</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224" name="Line 56"/>
            <p:cNvSpPr>
              <a:spLocks noChangeShapeType="1"/>
            </p:cNvSpPr>
            <p:nvPr/>
          </p:nvSpPr>
          <p:spPr bwMode="auto">
            <a:xfrm flipV="1">
              <a:off x="2464" y="1008"/>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7225" name="Rectangle 57"/>
            <p:cNvSpPr>
              <a:spLocks noChangeArrowheads="1"/>
            </p:cNvSpPr>
            <p:nvPr/>
          </p:nvSpPr>
          <p:spPr bwMode="auto">
            <a:xfrm>
              <a:off x="2464" y="1004"/>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226" name="Line 58"/>
            <p:cNvSpPr>
              <a:spLocks noChangeShapeType="1"/>
            </p:cNvSpPr>
            <p:nvPr/>
          </p:nvSpPr>
          <p:spPr bwMode="auto">
            <a:xfrm flipV="1">
              <a:off x="3212" y="1008"/>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7227" name="Rectangle 59"/>
            <p:cNvSpPr>
              <a:spLocks noChangeArrowheads="1"/>
            </p:cNvSpPr>
            <p:nvPr/>
          </p:nvSpPr>
          <p:spPr bwMode="auto">
            <a:xfrm>
              <a:off x="3212" y="1004"/>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228" name="Line 60"/>
            <p:cNvSpPr>
              <a:spLocks noChangeShapeType="1"/>
            </p:cNvSpPr>
            <p:nvPr/>
          </p:nvSpPr>
          <p:spPr bwMode="auto">
            <a:xfrm flipV="1">
              <a:off x="3292" y="1008"/>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7229" name="Rectangle 61"/>
            <p:cNvSpPr>
              <a:spLocks noChangeArrowheads="1"/>
            </p:cNvSpPr>
            <p:nvPr/>
          </p:nvSpPr>
          <p:spPr bwMode="auto">
            <a:xfrm>
              <a:off x="3292" y="1004"/>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230" name="Line 62"/>
            <p:cNvSpPr>
              <a:spLocks noChangeShapeType="1"/>
            </p:cNvSpPr>
            <p:nvPr/>
          </p:nvSpPr>
          <p:spPr bwMode="auto">
            <a:xfrm flipV="1">
              <a:off x="2544" y="1008"/>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7231" name="Rectangle 63"/>
            <p:cNvSpPr>
              <a:spLocks noChangeArrowheads="1"/>
            </p:cNvSpPr>
            <p:nvPr/>
          </p:nvSpPr>
          <p:spPr bwMode="auto">
            <a:xfrm>
              <a:off x="2544" y="1004"/>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232" name="Line 64"/>
            <p:cNvSpPr>
              <a:spLocks noChangeShapeType="1"/>
            </p:cNvSpPr>
            <p:nvPr/>
          </p:nvSpPr>
          <p:spPr bwMode="auto">
            <a:xfrm>
              <a:off x="2548" y="2716"/>
              <a:ext cx="664"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7233" name="Rectangle 65"/>
            <p:cNvSpPr>
              <a:spLocks noChangeArrowheads="1"/>
            </p:cNvSpPr>
            <p:nvPr/>
          </p:nvSpPr>
          <p:spPr bwMode="auto">
            <a:xfrm>
              <a:off x="2548" y="2716"/>
              <a:ext cx="66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234" name="Line 66"/>
            <p:cNvSpPr>
              <a:spLocks noChangeShapeType="1"/>
            </p:cNvSpPr>
            <p:nvPr/>
          </p:nvSpPr>
          <p:spPr bwMode="auto">
            <a:xfrm>
              <a:off x="2548" y="2917"/>
              <a:ext cx="664"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7235" name="Rectangle 67"/>
            <p:cNvSpPr>
              <a:spLocks noChangeArrowheads="1"/>
            </p:cNvSpPr>
            <p:nvPr/>
          </p:nvSpPr>
          <p:spPr bwMode="auto">
            <a:xfrm>
              <a:off x="2548" y="2917"/>
              <a:ext cx="66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236" name="Line 68"/>
            <p:cNvSpPr>
              <a:spLocks noChangeShapeType="1"/>
            </p:cNvSpPr>
            <p:nvPr/>
          </p:nvSpPr>
          <p:spPr bwMode="auto">
            <a:xfrm>
              <a:off x="2548" y="3118"/>
              <a:ext cx="664"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7237" name="Rectangle 69"/>
            <p:cNvSpPr>
              <a:spLocks noChangeArrowheads="1"/>
            </p:cNvSpPr>
            <p:nvPr/>
          </p:nvSpPr>
          <p:spPr bwMode="auto">
            <a:xfrm>
              <a:off x="2548" y="3118"/>
              <a:ext cx="66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238" name="Line 70"/>
            <p:cNvSpPr>
              <a:spLocks noChangeShapeType="1"/>
            </p:cNvSpPr>
            <p:nvPr/>
          </p:nvSpPr>
          <p:spPr bwMode="auto">
            <a:xfrm>
              <a:off x="2548" y="3319"/>
              <a:ext cx="664"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7239" name="Rectangle 71"/>
            <p:cNvSpPr>
              <a:spLocks noChangeArrowheads="1"/>
            </p:cNvSpPr>
            <p:nvPr/>
          </p:nvSpPr>
          <p:spPr bwMode="auto">
            <a:xfrm>
              <a:off x="2548" y="3319"/>
              <a:ext cx="66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240" name="Rectangle 72"/>
            <p:cNvSpPr>
              <a:spLocks noChangeArrowheads="1"/>
            </p:cNvSpPr>
            <p:nvPr/>
          </p:nvSpPr>
          <p:spPr bwMode="auto">
            <a:xfrm>
              <a:off x="2460" y="1004"/>
              <a:ext cx="8" cy="285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241" name="Rectangle 73"/>
            <p:cNvSpPr>
              <a:spLocks noChangeArrowheads="1"/>
            </p:cNvSpPr>
            <p:nvPr/>
          </p:nvSpPr>
          <p:spPr bwMode="auto">
            <a:xfrm>
              <a:off x="3288" y="1012"/>
              <a:ext cx="8" cy="2847"/>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242" name="Line 74"/>
            <p:cNvSpPr>
              <a:spLocks noChangeShapeType="1"/>
            </p:cNvSpPr>
            <p:nvPr/>
          </p:nvSpPr>
          <p:spPr bwMode="auto">
            <a:xfrm>
              <a:off x="2464" y="3859"/>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7243" name="Rectangle 75"/>
            <p:cNvSpPr>
              <a:spLocks noChangeArrowheads="1"/>
            </p:cNvSpPr>
            <p:nvPr/>
          </p:nvSpPr>
          <p:spPr bwMode="auto">
            <a:xfrm>
              <a:off x="2464" y="3859"/>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244" name="Line 76"/>
            <p:cNvSpPr>
              <a:spLocks noChangeShapeType="1"/>
            </p:cNvSpPr>
            <p:nvPr/>
          </p:nvSpPr>
          <p:spPr bwMode="auto">
            <a:xfrm>
              <a:off x="2544" y="3859"/>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7245" name="Rectangle 77"/>
            <p:cNvSpPr>
              <a:spLocks noChangeArrowheads="1"/>
            </p:cNvSpPr>
            <p:nvPr/>
          </p:nvSpPr>
          <p:spPr bwMode="auto">
            <a:xfrm>
              <a:off x="2544" y="3859"/>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246" name="Line 78"/>
            <p:cNvSpPr>
              <a:spLocks noChangeShapeType="1"/>
            </p:cNvSpPr>
            <p:nvPr/>
          </p:nvSpPr>
          <p:spPr bwMode="auto">
            <a:xfrm>
              <a:off x="3212" y="3859"/>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7247" name="Rectangle 79"/>
            <p:cNvSpPr>
              <a:spLocks noChangeArrowheads="1"/>
            </p:cNvSpPr>
            <p:nvPr/>
          </p:nvSpPr>
          <p:spPr bwMode="auto">
            <a:xfrm>
              <a:off x="3212" y="3859"/>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248" name="Line 80"/>
            <p:cNvSpPr>
              <a:spLocks noChangeShapeType="1"/>
            </p:cNvSpPr>
            <p:nvPr/>
          </p:nvSpPr>
          <p:spPr bwMode="auto">
            <a:xfrm>
              <a:off x="3292" y="3859"/>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7249" name="Rectangle 81"/>
            <p:cNvSpPr>
              <a:spLocks noChangeArrowheads="1"/>
            </p:cNvSpPr>
            <p:nvPr/>
          </p:nvSpPr>
          <p:spPr bwMode="auto">
            <a:xfrm>
              <a:off x="3292" y="3859"/>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250" name="Rectangle 82"/>
            <p:cNvSpPr>
              <a:spLocks noChangeArrowheads="1"/>
            </p:cNvSpPr>
            <p:nvPr/>
          </p:nvSpPr>
          <p:spPr bwMode="auto">
            <a:xfrm>
              <a:off x="2468" y="1004"/>
              <a:ext cx="832" cy="8"/>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251" name="Rectangle 83"/>
            <p:cNvSpPr>
              <a:spLocks noChangeArrowheads="1"/>
            </p:cNvSpPr>
            <p:nvPr/>
          </p:nvSpPr>
          <p:spPr bwMode="auto">
            <a:xfrm>
              <a:off x="2468" y="3851"/>
              <a:ext cx="832" cy="8"/>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pic>
          <p:nvPicPr>
            <p:cNvPr id="7252" name="Picture 84"/>
            <p:cNvPicPr>
              <a:picLocks noChangeAspect="1" noChangeArrowheads="1"/>
            </p:cNvPicPr>
            <p:nvPr/>
          </p:nvPicPr>
          <p:blipFill>
            <a:blip r:embed="rId2"/>
            <a:srcRect/>
            <a:stretch>
              <a:fillRect/>
            </a:stretch>
          </p:blipFill>
          <p:spPr bwMode="auto">
            <a:xfrm>
              <a:off x="2523" y="1058"/>
              <a:ext cx="710" cy="645"/>
            </a:xfrm>
            <a:prstGeom prst="rect">
              <a:avLst/>
            </a:prstGeom>
            <a:noFill/>
            <a:ln w="9525">
              <a:noFill/>
              <a:miter lim="800000"/>
              <a:headEnd/>
              <a:tailEnd/>
            </a:ln>
          </p:spPr>
        </p:pic>
      </p:grpSp>
    </p:spTree>
    <p:extLst>
      <p:ext uri="{BB962C8B-B14F-4D97-AF65-F5344CB8AC3E}">
        <p14:creationId xmlns="" xmlns:p14="http://schemas.microsoft.com/office/powerpoint/2010/main" val="386759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Autofit/>
          </a:bodyPr>
          <a:lstStyle/>
          <a:p>
            <a:pPr>
              <a:spcBef>
                <a:spcPts val="0"/>
              </a:spcBef>
            </a:pPr>
            <a:r>
              <a:rPr lang="tr-TR" sz="4000" b="1" dirty="0" smtClean="0">
                <a:solidFill>
                  <a:srgbClr val="FF0000"/>
                </a:solidFill>
              </a:rPr>
              <a:t>265    KUR’AN-I KERİM YARIŞMALARI    </a:t>
            </a:r>
          </a:p>
          <a:p>
            <a:pPr>
              <a:spcBef>
                <a:spcPts val="0"/>
              </a:spcBef>
            </a:pPr>
            <a:r>
              <a:rPr lang="tr-TR" sz="4000" b="1" dirty="0" smtClean="0">
                <a:solidFill>
                  <a:srgbClr val="FF0000"/>
                </a:solidFill>
              </a:rPr>
              <a:t>A   KUR’AN-I KERİM’İ GÜZEL OKUMA YARIŞMASI     </a:t>
            </a:r>
          </a:p>
          <a:p>
            <a:pPr>
              <a:spcBef>
                <a:spcPts val="0"/>
              </a:spcBef>
            </a:pPr>
            <a:r>
              <a:rPr lang="tr-TR" sz="4000" dirty="0" smtClean="0"/>
              <a:t>01  İLAN - DUYURU </a:t>
            </a:r>
          </a:p>
          <a:p>
            <a:pPr>
              <a:spcBef>
                <a:spcPts val="0"/>
              </a:spcBef>
            </a:pPr>
            <a:r>
              <a:rPr lang="tr-TR" sz="4000" dirty="0" smtClean="0"/>
              <a:t>02  KOMİSYON TEŞKİLİ VE TEBLİGAT </a:t>
            </a:r>
          </a:p>
          <a:p>
            <a:pPr>
              <a:spcBef>
                <a:spcPts val="0"/>
              </a:spcBef>
            </a:pPr>
            <a:r>
              <a:rPr lang="tr-TR" sz="4000" dirty="0" smtClean="0"/>
              <a:t>03  BELGELENDİRME - ÖDÜL </a:t>
            </a:r>
          </a:p>
        </p:txBody>
      </p:sp>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spTree>
    <p:extLst>
      <p:ext uri="{BB962C8B-B14F-4D97-AF65-F5344CB8AC3E}">
        <p14:creationId xmlns="" xmlns:p14="http://schemas.microsoft.com/office/powerpoint/2010/main" val="40092128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grpSp>
        <p:nvGrpSpPr>
          <p:cNvPr id="73" name="Group 4"/>
          <p:cNvGrpSpPr>
            <a:grpSpLocks noChangeAspect="1"/>
          </p:cNvGrpSpPr>
          <p:nvPr/>
        </p:nvGrpSpPr>
        <p:grpSpPr bwMode="auto">
          <a:xfrm>
            <a:off x="3905250" y="1593850"/>
            <a:ext cx="1727200" cy="4538663"/>
            <a:chOff x="2460" y="1004"/>
            <a:chExt cx="1088" cy="2859"/>
          </a:xfrm>
        </p:grpSpPr>
        <p:sp>
          <p:nvSpPr>
            <p:cNvPr id="74" name="AutoShape 3"/>
            <p:cNvSpPr>
              <a:spLocks noChangeAspect="1" noChangeArrowheads="1" noTextEdit="1"/>
            </p:cNvSpPr>
            <p:nvPr/>
          </p:nvSpPr>
          <p:spPr bwMode="auto">
            <a:xfrm>
              <a:off x="2464" y="1008"/>
              <a:ext cx="832" cy="28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5" name="Rectangle 5"/>
            <p:cNvSpPr>
              <a:spLocks noChangeArrowheads="1"/>
            </p:cNvSpPr>
            <p:nvPr/>
          </p:nvSpPr>
          <p:spPr bwMode="auto">
            <a:xfrm>
              <a:off x="2464" y="1008"/>
              <a:ext cx="912" cy="917"/>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6" name="Rectangle 6"/>
            <p:cNvSpPr>
              <a:spLocks noChangeArrowheads="1"/>
            </p:cNvSpPr>
            <p:nvPr/>
          </p:nvSpPr>
          <p:spPr bwMode="auto">
            <a:xfrm>
              <a:off x="2464" y="1921"/>
              <a:ext cx="84" cy="222"/>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7" name="Rectangle 7"/>
            <p:cNvSpPr>
              <a:spLocks noChangeArrowheads="1"/>
            </p:cNvSpPr>
            <p:nvPr/>
          </p:nvSpPr>
          <p:spPr bwMode="auto">
            <a:xfrm>
              <a:off x="2544" y="1921"/>
              <a:ext cx="672" cy="22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8" name="Rectangle 8"/>
            <p:cNvSpPr>
              <a:spLocks noChangeArrowheads="1"/>
            </p:cNvSpPr>
            <p:nvPr/>
          </p:nvSpPr>
          <p:spPr bwMode="auto">
            <a:xfrm>
              <a:off x="3212" y="1921"/>
              <a:ext cx="164" cy="222"/>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9" name="Line 9"/>
            <p:cNvSpPr>
              <a:spLocks noChangeShapeType="1"/>
            </p:cNvSpPr>
            <p:nvPr/>
          </p:nvSpPr>
          <p:spPr bwMode="auto">
            <a:xfrm>
              <a:off x="2548" y="1925"/>
              <a:ext cx="21" cy="1"/>
            </a:xfrm>
            <a:prstGeom prst="line">
              <a:avLst/>
            </a:prstGeom>
            <a:noFill/>
            <a:ln w="0">
              <a:solidFill>
                <a:srgbClr val="008000"/>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80" name="Rectangle 10"/>
            <p:cNvSpPr>
              <a:spLocks noChangeArrowheads="1"/>
            </p:cNvSpPr>
            <p:nvPr/>
          </p:nvSpPr>
          <p:spPr bwMode="auto">
            <a:xfrm>
              <a:off x="2548" y="1925"/>
              <a:ext cx="21" cy="4"/>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81" name="Line 11"/>
            <p:cNvSpPr>
              <a:spLocks noChangeShapeType="1"/>
            </p:cNvSpPr>
            <p:nvPr/>
          </p:nvSpPr>
          <p:spPr bwMode="auto">
            <a:xfrm>
              <a:off x="2548" y="1929"/>
              <a:ext cx="17" cy="1"/>
            </a:xfrm>
            <a:prstGeom prst="line">
              <a:avLst/>
            </a:prstGeom>
            <a:noFill/>
            <a:ln w="0">
              <a:solidFill>
                <a:srgbClr val="008000"/>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82" name="Rectangle 12"/>
            <p:cNvSpPr>
              <a:spLocks noChangeArrowheads="1"/>
            </p:cNvSpPr>
            <p:nvPr/>
          </p:nvSpPr>
          <p:spPr bwMode="auto">
            <a:xfrm>
              <a:off x="2548" y="1929"/>
              <a:ext cx="17" cy="4"/>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83" name="Line 13"/>
            <p:cNvSpPr>
              <a:spLocks noChangeShapeType="1"/>
            </p:cNvSpPr>
            <p:nvPr/>
          </p:nvSpPr>
          <p:spPr bwMode="auto">
            <a:xfrm>
              <a:off x="2548" y="1933"/>
              <a:ext cx="13" cy="1"/>
            </a:xfrm>
            <a:prstGeom prst="line">
              <a:avLst/>
            </a:prstGeom>
            <a:noFill/>
            <a:ln w="0">
              <a:solidFill>
                <a:srgbClr val="008000"/>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84" name="Rectangle 14"/>
            <p:cNvSpPr>
              <a:spLocks noChangeArrowheads="1"/>
            </p:cNvSpPr>
            <p:nvPr/>
          </p:nvSpPr>
          <p:spPr bwMode="auto">
            <a:xfrm>
              <a:off x="2548" y="1933"/>
              <a:ext cx="13" cy="4"/>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85" name="Line 15"/>
            <p:cNvSpPr>
              <a:spLocks noChangeShapeType="1"/>
            </p:cNvSpPr>
            <p:nvPr/>
          </p:nvSpPr>
          <p:spPr bwMode="auto">
            <a:xfrm>
              <a:off x="2548" y="1937"/>
              <a:ext cx="8" cy="1"/>
            </a:xfrm>
            <a:prstGeom prst="line">
              <a:avLst/>
            </a:prstGeom>
            <a:noFill/>
            <a:ln w="0">
              <a:solidFill>
                <a:srgbClr val="008000"/>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86" name="Rectangle 16"/>
            <p:cNvSpPr>
              <a:spLocks noChangeArrowheads="1"/>
            </p:cNvSpPr>
            <p:nvPr/>
          </p:nvSpPr>
          <p:spPr bwMode="auto">
            <a:xfrm>
              <a:off x="2548" y="1937"/>
              <a:ext cx="8" cy="5"/>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87" name="Line 17"/>
            <p:cNvSpPr>
              <a:spLocks noChangeShapeType="1"/>
            </p:cNvSpPr>
            <p:nvPr/>
          </p:nvSpPr>
          <p:spPr bwMode="auto">
            <a:xfrm>
              <a:off x="2548" y="1942"/>
              <a:ext cx="4" cy="1"/>
            </a:xfrm>
            <a:prstGeom prst="line">
              <a:avLst/>
            </a:prstGeom>
            <a:noFill/>
            <a:ln w="0">
              <a:solidFill>
                <a:srgbClr val="008000"/>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88" name="Rectangle 18"/>
            <p:cNvSpPr>
              <a:spLocks noChangeArrowheads="1"/>
            </p:cNvSpPr>
            <p:nvPr/>
          </p:nvSpPr>
          <p:spPr bwMode="auto">
            <a:xfrm>
              <a:off x="2548" y="1942"/>
              <a:ext cx="4" cy="4"/>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89" name="Rectangle 19"/>
            <p:cNvSpPr>
              <a:spLocks noChangeArrowheads="1"/>
            </p:cNvSpPr>
            <p:nvPr/>
          </p:nvSpPr>
          <p:spPr bwMode="auto">
            <a:xfrm>
              <a:off x="2464" y="2138"/>
              <a:ext cx="912" cy="67"/>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90" name="Rectangle 20"/>
            <p:cNvSpPr>
              <a:spLocks noChangeArrowheads="1"/>
            </p:cNvSpPr>
            <p:nvPr/>
          </p:nvSpPr>
          <p:spPr bwMode="auto">
            <a:xfrm>
              <a:off x="2464" y="2201"/>
              <a:ext cx="84" cy="193"/>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91" name="Rectangle 21"/>
            <p:cNvSpPr>
              <a:spLocks noChangeArrowheads="1"/>
            </p:cNvSpPr>
            <p:nvPr/>
          </p:nvSpPr>
          <p:spPr bwMode="auto">
            <a:xfrm>
              <a:off x="3212" y="2201"/>
              <a:ext cx="164" cy="193"/>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92" name="Line 22"/>
            <p:cNvSpPr>
              <a:spLocks noChangeShapeType="1"/>
            </p:cNvSpPr>
            <p:nvPr/>
          </p:nvSpPr>
          <p:spPr bwMode="auto">
            <a:xfrm>
              <a:off x="2548" y="2205"/>
              <a:ext cx="21" cy="1"/>
            </a:xfrm>
            <a:prstGeom prst="line">
              <a:avLst/>
            </a:prstGeom>
            <a:noFill/>
            <a:ln w="0">
              <a:solidFill>
                <a:srgbClr val="008000"/>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93" name="Rectangle 23"/>
            <p:cNvSpPr>
              <a:spLocks noChangeArrowheads="1"/>
            </p:cNvSpPr>
            <p:nvPr/>
          </p:nvSpPr>
          <p:spPr bwMode="auto">
            <a:xfrm>
              <a:off x="2548" y="2205"/>
              <a:ext cx="21" cy="5"/>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94" name="Line 24"/>
            <p:cNvSpPr>
              <a:spLocks noChangeShapeType="1"/>
            </p:cNvSpPr>
            <p:nvPr/>
          </p:nvSpPr>
          <p:spPr bwMode="auto">
            <a:xfrm>
              <a:off x="2548" y="2210"/>
              <a:ext cx="17" cy="1"/>
            </a:xfrm>
            <a:prstGeom prst="line">
              <a:avLst/>
            </a:prstGeom>
            <a:noFill/>
            <a:ln w="0">
              <a:solidFill>
                <a:srgbClr val="008000"/>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95" name="Rectangle 25"/>
            <p:cNvSpPr>
              <a:spLocks noChangeArrowheads="1"/>
            </p:cNvSpPr>
            <p:nvPr/>
          </p:nvSpPr>
          <p:spPr bwMode="auto">
            <a:xfrm>
              <a:off x="2548" y="2210"/>
              <a:ext cx="17" cy="4"/>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96" name="Line 26"/>
            <p:cNvSpPr>
              <a:spLocks noChangeShapeType="1"/>
            </p:cNvSpPr>
            <p:nvPr/>
          </p:nvSpPr>
          <p:spPr bwMode="auto">
            <a:xfrm>
              <a:off x="2548" y="2214"/>
              <a:ext cx="13" cy="1"/>
            </a:xfrm>
            <a:prstGeom prst="line">
              <a:avLst/>
            </a:prstGeom>
            <a:noFill/>
            <a:ln w="0">
              <a:solidFill>
                <a:srgbClr val="008000"/>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97" name="Rectangle 27"/>
            <p:cNvSpPr>
              <a:spLocks noChangeArrowheads="1"/>
            </p:cNvSpPr>
            <p:nvPr/>
          </p:nvSpPr>
          <p:spPr bwMode="auto">
            <a:xfrm>
              <a:off x="2548" y="2214"/>
              <a:ext cx="13" cy="4"/>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98" name="Line 28"/>
            <p:cNvSpPr>
              <a:spLocks noChangeShapeType="1"/>
            </p:cNvSpPr>
            <p:nvPr/>
          </p:nvSpPr>
          <p:spPr bwMode="auto">
            <a:xfrm>
              <a:off x="2548" y="2218"/>
              <a:ext cx="8" cy="1"/>
            </a:xfrm>
            <a:prstGeom prst="line">
              <a:avLst/>
            </a:prstGeom>
            <a:noFill/>
            <a:ln w="0">
              <a:solidFill>
                <a:srgbClr val="008000"/>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99" name="Rectangle 29"/>
            <p:cNvSpPr>
              <a:spLocks noChangeArrowheads="1"/>
            </p:cNvSpPr>
            <p:nvPr/>
          </p:nvSpPr>
          <p:spPr bwMode="auto">
            <a:xfrm>
              <a:off x="2548" y="2218"/>
              <a:ext cx="8" cy="4"/>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100" name="Line 30"/>
            <p:cNvSpPr>
              <a:spLocks noChangeShapeType="1"/>
            </p:cNvSpPr>
            <p:nvPr/>
          </p:nvSpPr>
          <p:spPr bwMode="auto">
            <a:xfrm>
              <a:off x="2548" y="2222"/>
              <a:ext cx="4" cy="1"/>
            </a:xfrm>
            <a:prstGeom prst="line">
              <a:avLst/>
            </a:prstGeom>
            <a:noFill/>
            <a:ln w="0">
              <a:solidFill>
                <a:srgbClr val="008000"/>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101" name="Rectangle 31"/>
            <p:cNvSpPr>
              <a:spLocks noChangeArrowheads="1"/>
            </p:cNvSpPr>
            <p:nvPr/>
          </p:nvSpPr>
          <p:spPr bwMode="auto">
            <a:xfrm>
              <a:off x="2548" y="2222"/>
              <a:ext cx="4" cy="4"/>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102" name="Rectangle 32"/>
            <p:cNvSpPr>
              <a:spLocks noChangeArrowheads="1"/>
            </p:cNvSpPr>
            <p:nvPr/>
          </p:nvSpPr>
          <p:spPr bwMode="auto">
            <a:xfrm>
              <a:off x="2464" y="2390"/>
              <a:ext cx="912" cy="129"/>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103" name="Rectangle 33"/>
            <p:cNvSpPr>
              <a:spLocks noChangeArrowheads="1"/>
            </p:cNvSpPr>
            <p:nvPr/>
          </p:nvSpPr>
          <p:spPr bwMode="auto">
            <a:xfrm>
              <a:off x="2464" y="2515"/>
              <a:ext cx="84" cy="1009"/>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104" name="Rectangle 34"/>
            <p:cNvSpPr>
              <a:spLocks noChangeArrowheads="1"/>
            </p:cNvSpPr>
            <p:nvPr/>
          </p:nvSpPr>
          <p:spPr bwMode="auto">
            <a:xfrm>
              <a:off x="3212" y="2515"/>
              <a:ext cx="164" cy="1009"/>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105" name="Rectangle 35"/>
            <p:cNvSpPr>
              <a:spLocks noChangeArrowheads="1"/>
            </p:cNvSpPr>
            <p:nvPr/>
          </p:nvSpPr>
          <p:spPr bwMode="auto">
            <a:xfrm>
              <a:off x="2464" y="3520"/>
              <a:ext cx="912" cy="67"/>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106" name="Rectangle 36"/>
            <p:cNvSpPr>
              <a:spLocks noChangeArrowheads="1"/>
            </p:cNvSpPr>
            <p:nvPr/>
          </p:nvSpPr>
          <p:spPr bwMode="auto">
            <a:xfrm>
              <a:off x="2464" y="3583"/>
              <a:ext cx="84" cy="213"/>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107" name="Rectangle 37"/>
            <p:cNvSpPr>
              <a:spLocks noChangeArrowheads="1"/>
            </p:cNvSpPr>
            <p:nvPr/>
          </p:nvSpPr>
          <p:spPr bwMode="auto">
            <a:xfrm>
              <a:off x="3212" y="3583"/>
              <a:ext cx="164" cy="213"/>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108" name="Rectangle 38"/>
            <p:cNvSpPr>
              <a:spLocks noChangeArrowheads="1"/>
            </p:cNvSpPr>
            <p:nvPr/>
          </p:nvSpPr>
          <p:spPr bwMode="auto">
            <a:xfrm>
              <a:off x="2464" y="3792"/>
              <a:ext cx="912" cy="67"/>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109" name="Rectangle 39"/>
            <p:cNvSpPr>
              <a:spLocks noChangeArrowheads="1"/>
            </p:cNvSpPr>
            <p:nvPr/>
          </p:nvSpPr>
          <p:spPr bwMode="auto">
            <a:xfrm>
              <a:off x="2628" y="1967"/>
              <a:ext cx="646"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pitchFamily="34" charset="0"/>
                  <a:cs typeface="Arial" pitchFamily="34" charset="0"/>
                </a:rPr>
                <a:t>24220845</a:t>
              </a:r>
            </a:p>
          </p:txBody>
        </p:sp>
        <p:sp>
          <p:nvSpPr>
            <p:cNvPr id="110" name="Rectangle 40"/>
            <p:cNvSpPr>
              <a:spLocks noChangeArrowheads="1"/>
            </p:cNvSpPr>
            <p:nvPr/>
          </p:nvSpPr>
          <p:spPr bwMode="auto">
            <a:xfrm>
              <a:off x="2746" y="2210"/>
              <a:ext cx="257" cy="18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900" b="1" i="0" u="none" strike="noStrike" cap="none" normalizeH="0" baseline="0" dirty="0" smtClean="0">
                  <a:ln>
                    <a:noFill/>
                  </a:ln>
                  <a:solidFill>
                    <a:srgbClr val="000000"/>
                  </a:solidFill>
                  <a:effectLst/>
                  <a:latin typeface="Arial" pitchFamily="34" charset="0"/>
                  <a:cs typeface="Arial" pitchFamily="34" charset="0"/>
                </a:rPr>
                <a:t>265</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1" name="Rectangle 41"/>
            <p:cNvSpPr>
              <a:spLocks noChangeArrowheads="1"/>
            </p:cNvSpPr>
            <p:nvPr/>
          </p:nvSpPr>
          <p:spPr bwMode="auto">
            <a:xfrm>
              <a:off x="2611" y="2507"/>
              <a:ext cx="480" cy="10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tr-TR" sz="1100" b="1" dirty="0" smtClean="0">
                  <a:solidFill>
                    <a:srgbClr val="000000"/>
                  </a:solidFill>
                  <a:latin typeface="Calibri" pitchFamily="34" charset="0"/>
                  <a:cs typeface="Arial" pitchFamily="34" charset="0"/>
                </a:rPr>
                <a:t>Kuranı Kerim</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2" name="Rectangle 42"/>
            <p:cNvSpPr>
              <a:spLocks noChangeArrowheads="1"/>
            </p:cNvSpPr>
            <p:nvPr/>
          </p:nvSpPr>
          <p:spPr bwMode="auto">
            <a:xfrm>
              <a:off x="2611" y="2624"/>
              <a:ext cx="434" cy="10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tr-TR" sz="1100" b="1" dirty="0" smtClean="0">
                  <a:solidFill>
                    <a:srgbClr val="000000"/>
                  </a:solidFill>
                  <a:latin typeface="Calibri" pitchFamily="34" charset="0"/>
                  <a:cs typeface="Arial" pitchFamily="34" charset="0"/>
                </a:rPr>
                <a:t>Yarışmaları</a:t>
              </a:r>
              <a:r>
                <a:rPr kumimoji="0" lang="tr-TR" sz="1100" b="1" i="0" u="none" strike="noStrike" cap="none" normalizeH="0" baseline="0" dirty="0" smtClean="0">
                  <a:ln>
                    <a:noFill/>
                  </a:ln>
                  <a:solidFill>
                    <a:srgbClr val="000000"/>
                  </a:solidFill>
                  <a:effectLst/>
                  <a:latin typeface="Calibri" pitchFamily="34" charset="0"/>
                  <a:cs typeface="Arial" pitchFamily="34" charset="0"/>
                </a:rPr>
                <a:t> </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3" name="Rectangle 43"/>
            <p:cNvSpPr>
              <a:spLocks noChangeArrowheads="1"/>
            </p:cNvSpPr>
            <p:nvPr/>
          </p:nvSpPr>
          <p:spPr bwMode="auto">
            <a:xfrm>
              <a:off x="2611" y="2771"/>
              <a:ext cx="63" cy="10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Arial" pitchFamily="34" charset="0"/>
                  <a:cs typeface="Arial" pitchFamily="34" charset="0"/>
                </a:rPr>
                <a:t>•</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114" name="Rectangle 44"/>
            <p:cNvSpPr>
              <a:spLocks noChangeArrowheads="1"/>
            </p:cNvSpPr>
            <p:nvPr/>
          </p:nvSpPr>
          <p:spPr bwMode="auto">
            <a:xfrm>
              <a:off x="2640" y="2771"/>
              <a:ext cx="609"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Calibri" pitchFamily="34" charset="0"/>
                  <a:cs typeface="Arial" pitchFamily="34" charset="0"/>
                </a:rPr>
                <a:t>01   İlan - Duyuru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115" name="Rectangle 45"/>
            <p:cNvSpPr>
              <a:spLocks noChangeArrowheads="1"/>
            </p:cNvSpPr>
            <p:nvPr/>
          </p:nvSpPr>
          <p:spPr bwMode="auto">
            <a:xfrm>
              <a:off x="2611" y="2971"/>
              <a:ext cx="63" cy="10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Arial" pitchFamily="34" charset="0"/>
                  <a:cs typeface="Arial" pitchFamily="34" charset="0"/>
                </a:rPr>
                <a:t>•</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116" name="Rectangle 46"/>
            <p:cNvSpPr>
              <a:spLocks noChangeArrowheads="1"/>
            </p:cNvSpPr>
            <p:nvPr/>
          </p:nvSpPr>
          <p:spPr bwMode="auto">
            <a:xfrm>
              <a:off x="2640" y="2971"/>
              <a:ext cx="508"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rgbClr val="000000"/>
                  </a:solidFill>
                  <a:effectLst/>
                  <a:latin typeface="Calibri" pitchFamily="34" charset="0"/>
                  <a:cs typeface="Arial" pitchFamily="34" charset="0"/>
                </a:rPr>
                <a:t>02   Müracaat </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7" name="Rectangle 47"/>
            <p:cNvSpPr>
              <a:spLocks noChangeArrowheads="1"/>
            </p:cNvSpPr>
            <p:nvPr/>
          </p:nvSpPr>
          <p:spPr bwMode="auto">
            <a:xfrm>
              <a:off x="2611" y="3172"/>
              <a:ext cx="63" cy="10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Arial" pitchFamily="34" charset="0"/>
                  <a:cs typeface="Arial" pitchFamily="34" charset="0"/>
                </a:rPr>
                <a:t>•</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118" name="Rectangle 48"/>
            <p:cNvSpPr>
              <a:spLocks noChangeArrowheads="1"/>
            </p:cNvSpPr>
            <p:nvPr/>
          </p:nvSpPr>
          <p:spPr bwMode="auto">
            <a:xfrm>
              <a:off x="2640" y="3172"/>
              <a:ext cx="0"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9" name="Rectangle 49"/>
            <p:cNvSpPr>
              <a:spLocks noChangeArrowheads="1"/>
            </p:cNvSpPr>
            <p:nvPr/>
          </p:nvSpPr>
          <p:spPr bwMode="auto">
            <a:xfrm>
              <a:off x="2611" y="3373"/>
              <a:ext cx="63" cy="10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Arial" pitchFamily="34" charset="0"/>
                  <a:cs typeface="Arial" pitchFamily="34" charset="0"/>
                </a:rPr>
                <a:t>•</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120" name="Rectangle 50"/>
            <p:cNvSpPr>
              <a:spLocks noChangeArrowheads="1"/>
            </p:cNvSpPr>
            <p:nvPr/>
          </p:nvSpPr>
          <p:spPr bwMode="auto">
            <a:xfrm>
              <a:off x="2640" y="3373"/>
              <a:ext cx="349"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rgbClr val="000000"/>
                  </a:solidFill>
                  <a:effectLst/>
                  <a:latin typeface="Calibri" pitchFamily="34" charset="0"/>
                  <a:cs typeface="Arial" pitchFamily="34" charset="0"/>
                </a:rPr>
                <a:t>99   Diğer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1" name="Rectangle 51"/>
            <p:cNvSpPr>
              <a:spLocks noChangeArrowheads="1"/>
            </p:cNvSpPr>
            <p:nvPr/>
          </p:nvSpPr>
          <p:spPr bwMode="auto">
            <a:xfrm>
              <a:off x="2653" y="3578"/>
              <a:ext cx="448"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dirty="0" smtClean="0">
                  <a:ln>
                    <a:noFill/>
                  </a:ln>
                  <a:solidFill>
                    <a:srgbClr val="000000"/>
                  </a:solidFill>
                  <a:effectLst/>
                  <a:latin typeface="Arial" pitchFamily="34" charset="0"/>
                  <a:cs typeface="Arial" pitchFamily="34" charset="0"/>
                </a:rPr>
                <a:t>2019</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2" name="Rectangle 52"/>
            <p:cNvSpPr>
              <a:spLocks noChangeArrowheads="1"/>
            </p:cNvSpPr>
            <p:nvPr/>
          </p:nvSpPr>
          <p:spPr bwMode="auto">
            <a:xfrm>
              <a:off x="2498" y="1535"/>
              <a:ext cx="101" cy="4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123" name="Rectangle 53"/>
            <p:cNvSpPr>
              <a:spLocks noChangeArrowheads="1"/>
            </p:cNvSpPr>
            <p:nvPr/>
          </p:nvSpPr>
          <p:spPr bwMode="auto">
            <a:xfrm>
              <a:off x="2640" y="1753"/>
              <a:ext cx="908" cy="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smtClean="0">
                  <a:ln>
                    <a:noFill/>
                  </a:ln>
                  <a:solidFill>
                    <a:srgbClr val="FFFFFF"/>
                  </a:solidFill>
                  <a:effectLst/>
                  <a:latin typeface="Arial" pitchFamily="34" charset="0"/>
                  <a:cs typeface="Arial" pitchFamily="34" charset="0"/>
                </a:rPr>
                <a:t>                          T.C.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124" name="Rectangle 54"/>
            <p:cNvSpPr>
              <a:spLocks noChangeArrowheads="1"/>
            </p:cNvSpPr>
            <p:nvPr/>
          </p:nvSpPr>
          <p:spPr bwMode="auto">
            <a:xfrm>
              <a:off x="2632" y="1803"/>
              <a:ext cx="611" cy="4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tr-TR" sz="500" b="1" dirty="0" smtClean="0">
                  <a:solidFill>
                    <a:srgbClr val="FFFFFF"/>
                  </a:solidFill>
                  <a:latin typeface="Arial" pitchFamily="34" charset="0"/>
                  <a:cs typeface="Arial" pitchFamily="34" charset="0"/>
                </a:rPr>
                <a:t>SARIKAYA</a:t>
              </a:r>
              <a:r>
                <a:rPr kumimoji="0" lang="tr-TR" sz="500" b="1" i="0" u="none" strike="noStrike" cap="none" normalizeH="0" baseline="0" dirty="0" smtClean="0">
                  <a:ln>
                    <a:noFill/>
                  </a:ln>
                  <a:solidFill>
                    <a:srgbClr val="FFFFFF"/>
                  </a:solidFill>
                  <a:effectLst/>
                  <a:latin typeface="Arial" pitchFamily="34" charset="0"/>
                  <a:cs typeface="Arial" pitchFamily="34" charset="0"/>
                </a:rPr>
                <a:t>MÜFTÜLÜĞÜ             </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5" name="Rectangle 55"/>
            <p:cNvSpPr>
              <a:spLocks noChangeArrowheads="1"/>
            </p:cNvSpPr>
            <p:nvPr/>
          </p:nvSpPr>
          <p:spPr bwMode="auto">
            <a:xfrm>
              <a:off x="2527" y="1854"/>
              <a:ext cx="454" cy="4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tr-TR" sz="500" b="1" dirty="0" smtClean="0">
                  <a:solidFill>
                    <a:srgbClr val="FFFFFF"/>
                  </a:solidFill>
                  <a:latin typeface="Arial" pitchFamily="34" charset="0"/>
                  <a:cs typeface="Arial" pitchFamily="34" charset="0"/>
                </a:rPr>
                <a:t>Karşıyaka</a:t>
              </a:r>
              <a:r>
                <a:rPr kumimoji="0" lang="tr-TR" sz="500" b="1" i="0" u="none" strike="noStrike" cap="none" normalizeH="0" baseline="0" dirty="0" smtClean="0">
                  <a:ln>
                    <a:noFill/>
                  </a:ln>
                  <a:solidFill>
                    <a:srgbClr val="FFFFFF"/>
                  </a:solidFill>
                  <a:effectLst/>
                  <a:latin typeface="Arial" pitchFamily="34" charset="0"/>
                  <a:cs typeface="Arial" pitchFamily="34" charset="0"/>
                </a:rPr>
                <a:t> </a:t>
              </a:r>
              <a:r>
                <a:rPr kumimoji="0" lang="tr-TR" sz="500" b="1" i="0" u="none" strike="noStrike" cap="none" normalizeH="0" baseline="0" dirty="0" err="1" smtClean="0">
                  <a:ln>
                    <a:noFill/>
                  </a:ln>
                  <a:solidFill>
                    <a:srgbClr val="FFFFFF"/>
                  </a:solidFill>
                  <a:effectLst/>
                  <a:latin typeface="Arial" pitchFamily="34" charset="0"/>
                  <a:cs typeface="Arial" pitchFamily="34" charset="0"/>
                </a:rPr>
                <a:t>Kur'an</a:t>
              </a:r>
              <a:r>
                <a:rPr kumimoji="0" lang="tr-TR" sz="500" b="1" i="0" u="none" strike="noStrike" cap="none" normalizeH="0" baseline="0" dirty="0" smtClean="0">
                  <a:ln>
                    <a:noFill/>
                  </a:ln>
                  <a:solidFill>
                    <a:srgbClr val="FFFFFF"/>
                  </a:solidFill>
                  <a:effectLst/>
                  <a:latin typeface="Arial" pitchFamily="34" charset="0"/>
                  <a:cs typeface="Arial" pitchFamily="34" charset="0"/>
                </a:rPr>
                <a:t> Kursu</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6" name="Line 56"/>
            <p:cNvSpPr>
              <a:spLocks noChangeShapeType="1"/>
            </p:cNvSpPr>
            <p:nvPr/>
          </p:nvSpPr>
          <p:spPr bwMode="auto">
            <a:xfrm flipV="1">
              <a:off x="2464" y="1008"/>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127" name="Rectangle 57"/>
            <p:cNvSpPr>
              <a:spLocks noChangeArrowheads="1"/>
            </p:cNvSpPr>
            <p:nvPr/>
          </p:nvSpPr>
          <p:spPr bwMode="auto">
            <a:xfrm>
              <a:off x="2464" y="1004"/>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128" name="Line 58"/>
            <p:cNvSpPr>
              <a:spLocks noChangeShapeType="1"/>
            </p:cNvSpPr>
            <p:nvPr/>
          </p:nvSpPr>
          <p:spPr bwMode="auto">
            <a:xfrm flipV="1">
              <a:off x="3212" y="1008"/>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129" name="Rectangle 59"/>
            <p:cNvSpPr>
              <a:spLocks noChangeArrowheads="1"/>
            </p:cNvSpPr>
            <p:nvPr/>
          </p:nvSpPr>
          <p:spPr bwMode="auto">
            <a:xfrm>
              <a:off x="3212" y="1004"/>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130" name="Line 60"/>
            <p:cNvSpPr>
              <a:spLocks noChangeShapeType="1"/>
            </p:cNvSpPr>
            <p:nvPr/>
          </p:nvSpPr>
          <p:spPr bwMode="auto">
            <a:xfrm flipV="1">
              <a:off x="3292" y="1008"/>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131" name="Rectangle 61"/>
            <p:cNvSpPr>
              <a:spLocks noChangeArrowheads="1"/>
            </p:cNvSpPr>
            <p:nvPr/>
          </p:nvSpPr>
          <p:spPr bwMode="auto">
            <a:xfrm>
              <a:off x="3292" y="1004"/>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132" name="Line 62"/>
            <p:cNvSpPr>
              <a:spLocks noChangeShapeType="1"/>
            </p:cNvSpPr>
            <p:nvPr/>
          </p:nvSpPr>
          <p:spPr bwMode="auto">
            <a:xfrm flipV="1">
              <a:off x="2544" y="1008"/>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133" name="Rectangle 63"/>
            <p:cNvSpPr>
              <a:spLocks noChangeArrowheads="1"/>
            </p:cNvSpPr>
            <p:nvPr/>
          </p:nvSpPr>
          <p:spPr bwMode="auto">
            <a:xfrm>
              <a:off x="2544" y="1004"/>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134" name="Line 64"/>
            <p:cNvSpPr>
              <a:spLocks noChangeShapeType="1"/>
            </p:cNvSpPr>
            <p:nvPr/>
          </p:nvSpPr>
          <p:spPr bwMode="auto">
            <a:xfrm>
              <a:off x="2548" y="2716"/>
              <a:ext cx="664"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135" name="Rectangle 65"/>
            <p:cNvSpPr>
              <a:spLocks noChangeArrowheads="1"/>
            </p:cNvSpPr>
            <p:nvPr/>
          </p:nvSpPr>
          <p:spPr bwMode="auto">
            <a:xfrm>
              <a:off x="2548" y="2716"/>
              <a:ext cx="66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136" name="Line 66"/>
            <p:cNvSpPr>
              <a:spLocks noChangeShapeType="1"/>
            </p:cNvSpPr>
            <p:nvPr/>
          </p:nvSpPr>
          <p:spPr bwMode="auto">
            <a:xfrm>
              <a:off x="2548" y="2917"/>
              <a:ext cx="664"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137" name="Rectangle 67"/>
            <p:cNvSpPr>
              <a:spLocks noChangeArrowheads="1"/>
            </p:cNvSpPr>
            <p:nvPr/>
          </p:nvSpPr>
          <p:spPr bwMode="auto">
            <a:xfrm>
              <a:off x="2548" y="2917"/>
              <a:ext cx="66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138" name="Line 68"/>
            <p:cNvSpPr>
              <a:spLocks noChangeShapeType="1"/>
            </p:cNvSpPr>
            <p:nvPr/>
          </p:nvSpPr>
          <p:spPr bwMode="auto">
            <a:xfrm>
              <a:off x="2548" y="3118"/>
              <a:ext cx="664"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139" name="Rectangle 69"/>
            <p:cNvSpPr>
              <a:spLocks noChangeArrowheads="1"/>
            </p:cNvSpPr>
            <p:nvPr/>
          </p:nvSpPr>
          <p:spPr bwMode="auto">
            <a:xfrm>
              <a:off x="2548" y="3118"/>
              <a:ext cx="66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140" name="Line 70"/>
            <p:cNvSpPr>
              <a:spLocks noChangeShapeType="1"/>
            </p:cNvSpPr>
            <p:nvPr/>
          </p:nvSpPr>
          <p:spPr bwMode="auto">
            <a:xfrm>
              <a:off x="2548" y="3319"/>
              <a:ext cx="664"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141" name="Rectangle 71"/>
            <p:cNvSpPr>
              <a:spLocks noChangeArrowheads="1"/>
            </p:cNvSpPr>
            <p:nvPr/>
          </p:nvSpPr>
          <p:spPr bwMode="auto">
            <a:xfrm>
              <a:off x="2548" y="3319"/>
              <a:ext cx="66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142" name="Rectangle 72"/>
            <p:cNvSpPr>
              <a:spLocks noChangeArrowheads="1"/>
            </p:cNvSpPr>
            <p:nvPr/>
          </p:nvSpPr>
          <p:spPr bwMode="auto">
            <a:xfrm>
              <a:off x="2460" y="1004"/>
              <a:ext cx="8" cy="285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143" name="Rectangle 73"/>
            <p:cNvSpPr>
              <a:spLocks noChangeArrowheads="1"/>
            </p:cNvSpPr>
            <p:nvPr/>
          </p:nvSpPr>
          <p:spPr bwMode="auto">
            <a:xfrm>
              <a:off x="3288" y="1012"/>
              <a:ext cx="8" cy="2847"/>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144" name="Line 74"/>
            <p:cNvSpPr>
              <a:spLocks noChangeShapeType="1"/>
            </p:cNvSpPr>
            <p:nvPr/>
          </p:nvSpPr>
          <p:spPr bwMode="auto">
            <a:xfrm>
              <a:off x="2464" y="3859"/>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145" name="Rectangle 75"/>
            <p:cNvSpPr>
              <a:spLocks noChangeArrowheads="1"/>
            </p:cNvSpPr>
            <p:nvPr/>
          </p:nvSpPr>
          <p:spPr bwMode="auto">
            <a:xfrm>
              <a:off x="2464" y="3859"/>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146" name="Line 76"/>
            <p:cNvSpPr>
              <a:spLocks noChangeShapeType="1"/>
            </p:cNvSpPr>
            <p:nvPr/>
          </p:nvSpPr>
          <p:spPr bwMode="auto">
            <a:xfrm>
              <a:off x="2544" y="3859"/>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147" name="Rectangle 77"/>
            <p:cNvSpPr>
              <a:spLocks noChangeArrowheads="1"/>
            </p:cNvSpPr>
            <p:nvPr/>
          </p:nvSpPr>
          <p:spPr bwMode="auto">
            <a:xfrm>
              <a:off x="2544" y="3859"/>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148" name="Line 78"/>
            <p:cNvSpPr>
              <a:spLocks noChangeShapeType="1"/>
            </p:cNvSpPr>
            <p:nvPr/>
          </p:nvSpPr>
          <p:spPr bwMode="auto">
            <a:xfrm>
              <a:off x="3212" y="3859"/>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149" name="Rectangle 79"/>
            <p:cNvSpPr>
              <a:spLocks noChangeArrowheads="1"/>
            </p:cNvSpPr>
            <p:nvPr/>
          </p:nvSpPr>
          <p:spPr bwMode="auto">
            <a:xfrm>
              <a:off x="3212" y="3859"/>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150" name="Line 80"/>
            <p:cNvSpPr>
              <a:spLocks noChangeShapeType="1"/>
            </p:cNvSpPr>
            <p:nvPr/>
          </p:nvSpPr>
          <p:spPr bwMode="auto">
            <a:xfrm>
              <a:off x="3292" y="3859"/>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151" name="Rectangle 81"/>
            <p:cNvSpPr>
              <a:spLocks noChangeArrowheads="1"/>
            </p:cNvSpPr>
            <p:nvPr/>
          </p:nvSpPr>
          <p:spPr bwMode="auto">
            <a:xfrm>
              <a:off x="3292" y="3859"/>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152" name="Rectangle 82"/>
            <p:cNvSpPr>
              <a:spLocks noChangeArrowheads="1"/>
            </p:cNvSpPr>
            <p:nvPr/>
          </p:nvSpPr>
          <p:spPr bwMode="auto">
            <a:xfrm>
              <a:off x="2468" y="1004"/>
              <a:ext cx="832" cy="8"/>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153" name="Rectangle 83"/>
            <p:cNvSpPr>
              <a:spLocks noChangeArrowheads="1"/>
            </p:cNvSpPr>
            <p:nvPr/>
          </p:nvSpPr>
          <p:spPr bwMode="auto">
            <a:xfrm>
              <a:off x="2468" y="3851"/>
              <a:ext cx="832" cy="8"/>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pic>
          <p:nvPicPr>
            <p:cNvPr id="154" name="Picture 84"/>
            <p:cNvPicPr>
              <a:picLocks noChangeAspect="1" noChangeArrowheads="1"/>
            </p:cNvPicPr>
            <p:nvPr/>
          </p:nvPicPr>
          <p:blipFill>
            <a:blip r:embed="rId2"/>
            <a:srcRect/>
            <a:stretch>
              <a:fillRect/>
            </a:stretch>
          </p:blipFill>
          <p:spPr bwMode="auto">
            <a:xfrm>
              <a:off x="2523" y="1058"/>
              <a:ext cx="710" cy="645"/>
            </a:xfrm>
            <a:prstGeom prst="rect">
              <a:avLst/>
            </a:prstGeom>
            <a:noFill/>
            <a:ln w="9525">
              <a:noFill/>
              <a:miter lim="800000"/>
              <a:headEnd/>
              <a:tailEnd/>
            </a:ln>
          </p:spPr>
        </p:pic>
      </p:grpSp>
    </p:spTree>
    <p:extLst>
      <p:ext uri="{BB962C8B-B14F-4D97-AF65-F5344CB8AC3E}">
        <p14:creationId xmlns="" xmlns:p14="http://schemas.microsoft.com/office/powerpoint/2010/main" val="577960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a:p>
        </p:txBody>
      </p:sp>
      <p:sp>
        <p:nvSpPr>
          <p:cNvPr id="4" name="İçerik Yer Tutucusu 2"/>
          <p:cNvSpPr txBox="1">
            <a:spLocks/>
          </p:cNvSpPr>
          <p:nvPr/>
        </p:nvSpPr>
        <p:spPr>
          <a:xfrm>
            <a:off x="467544" y="1628800"/>
            <a:ext cx="8229600" cy="4525963"/>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a:spcBef>
                <a:spcPts val="0"/>
              </a:spcBef>
            </a:pPr>
            <a:r>
              <a:rPr lang="tr-TR" sz="4000" b="1" dirty="0" smtClean="0">
                <a:solidFill>
                  <a:srgbClr val="FF0000"/>
                </a:solidFill>
              </a:rPr>
              <a:t>265    KUR’AN-I KERİM YARIŞMALARI</a:t>
            </a:r>
          </a:p>
          <a:p>
            <a:pPr>
              <a:spcBef>
                <a:spcPts val="0"/>
              </a:spcBef>
            </a:pPr>
            <a:r>
              <a:rPr lang="tr-TR" sz="4000" b="1" dirty="0" smtClean="0">
                <a:solidFill>
                  <a:srgbClr val="FF0000"/>
                </a:solidFill>
              </a:rPr>
              <a:t>B   HAFIZLIK YARIŞMASI</a:t>
            </a:r>
          </a:p>
          <a:p>
            <a:pPr>
              <a:spcBef>
                <a:spcPts val="0"/>
              </a:spcBef>
            </a:pPr>
            <a:r>
              <a:rPr lang="tr-TR" sz="4000" dirty="0" smtClean="0"/>
              <a:t>01  İLAN - DUYURU</a:t>
            </a:r>
          </a:p>
          <a:p>
            <a:pPr>
              <a:spcBef>
                <a:spcPts val="0"/>
              </a:spcBef>
            </a:pPr>
            <a:r>
              <a:rPr lang="tr-TR" sz="4000" dirty="0" smtClean="0"/>
              <a:t>02  KOMİSYON TEŞKİLİ VE TEBLİGAT </a:t>
            </a:r>
          </a:p>
          <a:p>
            <a:pPr>
              <a:spcBef>
                <a:spcPts val="0"/>
              </a:spcBef>
            </a:pPr>
            <a:r>
              <a:rPr lang="tr-TR" sz="4000" dirty="0" smtClean="0"/>
              <a:t>03  BELGELENDİRME - ÖDÜL</a:t>
            </a:r>
          </a:p>
          <a:p>
            <a:pPr>
              <a:spcBef>
                <a:spcPts val="0"/>
              </a:spcBef>
            </a:pPr>
            <a:r>
              <a:rPr lang="tr-TR" sz="4000" dirty="0" smtClean="0"/>
              <a:t>99   DİĞER</a:t>
            </a:r>
            <a:endParaRPr lang="tr-TR" sz="4000" dirty="0"/>
          </a:p>
        </p:txBody>
      </p:sp>
      <p:sp>
        <p:nvSpPr>
          <p:cNvPr id="5"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spTree>
    <p:extLst>
      <p:ext uri="{BB962C8B-B14F-4D97-AF65-F5344CB8AC3E}">
        <p14:creationId xmlns="" xmlns:p14="http://schemas.microsoft.com/office/powerpoint/2010/main" val="181852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style>
          <a:lnRef idx="1">
            <a:schemeClr val="accent1"/>
          </a:lnRef>
          <a:fillRef idx="2">
            <a:schemeClr val="accent1"/>
          </a:fillRef>
          <a:effectRef idx="1">
            <a:schemeClr val="accent1"/>
          </a:effectRef>
          <a:fontRef idx="minor">
            <a:schemeClr val="dk1"/>
          </a:fontRef>
        </p:style>
        <p:txBody>
          <a:bodyPr>
            <a:noAutofit/>
          </a:bodyPr>
          <a:lstStyle/>
          <a:p>
            <a:r>
              <a:rPr lang="tr-TR" b="1" dirty="0" smtClean="0">
                <a:solidFill>
                  <a:srgbClr val="FF0000"/>
                </a:solidFill>
              </a:rPr>
              <a:t>DOSYA: </a:t>
            </a:r>
            <a:r>
              <a:rPr lang="tr-TR" dirty="0" smtClean="0"/>
              <a:t>AYNI KONUYU İHTİVA EDEN YAZILAR GRUBUDUR.  </a:t>
            </a:r>
          </a:p>
          <a:p>
            <a:r>
              <a:rPr lang="tr-TR" b="1" dirty="0" smtClean="0">
                <a:solidFill>
                  <a:srgbClr val="FF0000"/>
                </a:solidFill>
              </a:rPr>
              <a:t>TÜMLEŞİK DOSYA: </a:t>
            </a:r>
            <a:r>
              <a:rPr lang="tr-TR" dirty="0" smtClean="0"/>
              <a:t>HER BİR İŞLEM İÇİN AÇILAN VE İŞLEMLE İLGİLİ TÜM BELGELERİN BİR ARADA TUTULDUĞU DOSYAYI İFADE EDER. TÜMLEŞİK DOSYALAR BİR İŞLEM, KİŞİ YA DA PROJE İLE İLGİLİ OLABİLİR (PERSONEL DOSYALARI, DAVA DOSYALARI, PROJE DOSYALARI VB.).  </a:t>
            </a:r>
            <a:endParaRPr lang="tr-TR" dirty="0"/>
          </a:p>
        </p:txBody>
      </p:sp>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spTree>
    <p:extLst>
      <p:ext uri="{BB962C8B-B14F-4D97-AF65-F5344CB8AC3E}">
        <p14:creationId xmlns="" xmlns:p14="http://schemas.microsoft.com/office/powerpoint/2010/main" val="28218360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 xmlns:p14="http://schemas.microsoft.com/office/powerpoint/2010/main" val="1855444705"/>
              </p:ext>
            </p:extLst>
          </p:nvPr>
        </p:nvGraphicFramePr>
        <p:xfrm>
          <a:off x="3929058" y="404666"/>
          <a:ext cx="2227118" cy="6068939"/>
        </p:xfrm>
        <a:graphic>
          <a:graphicData uri="http://schemas.openxmlformats.org/drawingml/2006/table">
            <a:tbl>
              <a:tblPr/>
              <a:tblGrid>
                <a:gridCol w="249182"/>
                <a:gridCol w="1766808"/>
                <a:gridCol w="211128"/>
              </a:tblGrid>
              <a:tr h="1337453">
                <a:tc gridSpan="3">
                  <a:txBody>
                    <a:bodyPr/>
                    <a:lstStyle/>
                    <a:p>
                      <a:pPr algn="l" fontAlgn="b"/>
                      <a:r>
                        <a:rPr lang="tr-TR" sz="1200" b="1" i="0" u="none" strike="noStrike" dirty="0">
                          <a:effectLst/>
                          <a:latin typeface="Arial Tur"/>
                        </a:rPr>
                        <a:t> </a:t>
                      </a:r>
                      <a:endParaRPr lang="tr-TR" sz="600" b="0" i="0" u="none" strike="noStrike" dirty="0">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16365C"/>
                    </a:solidFill>
                  </a:tcPr>
                </a:tc>
                <a:tc hMerge="1">
                  <a:txBody>
                    <a:bodyPr/>
                    <a:lstStyle/>
                    <a:p>
                      <a:endParaRPr lang="tr-TR"/>
                    </a:p>
                  </a:txBody>
                  <a:tcPr/>
                </a:tc>
                <a:tc hMerge="1">
                  <a:txBody>
                    <a:bodyPr/>
                    <a:lstStyle/>
                    <a:p>
                      <a:endParaRPr lang="tr-TR"/>
                    </a:p>
                  </a:txBody>
                  <a:tcPr/>
                </a:tc>
              </a:tr>
              <a:tr h="338206">
                <a:tc gridSpan="3">
                  <a:txBody>
                    <a:bodyPr/>
                    <a:lstStyle/>
                    <a:p>
                      <a:pPr algn="ctr" fontAlgn="ctr"/>
                      <a:r>
                        <a:rPr lang="tr-TR" sz="500" b="1" i="0" u="none" strike="noStrike" dirty="0">
                          <a:solidFill>
                            <a:srgbClr val="FFFFFF"/>
                          </a:solidFill>
                          <a:effectLst/>
                          <a:latin typeface="Arial Tur"/>
                        </a:rPr>
                        <a:t>T.C. </a:t>
                      </a:r>
                      <a:endParaRPr lang="tr-TR" sz="500" b="1" i="0" u="none" strike="noStrike" dirty="0" smtClean="0">
                        <a:solidFill>
                          <a:srgbClr val="FFFFFF"/>
                        </a:solidFill>
                        <a:effectLst/>
                        <a:latin typeface="Arial Tur"/>
                      </a:endParaRPr>
                    </a:p>
                    <a:p>
                      <a:pPr algn="ctr" fontAlgn="ctr"/>
                      <a:r>
                        <a:rPr lang="tr-TR" sz="500" b="1" i="0" u="none" strike="noStrike" dirty="0" smtClean="0">
                          <a:solidFill>
                            <a:srgbClr val="FFFFFF"/>
                          </a:solidFill>
                          <a:effectLst/>
                          <a:latin typeface="Arial Tur"/>
                        </a:rPr>
                        <a:t>SARIKAYA</a:t>
                      </a:r>
                      <a:r>
                        <a:rPr lang="tr-TR" sz="500" b="1" i="0" u="none" strike="noStrike" baseline="0" dirty="0" smtClean="0">
                          <a:solidFill>
                            <a:srgbClr val="FFFFFF"/>
                          </a:solidFill>
                          <a:effectLst/>
                          <a:latin typeface="Arial Tur"/>
                        </a:rPr>
                        <a:t> </a:t>
                      </a:r>
                      <a:r>
                        <a:rPr lang="tr-TR" sz="500" b="1" i="0" u="none" strike="noStrike" dirty="0" smtClean="0">
                          <a:solidFill>
                            <a:srgbClr val="FFFFFF"/>
                          </a:solidFill>
                          <a:effectLst/>
                          <a:latin typeface="Arial Tur"/>
                        </a:rPr>
                        <a:t> MÜFTÜLÜĞÜ                                                                                                                                Karşıyaka  Kur’an Kursu</a:t>
                      </a:r>
                      <a:endParaRPr lang="tr-TR" sz="500" b="1" i="0" u="none" strike="noStrike" dirty="0">
                        <a:solidFill>
                          <a:srgbClr val="FFFFFF"/>
                        </a:solidFill>
                        <a:effectLst/>
                        <a:latin typeface="Arial Tur"/>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16365C"/>
                    </a:solidFill>
                  </a:tcPr>
                </a:tc>
                <a:tc hMerge="1">
                  <a:txBody>
                    <a:bodyPr/>
                    <a:lstStyle/>
                    <a:p>
                      <a:endParaRPr lang="tr-TR"/>
                    </a:p>
                  </a:txBody>
                  <a:tcPr/>
                </a:tc>
                <a:tc hMerge="1">
                  <a:txBody>
                    <a:bodyPr/>
                    <a:lstStyle/>
                    <a:p>
                      <a:endParaRPr lang="tr-TR"/>
                    </a:p>
                  </a:txBody>
                  <a:tcPr/>
                </a:tc>
              </a:tr>
              <a:tr h="399699">
                <a:tc>
                  <a:txBody>
                    <a:bodyPr/>
                    <a:lstStyle/>
                    <a:p>
                      <a:pPr algn="ctr" fontAlgn="b"/>
                      <a:r>
                        <a:rPr lang="tr-TR" sz="1000" b="1" i="0" u="none" strike="noStrike">
                          <a:effectLst/>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ctr" fontAlgn="ctr"/>
                      <a:r>
                        <a:rPr lang="tr-TR" sz="1800" kern="1200" dirty="0" smtClean="0">
                          <a:solidFill>
                            <a:schemeClr val="tx1"/>
                          </a:solidFill>
                          <a:latin typeface="+mn-lt"/>
                          <a:ea typeface="+mn-ea"/>
                          <a:cs typeface="+mn-cs"/>
                        </a:rPr>
                        <a:t>24220845</a:t>
                      </a:r>
                      <a:endParaRPr lang="tr-TR" sz="1200" b="1" i="0" u="none" strike="noStrike" dirty="0">
                        <a:effectLst/>
                        <a:latin typeface="Arial Tur"/>
                      </a:endParaRPr>
                    </a:p>
                  </a:txBody>
                  <a:tcPr marL="0" marR="0" marT="0" marB="0" anchor="ctr">
                    <a:lnL>
                      <a:noFill/>
                    </a:lnL>
                    <a:lnR>
                      <a:noFill/>
                    </a:lnR>
                    <a:lnT>
                      <a:noFill/>
                    </a:lnT>
                    <a:lnB>
                      <a:noFill/>
                    </a:lnB>
                    <a:solidFill>
                      <a:srgbClr val="FFFFFF"/>
                    </a:solidFill>
                  </a:tcPr>
                </a:tc>
                <a:tc>
                  <a:txBody>
                    <a:bodyPr/>
                    <a:lstStyle/>
                    <a:p>
                      <a:pPr algn="l" fontAlgn="b"/>
                      <a:r>
                        <a:rPr lang="tr-TR" sz="1000" b="1" i="0" u="none" strike="noStrike">
                          <a:effectLst/>
                          <a:latin typeface="Times New Roman"/>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196775">
                <a:tc>
                  <a:txBody>
                    <a:bodyPr/>
                    <a:lstStyle/>
                    <a:p>
                      <a:pPr algn="l" fontAlgn="b"/>
                      <a:r>
                        <a:rPr lang="tr-TR" sz="1000" b="1" i="0" u="none" strike="noStrike">
                          <a:solidFill>
                            <a:srgbClr val="FFFFFF"/>
                          </a:solidFill>
                          <a:effectLst/>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l" fontAlgn="b"/>
                      <a:r>
                        <a:rPr lang="tr-TR" sz="1000" b="1" i="0" u="none" strike="noStrike">
                          <a:solidFill>
                            <a:srgbClr val="FFFFFF"/>
                          </a:solidFill>
                          <a:effectLst/>
                          <a:latin typeface="Times New Roman"/>
                        </a:rPr>
                        <a:t> </a:t>
                      </a:r>
                    </a:p>
                  </a:txBody>
                  <a:tcPr marL="0" marR="0" marT="0" marB="0" anchor="b">
                    <a:lnL>
                      <a:noFill/>
                    </a:lnL>
                    <a:lnR>
                      <a:noFill/>
                    </a:lnR>
                    <a:lnT>
                      <a:noFill/>
                    </a:lnT>
                    <a:lnB>
                      <a:noFill/>
                    </a:lnB>
                    <a:solidFill>
                      <a:srgbClr val="16365C"/>
                    </a:solidFill>
                  </a:tcPr>
                </a:tc>
                <a:tc>
                  <a:txBody>
                    <a:bodyPr/>
                    <a:lstStyle/>
                    <a:p>
                      <a:pPr algn="l" fontAlgn="b"/>
                      <a:r>
                        <a:rPr lang="tr-TR" sz="1000" b="1" i="0" u="none" strike="noStrike">
                          <a:solidFill>
                            <a:srgbClr val="FFFFFF"/>
                          </a:solidFill>
                          <a:effectLst/>
                          <a:latin typeface="Times New Roman"/>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347943">
                <a:tc>
                  <a:txBody>
                    <a:bodyPr/>
                    <a:lstStyle/>
                    <a:p>
                      <a:pPr algn="l" fontAlgn="b"/>
                      <a:r>
                        <a:rPr lang="tr-TR" sz="1000" b="1" i="0" u="none" strike="noStrike">
                          <a:solidFill>
                            <a:srgbClr val="FFFFFF"/>
                          </a:solidFill>
                          <a:effectLst/>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ctr" fontAlgn="ctr"/>
                      <a:r>
                        <a:rPr lang="tr-TR" sz="1600" b="1" i="0" u="none" strike="noStrike" dirty="0" smtClean="0">
                          <a:effectLst/>
                          <a:latin typeface="Arial Tur"/>
                        </a:rPr>
                        <a:t>251</a:t>
                      </a:r>
                      <a:endParaRPr lang="tr-TR" sz="1600" b="1" i="0" u="none" strike="noStrike" dirty="0">
                        <a:effectLst/>
                        <a:latin typeface="Arial Tur"/>
                      </a:endParaRPr>
                    </a:p>
                  </a:txBody>
                  <a:tcPr marL="0" marR="0" marT="0" marB="0" anchor="ctr">
                    <a:lnL>
                      <a:noFill/>
                    </a:lnL>
                    <a:lnR>
                      <a:noFill/>
                    </a:lnR>
                    <a:lnT>
                      <a:noFill/>
                    </a:lnT>
                    <a:lnB>
                      <a:noFill/>
                    </a:lnB>
                  </a:tcPr>
                </a:tc>
                <a:tc>
                  <a:txBody>
                    <a:bodyPr/>
                    <a:lstStyle/>
                    <a:p>
                      <a:pPr algn="l" fontAlgn="b"/>
                      <a:r>
                        <a:rPr lang="tr-TR" sz="1000" b="1" i="0" u="none" strike="noStrike">
                          <a:solidFill>
                            <a:srgbClr val="FFFFFF"/>
                          </a:solidFill>
                          <a:effectLst/>
                          <a:latin typeface="Times New Roman"/>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196775">
                <a:tc>
                  <a:txBody>
                    <a:bodyPr/>
                    <a:lstStyle/>
                    <a:p>
                      <a:pPr algn="l" fontAlgn="b"/>
                      <a:r>
                        <a:rPr lang="tr-TR" sz="1000" b="1" i="0" u="none" strike="noStrike">
                          <a:solidFill>
                            <a:srgbClr val="FFFFFF"/>
                          </a:solidFill>
                          <a:effectLst/>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l" fontAlgn="b"/>
                      <a:r>
                        <a:rPr lang="tr-TR" sz="1000" b="1" i="0" u="none" strike="noStrike">
                          <a:solidFill>
                            <a:srgbClr val="FFFFFF"/>
                          </a:solidFill>
                          <a:effectLst/>
                          <a:latin typeface="Times New Roman"/>
                        </a:rPr>
                        <a:t> </a:t>
                      </a:r>
                    </a:p>
                  </a:txBody>
                  <a:tcPr marL="0" marR="0" marT="0" marB="0" anchor="b">
                    <a:lnL>
                      <a:noFill/>
                    </a:lnL>
                    <a:lnR>
                      <a:noFill/>
                    </a:lnR>
                    <a:lnT>
                      <a:noFill/>
                    </a:lnT>
                    <a:lnB>
                      <a:noFill/>
                    </a:lnB>
                    <a:solidFill>
                      <a:srgbClr val="16365C"/>
                    </a:solidFill>
                  </a:tcPr>
                </a:tc>
                <a:tc>
                  <a:txBody>
                    <a:bodyPr/>
                    <a:lstStyle/>
                    <a:p>
                      <a:pPr algn="l" fontAlgn="b"/>
                      <a:r>
                        <a:rPr lang="tr-TR" sz="1000" b="1" i="0" u="none" strike="noStrike">
                          <a:solidFill>
                            <a:srgbClr val="FFFFFF"/>
                          </a:solidFill>
                          <a:effectLst/>
                          <a:latin typeface="Times New Roman"/>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196775">
                <a:tc>
                  <a:txBody>
                    <a:bodyPr/>
                    <a:lstStyle/>
                    <a:p>
                      <a:pPr algn="l" fontAlgn="b"/>
                      <a:r>
                        <a:rPr lang="tr-TR" sz="1000" b="1" i="0" u="none" strike="noStrike">
                          <a:solidFill>
                            <a:srgbClr val="FFFFFF"/>
                          </a:solidFill>
                          <a:effectLst/>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l" fontAlgn="b"/>
                      <a:r>
                        <a:rPr lang="tr-TR" sz="1000" b="1" i="0" u="none" strike="noStrike">
                          <a:solidFill>
                            <a:srgbClr val="FFFFFF"/>
                          </a:solidFill>
                          <a:effectLst/>
                          <a:latin typeface="Times New Roman"/>
                        </a:rPr>
                        <a:t> </a:t>
                      </a:r>
                    </a:p>
                  </a:txBody>
                  <a:tcPr marL="0" marR="0" marT="0" marB="0" anchor="b">
                    <a:lnL>
                      <a:noFill/>
                    </a:lnL>
                    <a:lnR>
                      <a:noFill/>
                    </a:lnR>
                    <a:lnT>
                      <a:noFill/>
                    </a:lnT>
                    <a:lnB>
                      <a:noFill/>
                    </a:lnB>
                    <a:solidFill>
                      <a:srgbClr val="16365C"/>
                    </a:solidFill>
                  </a:tcPr>
                </a:tc>
                <a:tc>
                  <a:txBody>
                    <a:bodyPr/>
                    <a:lstStyle/>
                    <a:p>
                      <a:pPr algn="l" fontAlgn="b"/>
                      <a:r>
                        <a:rPr lang="tr-TR" sz="1000" b="1" i="0" u="none" strike="noStrike">
                          <a:solidFill>
                            <a:srgbClr val="FFFFFF"/>
                          </a:solidFill>
                          <a:effectLst/>
                          <a:latin typeface="Times New Roman"/>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368953">
                <a:tc>
                  <a:txBody>
                    <a:bodyPr/>
                    <a:lstStyle/>
                    <a:p>
                      <a:pPr algn="l" fontAlgn="b"/>
                      <a:r>
                        <a:rPr lang="tr-TR" sz="1000" b="1" i="0" u="none" strike="noStrike">
                          <a:solidFill>
                            <a:srgbClr val="FFFFFF"/>
                          </a:solidFill>
                          <a:effectLst/>
                          <a:latin typeface="Times New Roman"/>
                        </a:rPr>
                        <a:t> </a:t>
                      </a:r>
                    </a:p>
                  </a:txBody>
                  <a:tcPr marL="0" marR="0" marT="0" marB="0" vert="vert27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rowSpan="5">
                  <a:txBody>
                    <a:bodyPr/>
                    <a:lstStyle/>
                    <a:p>
                      <a:pPr algn="l" fontAlgn="b"/>
                      <a:r>
                        <a:rPr lang="tr-TR" sz="1200" b="1" i="0" u="none" strike="noStrike" dirty="0" smtClean="0">
                          <a:effectLst/>
                          <a:latin typeface="Arial Tur"/>
                        </a:rPr>
                        <a:t>01   Bina Tahsisi    </a:t>
                      </a:r>
                    </a:p>
                    <a:p>
                      <a:pPr algn="l" fontAlgn="b"/>
                      <a:r>
                        <a:rPr lang="tr-TR" sz="1200" b="1" i="0" u="none" strike="noStrike" dirty="0" smtClean="0">
                          <a:effectLst/>
                          <a:latin typeface="Arial Tur"/>
                        </a:rPr>
                        <a:t>02   Eğitim ve Öğretime           </a:t>
                      </a:r>
                    </a:p>
                    <a:p>
                      <a:pPr algn="l" fontAlgn="b"/>
                      <a:r>
                        <a:rPr lang="tr-TR" sz="1200" b="1" i="0" u="none" strike="noStrike" dirty="0" smtClean="0">
                          <a:effectLst/>
                          <a:latin typeface="Arial Tur"/>
                        </a:rPr>
                        <a:t>Açılış    </a:t>
                      </a:r>
                    </a:p>
                    <a:p>
                      <a:pPr algn="l" fontAlgn="b"/>
                      <a:r>
                        <a:rPr lang="tr-TR" sz="1200" b="1" i="0" u="none" strike="noStrike" dirty="0" smtClean="0">
                          <a:effectLst/>
                          <a:latin typeface="Arial Tur"/>
                        </a:rPr>
                        <a:t>03   Eğitim ve Öğretime Ara Verme    </a:t>
                      </a:r>
                    </a:p>
                    <a:p>
                      <a:pPr algn="l" fontAlgn="b"/>
                      <a:r>
                        <a:rPr lang="tr-TR" sz="1200" b="1" i="0" u="none" strike="noStrike" dirty="0" smtClean="0">
                          <a:effectLst/>
                          <a:latin typeface="Arial Tur"/>
                        </a:rPr>
                        <a:t>04   Eğitim ve Öğretime Kapatılması    </a:t>
                      </a:r>
                    </a:p>
                    <a:p>
                      <a:pPr algn="l" fontAlgn="b"/>
                      <a:r>
                        <a:rPr lang="tr-TR" sz="1200" b="1" i="0" u="none" strike="noStrike" dirty="0" smtClean="0">
                          <a:effectLst/>
                          <a:latin typeface="Arial Tur"/>
                        </a:rPr>
                        <a:t>99   Diğer </a:t>
                      </a:r>
                    </a:p>
                  </a:txBody>
                  <a:tcPr marL="0" marR="0" marT="0" marB="0">
                    <a:lnL>
                      <a:noFill/>
                    </a:lnL>
                    <a:lnR>
                      <a:noFill/>
                    </a:lnR>
                    <a:lnT>
                      <a:noFill/>
                    </a:lnT>
                    <a:lnB>
                      <a:noFill/>
                    </a:lnB>
                  </a:tcPr>
                </a:tc>
                <a:tc>
                  <a:txBody>
                    <a:bodyPr/>
                    <a:lstStyle/>
                    <a:p>
                      <a:pPr algn="l" fontAlgn="b"/>
                      <a:r>
                        <a:rPr lang="tr-TR" sz="1000" b="1" i="0" u="none" strike="noStrike">
                          <a:solidFill>
                            <a:srgbClr val="FFFFFF"/>
                          </a:solidFill>
                          <a:effectLst/>
                          <a:latin typeface="Times New Roman"/>
                        </a:rPr>
                        <a:t> </a:t>
                      </a:r>
                    </a:p>
                  </a:txBody>
                  <a:tcPr marL="0" marR="0" marT="0" marB="0" vert="vert27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368953">
                <a:tc>
                  <a:txBody>
                    <a:bodyPr/>
                    <a:lstStyle/>
                    <a:p>
                      <a:pPr algn="l" fontAlgn="b"/>
                      <a:r>
                        <a:rPr lang="tr-TR" sz="1000" b="1" i="0" u="none" strike="noStrike">
                          <a:solidFill>
                            <a:srgbClr val="FFFFFF"/>
                          </a:solidFill>
                          <a:effectLst/>
                          <a:latin typeface="Times New Roman"/>
                        </a:rPr>
                        <a:t> </a:t>
                      </a:r>
                    </a:p>
                  </a:txBody>
                  <a:tcPr marL="0" marR="0" marT="0" marB="0" vert="vert27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vMerge="1">
                  <a:txBody>
                    <a:bodyPr/>
                    <a:lstStyle/>
                    <a:p>
                      <a:endParaRPr lang="tr-TR"/>
                    </a:p>
                  </a:txBody>
                  <a:tcPr/>
                </a:tc>
                <a:tc>
                  <a:txBody>
                    <a:bodyPr/>
                    <a:lstStyle/>
                    <a:p>
                      <a:pPr algn="l" fontAlgn="b"/>
                      <a:r>
                        <a:rPr lang="tr-TR" sz="1000" b="1" i="0" u="none" strike="noStrike">
                          <a:solidFill>
                            <a:srgbClr val="FFFFFF"/>
                          </a:solidFill>
                          <a:effectLst/>
                          <a:latin typeface="Times New Roman"/>
                        </a:rPr>
                        <a:t> </a:t>
                      </a:r>
                    </a:p>
                  </a:txBody>
                  <a:tcPr marL="0" marR="0" marT="0" marB="0" vert="vert27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368953">
                <a:tc>
                  <a:txBody>
                    <a:bodyPr/>
                    <a:lstStyle/>
                    <a:p>
                      <a:pPr algn="l" fontAlgn="b"/>
                      <a:r>
                        <a:rPr lang="tr-TR" sz="1000" b="1" i="0" u="none" strike="noStrike">
                          <a:solidFill>
                            <a:srgbClr val="FFFFFF"/>
                          </a:solidFill>
                          <a:effectLst/>
                          <a:latin typeface="Times New Roman"/>
                        </a:rPr>
                        <a:t> </a:t>
                      </a:r>
                    </a:p>
                  </a:txBody>
                  <a:tcPr marL="0" marR="0" marT="0" marB="0" vert="vert27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vMerge="1">
                  <a:txBody>
                    <a:bodyPr/>
                    <a:lstStyle/>
                    <a:p>
                      <a:endParaRPr lang="tr-TR"/>
                    </a:p>
                  </a:txBody>
                  <a:tcPr/>
                </a:tc>
                <a:tc>
                  <a:txBody>
                    <a:bodyPr/>
                    <a:lstStyle/>
                    <a:p>
                      <a:pPr algn="l" fontAlgn="b"/>
                      <a:r>
                        <a:rPr lang="tr-TR" sz="1000" b="1" i="0" u="none" strike="noStrike">
                          <a:solidFill>
                            <a:srgbClr val="FFFFFF"/>
                          </a:solidFill>
                          <a:effectLst/>
                          <a:latin typeface="Times New Roman"/>
                        </a:rPr>
                        <a:t> </a:t>
                      </a:r>
                    </a:p>
                  </a:txBody>
                  <a:tcPr marL="0" marR="0" marT="0" marB="0" vert="vert27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368953">
                <a:tc>
                  <a:txBody>
                    <a:bodyPr/>
                    <a:lstStyle/>
                    <a:p>
                      <a:pPr algn="l" fontAlgn="b"/>
                      <a:r>
                        <a:rPr lang="tr-TR" sz="1000" b="1" i="0" u="none" strike="noStrike">
                          <a:solidFill>
                            <a:srgbClr val="FFFFFF"/>
                          </a:solidFill>
                          <a:effectLst/>
                          <a:latin typeface="Times New Roman"/>
                        </a:rPr>
                        <a:t> </a:t>
                      </a:r>
                    </a:p>
                  </a:txBody>
                  <a:tcPr marL="0" marR="0" marT="0" marB="0" vert="vert27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vMerge="1">
                  <a:txBody>
                    <a:bodyPr/>
                    <a:lstStyle/>
                    <a:p>
                      <a:endParaRPr lang="tr-TR"/>
                    </a:p>
                  </a:txBody>
                  <a:tcPr/>
                </a:tc>
                <a:tc>
                  <a:txBody>
                    <a:bodyPr/>
                    <a:lstStyle/>
                    <a:p>
                      <a:pPr algn="l" fontAlgn="b"/>
                      <a:r>
                        <a:rPr lang="tr-TR" sz="1000" b="1" i="0" u="none" strike="noStrike">
                          <a:solidFill>
                            <a:srgbClr val="FFFFFF"/>
                          </a:solidFill>
                          <a:effectLst/>
                          <a:latin typeface="Times New Roman"/>
                        </a:rPr>
                        <a:t> </a:t>
                      </a:r>
                    </a:p>
                  </a:txBody>
                  <a:tcPr marL="0" marR="0" marT="0" marB="0" vert="vert27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801626">
                <a:tc>
                  <a:txBody>
                    <a:bodyPr/>
                    <a:lstStyle/>
                    <a:p>
                      <a:pPr algn="l" fontAlgn="b"/>
                      <a:r>
                        <a:rPr lang="tr-TR" sz="1000" b="1" i="0" u="none" strike="noStrike">
                          <a:solidFill>
                            <a:srgbClr val="FFFFFF"/>
                          </a:solidFill>
                          <a:effectLst/>
                          <a:latin typeface="Times New Roman"/>
                        </a:rPr>
                        <a:t> </a:t>
                      </a:r>
                    </a:p>
                  </a:txBody>
                  <a:tcPr marL="0" marR="0" marT="0" marB="0" vert="vert27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vMerge="1">
                  <a:txBody>
                    <a:bodyPr/>
                    <a:lstStyle/>
                    <a:p>
                      <a:endParaRPr lang="tr-TR"/>
                    </a:p>
                  </a:txBody>
                  <a:tcPr/>
                </a:tc>
                <a:tc>
                  <a:txBody>
                    <a:bodyPr/>
                    <a:lstStyle/>
                    <a:p>
                      <a:pPr algn="l" fontAlgn="b"/>
                      <a:r>
                        <a:rPr lang="tr-TR" sz="1000" b="1" i="0" u="none" strike="noStrike">
                          <a:solidFill>
                            <a:srgbClr val="FFFFFF"/>
                          </a:solidFill>
                          <a:effectLst/>
                          <a:latin typeface="Times New Roman"/>
                        </a:rPr>
                        <a:t> </a:t>
                      </a:r>
                    </a:p>
                  </a:txBody>
                  <a:tcPr marL="0" marR="0" marT="0" marB="0" vert="vert27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196775">
                <a:tc>
                  <a:txBody>
                    <a:bodyPr/>
                    <a:lstStyle/>
                    <a:p>
                      <a:pPr algn="l" fontAlgn="b"/>
                      <a:r>
                        <a:rPr lang="tr-TR" sz="1000" b="1" i="0" u="none" strike="noStrike">
                          <a:solidFill>
                            <a:srgbClr val="FFFFFF"/>
                          </a:solidFill>
                          <a:effectLst/>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l" fontAlgn="b"/>
                      <a:r>
                        <a:rPr lang="tr-TR" sz="1000" b="1" i="0" u="none" strike="noStrike">
                          <a:solidFill>
                            <a:srgbClr val="FFFFFF"/>
                          </a:solidFill>
                          <a:effectLst/>
                          <a:latin typeface="Times New Roman"/>
                        </a:rPr>
                        <a:t> </a:t>
                      </a:r>
                    </a:p>
                  </a:txBody>
                  <a:tcPr marL="0" marR="0" marT="0" marB="0" anchor="b">
                    <a:lnL>
                      <a:noFill/>
                    </a:lnL>
                    <a:lnR>
                      <a:noFill/>
                    </a:lnR>
                    <a:lnT>
                      <a:noFill/>
                    </a:lnT>
                    <a:lnB>
                      <a:noFill/>
                    </a:lnB>
                    <a:solidFill>
                      <a:srgbClr val="16365C"/>
                    </a:solidFill>
                  </a:tcPr>
                </a:tc>
                <a:tc>
                  <a:txBody>
                    <a:bodyPr/>
                    <a:lstStyle/>
                    <a:p>
                      <a:pPr algn="l" fontAlgn="b"/>
                      <a:r>
                        <a:rPr lang="tr-TR" sz="1000" b="1" i="0" u="none" strike="noStrike">
                          <a:solidFill>
                            <a:srgbClr val="FFFFFF"/>
                          </a:solidFill>
                          <a:effectLst/>
                          <a:latin typeface="Times New Roman"/>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384325">
                <a:tc>
                  <a:txBody>
                    <a:bodyPr/>
                    <a:lstStyle/>
                    <a:p>
                      <a:pPr algn="ctr" fontAlgn="b"/>
                      <a:r>
                        <a:rPr lang="tr-TR" sz="1000" b="1" i="0" u="none" strike="noStrike">
                          <a:effectLst/>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ctr" fontAlgn="ctr"/>
                      <a:r>
                        <a:rPr lang="tr-TR" sz="1600" b="1" i="0" u="none" strike="noStrike" dirty="0" smtClean="0">
                          <a:effectLst/>
                          <a:latin typeface="Arial Tur"/>
                        </a:rPr>
                        <a:t>2019</a:t>
                      </a:r>
                      <a:endParaRPr lang="tr-TR" sz="1600" b="1" i="0" u="none" strike="noStrike" dirty="0">
                        <a:effectLst/>
                        <a:latin typeface="Arial Tur"/>
                      </a:endParaRPr>
                    </a:p>
                  </a:txBody>
                  <a:tcPr marL="0" marR="0" marT="0" marB="0" anchor="ctr">
                    <a:lnL>
                      <a:noFill/>
                    </a:lnL>
                    <a:lnR>
                      <a:noFill/>
                    </a:lnR>
                    <a:lnT>
                      <a:noFill/>
                    </a:lnT>
                    <a:lnB>
                      <a:noFill/>
                    </a:lnB>
                  </a:tcPr>
                </a:tc>
                <a:tc>
                  <a:txBody>
                    <a:bodyPr/>
                    <a:lstStyle/>
                    <a:p>
                      <a:pPr algn="ctr" fontAlgn="b"/>
                      <a:r>
                        <a:rPr lang="tr-TR" sz="1000" b="1" i="0" u="none" strike="noStrike">
                          <a:effectLst/>
                          <a:latin typeface="Times New Roman"/>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196775">
                <a:tc>
                  <a:txBody>
                    <a:bodyPr/>
                    <a:lstStyle/>
                    <a:p>
                      <a:pPr algn="l" fontAlgn="b"/>
                      <a:r>
                        <a:rPr lang="tr-TR" sz="1000" b="1" i="0" u="none" strike="noStrike">
                          <a:solidFill>
                            <a:srgbClr val="FFFFFF"/>
                          </a:solidFill>
                          <a:effectLst/>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16365C"/>
                    </a:solidFill>
                  </a:tcPr>
                </a:tc>
                <a:tc>
                  <a:txBody>
                    <a:bodyPr/>
                    <a:lstStyle/>
                    <a:p>
                      <a:pPr algn="l" fontAlgn="b"/>
                      <a:r>
                        <a:rPr lang="tr-TR" sz="1000" b="1" i="0" u="none" strike="noStrike" dirty="0">
                          <a:solidFill>
                            <a:srgbClr val="FFFFFF"/>
                          </a:solidFill>
                          <a:effectLst/>
                          <a:latin typeface="Times New Roman"/>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16365C"/>
                    </a:solidFill>
                  </a:tcPr>
                </a:tc>
                <a:tc>
                  <a:txBody>
                    <a:bodyPr/>
                    <a:lstStyle/>
                    <a:p>
                      <a:pPr algn="l" fontAlgn="b"/>
                      <a:r>
                        <a:rPr lang="tr-TR" sz="1000" b="1" i="0" u="none" strike="noStrike" dirty="0">
                          <a:solidFill>
                            <a:srgbClr val="FFFFFF"/>
                          </a:solidFill>
                          <a:effectLst/>
                          <a:latin typeface="Times New Roman"/>
                        </a:rPr>
                        <a:t> </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16365C"/>
                    </a:solidFill>
                  </a:tcPr>
                </a:tc>
              </a:tr>
            </a:tbl>
          </a:graphicData>
        </a:graphic>
      </p:graphicFrame>
      <p:pic>
        <p:nvPicPr>
          <p:cNvPr id="5" name="100 Resim" descr="haber_1287383631.gif"/>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a:off x="4355976" y="548679"/>
            <a:ext cx="1346076" cy="122295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40715563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sp>
        <p:nvSpPr>
          <p:cNvPr id="5" name="İçerik Yer Tutucusu 2"/>
          <p:cNvSpPr txBox="1">
            <a:spLocks noGrp="1"/>
          </p:cNvSpPr>
          <p:nvPr>
            <p:ph idx="1"/>
          </p:nvPr>
        </p:nvSpPr>
        <p:spPr>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a:spcBef>
                <a:spcPts val="0"/>
              </a:spcBef>
            </a:pPr>
            <a:r>
              <a:rPr lang="tr-TR" sz="4000" b="1" dirty="0" smtClean="0">
                <a:solidFill>
                  <a:srgbClr val="FF0000"/>
                </a:solidFill>
              </a:rPr>
              <a:t>918   ÇALIŞAN SAĞLIĞI VE GÜVENLİĞİ</a:t>
            </a:r>
          </a:p>
          <a:p>
            <a:pPr marL="0" indent="0">
              <a:spcBef>
                <a:spcPts val="0"/>
              </a:spcBef>
              <a:buNone/>
            </a:pPr>
            <a:endParaRPr lang="tr-TR" sz="4000" b="1" dirty="0" smtClean="0">
              <a:solidFill>
                <a:srgbClr val="FF0000"/>
              </a:solidFill>
            </a:endParaRPr>
          </a:p>
          <a:p>
            <a:pPr>
              <a:spcBef>
                <a:spcPts val="0"/>
              </a:spcBef>
            </a:pPr>
            <a:r>
              <a:rPr lang="tr-TR" sz="4000" dirty="0" smtClean="0"/>
              <a:t>01  İŞ SAĞLIĞI VE GÜVENLİĞİ</a:t>
            </a:r>
          </a:p>
          <a:p>
            <a:pPr>
              <a:spcBef>
                <a:spcPts val="0"/>
              </a:spcBef>
            </a:pPr>
            <a:r>
              <a:rPr lang="tr-TR" sz="4000" dirty="0" smtClean="0"/>
              <a:t>99   DİĞER</a:t>
            </a:r>
            <a:endParaRPr lang="tr-TR" sz="4000" dirty="0"/>
          </a:p>
        </p:txBody>
      </p:sp>
    </p:spTree>
    <p:extLst>
      <p:ext uri="{BB962C8B-B14F-4D97-AF65-F5344CB8AC3E}">
        <p14:creationId xmlns="" xmlns:p14="http://schemas.microsoft.com/office/powerpoint/2010/main" val="27706479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graphicFrame>
        <p:nvGraphicFramePr>
          <p:cNvPr id="73" name="72 Tablo"/>
          <p:cNvGraphicFramePr>
            <a:graphicFrameLocks noGrp="1"/>
          </p:cNvGraphicFramePr>
          <p:nvPr/>
        </p:nvGraphicFramePr>
        <p:xfrm>
          <a:off x="2714612" y="1714488"/>
          <a:ext cx="2227118" cy="4716086"/>
        </p:xfrm>
        <a:graphic>
          <a:graphicData uri="http://schemas.openxmlformats.org/drawingml/2006/table">
            <a:tbl>
              <a:tblPr/>
              <a:tblGrid>
                <a:gridCol w="249182"/>
                <a:gridCol w="1766808"/>
                <a:gridCol w="211128"/>
              </a:tblGrid>
              <a:tr h="1337453">
                <a:tc gridSpan="3">
                  <a:txBody>
                    <a:bodyPr/>
                    <a:lstStyle/>
                    <a:p>
                      <a:pPr algn="l" fontAlgn="b"/>
                      <a:r>
                        <a:rPr lang="tr-TR" sz="1200" b="1" i="0" u="none" strike="noStrike" dirty="0">
                          <a:effectLst/>
                          <a:latin typeface="Arial Tur"/>
                        </a:rPr>
                        <a:t> </a:t>
                      </a:r>
                      <a:endParaRPr lang="tr-TR" sz="600" b="0" i="0" u="none" strike="noStrike" dirty="0">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16365C"/>
                    </a:solidFill>
                  </a:tcPr>
                </a:tc>
                <a:tc hMerge="1">
                  <a:txBody>
                    <a:bodyPr/>
                    <a:lstStyle/>
                    <a:p>
                      <a:endParaRPr lang="tr-TR" dirty="0"/>
                    </a:p>
                  </a:txBody>
                  <a:tcPr/>
                </a:tc>
                <a:tc hMerge="1">
                  <a:txBody>
                    <a:bodyPr/>
                    <a:lstStyle/>
                    <a:p>
                      <a:endParaRPr lang="tr-TR"/>
                    </a:p>
                  </a:txBody>
                  <a:tcPr/>
                </a:tc>
              </a:tr>
              <a:tr h="338206">
                <a:tc gridSpan="3">
                  <a:txBody>
                    <a:bodyPr/>
                    <a:lstStyle/>
                    <a:p>
                      <a:pPr algn="ctr" fontAlgn="ctr"/>
                      <a:r>
                        <a:rPr lang="tr-TR" sz="900" b="1" i="0" u="none" strike="noStrike" dirty="0">
                          <a:solidFill>
                            <a:srgbClr val="FFFFFF"/>
                          </a:solidFill>
                          <a:effectLst/>
                          <a:latin typeface="Arial Tur"/>
                        </a:rPr>
                        <a:t>T.C. </a:t>
                      </a:r>
                      <a:endParaRPr lang="tr-TR" sz="900" b="1" i="0" u="none" strike="noStrike" dirty="0" smtClean="0">
                        <a:solidFill>
                          <a:srgbClr val="FFFFFF"/>
                        </a:solidFill>
                        <a:effectLst/>
                        <a:latin typeface="Arial Tur"/>
                      </a:endParaRPr>
                    </a:p>
                    <a:p>
                      <a:pPr algn="ctr" fontAlgn="ctr"/>
                      <a:r>
                        <a:rPr lang="tr-TR" sz="900" b="1" i="0" u="none" strike="noStrike" dirty="0" smtClean="0">
                          <a:solidFill>
                            <a:srgbClr val="FFFFFF"/>
                          </a:solidFill>
                          <a:effectLst/>
                          <a:latin typeface="Arial Tur"/>
                        </a:rPr>
                        <a:t>SARIKAYA</a:t>
                      </a:r>
                      <a:r>
                        <a:rPr lang="tr-TR" sz="900" b="1" i="0" u="none" strike="noStrike" baseline="0" dirty="0" smtClean="0">
                          <a:solidFill>
                            <a:srgbClr val="FFFFFF"/>
                          </a:solidFill>
                          <a:effectLst/>
                          <a:latin typeface="Arial Tur"/>
                        </a:rPr>
                        <a:t> </a:t>
                      </a:r>
                      <a:r>
                        <a:rPr lang="tr-TR" sz="900" b="1" i="0" u="none" strike="noStrike" dirty="0" smtClean="0">
                          <a:solidFill>
                            <a:srgbClr val="FFFFFF"/>
                          </a:solidFill>
                          <a:effectLst/>
                          <a:latin typeface="Arial Tur"/>
                        </a:rPr>
                        <a:t> MÜFTÜLÜĞÜ                                                                                                                                Karşıyaka </a:t>
                      </a:r>
                      <a:r>
                        <a:rPr lang="tr-TR" sz="900" b="1" i="0" u="none" strike="noStrike" dirty="0" err="1" smtClean="0">
                          <a:solidFill>
                            <a:srgbClr val="FFFFFF"/>
                          </a:solidFill>
                          <a:effectLst/>
                          <a:latin typeface="Arial Tur"/>
                        </a:rPr>
                        <a:t>Kur’an</a:t>
                      </a:r>
                      <a:r>
                        <a:rPr lang="tr-TR" sz="900" b="1" i="0" u="none" strike="noStrike" dirty="0" smtClean="0">
                          <a:solidFill>
                            <a:srgbClr val="FFFFFF"/>
                          </a:solidFill>
                          <a:effectLst/>
                          <a:latin typeface="Arial Tur"/>
                        </a:rPr>
                        <a:t> Kursu</a:t>
                      </a:r>
                      <a:endParaRPr lang="tr-TR" sz="900" b="1" i="0" u="none" strike="noStrike" dirty="0">
                        <a:solidFill>
                          <a:srgbClr val="FFFFFF"/>
                        </a:solidFill>
                        <a:effectLst/>
                        <a:latin typeface="Arial Tur"/>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16365C"/>
                    </a:solidFill>
                  </a:tcPr>
                </a:tc>
                <a:tc hMerge="1">
                  <a:txBody>
                    <a:bodyPr/>
                    <a:lstStyle/>
                    <a:p>
                      <a:endParaRPr lang="tr-TR"/>
                    </a:p>
                  </a:txBody>
                  <a:tcPr/>
                </a:tc>
                <a:tc hMerge="1">
                  <a:txBody>
                    <a:bodyPr/>
                    <a:lstStyle/>
                    <a:p>
                      <a:endParaRPr lang="tr-TR"/>
                    </a:p>
                  </a:txBody>
                  <a:tcPr/>
                </a:tc>
              </a:tr>
              <a:tr h="399699">
                <a:tc>
                  <a:txBody>
                    <a:bodyPr/>
                    <a:lstStyle/>
                    <a:p>
                      <a:endParaRPr lang="tr-T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ctr" fontAlgn="ctr"/>
                      <a:r>
                        <a:rPr lang="tr-TR" sz="1800" kern="1200" dirty="0" smtClean="0">
                          <a:solidFill>
                            <a:schemeClr val="tx1"/>
                          </a:solidFill>
                          <a:latin typeface="+mn-lt"/>
                          <a:ea typeface="+mn-ea"/>
                          <a:cs typeface="+mn-cs"/>
                        </a:rPr>
                        <a:t>24220845</a:t>
                      </a:r>
                      <a:endParaRPr lang="tr-TR" sz="1200" b="1" i="0" u="none" strike="noStrike" dirty="0">
                        <a:effectLst/>
                        <a:latin typeface="Arial Tur"/>
                      </a:endParaRPr>
                    </a:p>
                  </a:txBody>
                  <a:tcPr marL="0" marR="0" marT="0" marB="0" anchor="ctr">
                    <a:lnL>
                      <a:noFill/>
                    </a:lnL>
                    <a:lnR>
                      <a:noFill/>
                    </a:lnR>
                    <a:lnT>
                      <a:noFill/>
                    </a:lnT>
                    <a:lnB>
                      <a:noFill/>
                    </a:lnB>
                    <a:solidFill>
                      <a:srgbClr val="FFFFFF"/>
                    </a:solidFill>
                  </a:tcPr>
                </a:tc>
                <a:tc>
                  <a:txBody>
                    <a:bodyPr/>
                    <a:lstStyle/>
                    <a:p>
                      <a:endParaRPr lang="tr-T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196775">
                <a:tc>
                  <a:txBody>
                    <a:bodyPr/>
                    <a:lstStyle/>
                    <a:p>
                      <a:endParaRPr lang="tr-TR" dirty="0"/>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l" fontAlgn="b"/>
                      <a:r>
                        <a:rPr lang="tr-TR" sz="1000" b="1" i="0" u="none" strike="noStrike">
                          <a:solidFill>
                            <a:srgbClr val="FFFFFF"/>
                          </a:solidFill>
                          <a:effectLst/>
                          <a:latin typeface="Times New Roman"/>
                        </a:rPr>
                        <a:t> </a:t>
                      </a:r>
                    </a:p>
                  </a:txBody>
                  <a:tcPr marL="0" marR="0" marT="0" marB="0" anchor="b">
                    <a:lnL>
                      <a:noFill/>
                    </a:lnL>
                    <a:lnR>
                      <a:noFill/>
                    </a:lnR>
                    <a:lnT>
                      <a:noFill/>
                    </a:lnT>
                    <a:lnB>
                      <a:noFill/>
                    </a:lnB>
                    <a:solidFill>
                      <a:srgbClr val="16365C"/>
                    </a:solidFill>
                  </a:tcPr>
                </a:tc>
                <a:tc>
                  <a:txBody>
                    <a:bodyPr/>
                    <a:lstStyle/>
                    <a:p>
                      <a:endParaRPr lang="tr-T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347943">
                <a:tc>
                  <a:txBody>
                    <a:bodyPr/>
                    <a:lstStyle/>
                    <a:p>
                      <a:endParaRPr lang="tr-TR" dirty="0"/>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ctr" fontAlgn="ctr"/>
                      <a:r>
                        <a:rPr lang="tr-TR" sz="1600" b="1" i="0" u="none" strike="noStrike" dirty="0" smtClean="0">
                          <a:effectLst/>
                          <a:latin typeface="Arial Tur"/>
                        </a:rPr>
                        <a:t>918</a:t>
                      </a:r>
                      <a:endParaRPr lang="tr-TR" sz="1600" b="1" i="0" u="none" strike="noStrike" dirty="0">
                        <a:effectLst/>
                        <a:latin typeface="Arial Tur"/>
                      </a:endParaRPr>
                    </a:p>
                  </a:txBody>
                  <a:tcPr marL="0" marR="0" marT="0" marB="0" anchor="ctr">
                    <a:lnL>
                      <a:noFill/>
                    </a:lnL>
                    <a:lnR>
                      <a:noFill/>
                    </a:lnR>
                    <a:lnT>
                      <a:noFill/>
                    </a:lnT>
                    <a:lnB>
                      <a:noFill/>
                    </a:lnB>
                  </a:tcPr>
                </a:tc>
                <a:tc>
                  <a:txBody>
                    <a:bodyPr/>
                    <a:lstStyle/>
                    <a:p>
                      <a:endParaRPr lang="tr-T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196775">
                <a:tc>
                  <a:txBody>
                    <a:bodyPr/>
                    <a:lstStyle/>
                    <a:p>
                      <a:endParaRPr lang="tr-TR" dirty="0"/>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l" fontAlgn="b"/>
                      <a:r>
                        <a:rPr lang="tr-TR" sz="1000" b="1" i="0" u="none" strike="noStrike">
                          <a:solidFill>
                            <a:srgbClr val="FFFFFF"/>
                          </a:solidFill>
                          <a:effectLst/>
                          <a:latin typeface="Times New Roman"/>
                        </a:rPr>
                        <a:t> </a:t>
                      </a:r>
                    </a:p>
                  </a:txBody>
                  <a:tcPr marL="0" marR="0" marT="0" marB="0" anchor="b">
                    <a:lnL>
                      <a:noFill/>
                    </a:lnL>
                    <a:lnR>
                      <a:noFill/>
                    </a:lnR>
                    <a:lnT>
                      <a:noFill/>
                    </a:lnT>
                    <a:lnB>
                      <a:noFill/>
                    </a:lnB>
                    <a:solidFill>
                      <a:srgbClr val="16365C"/>
                    </a:solidFill>
                  </a:tcPr>
                </a:tc>
                <a:tc>
                  <a:txBody>
                    <a:bodyPr/>
                    <a:lstStyle/>
                    <a:p>
                      <a:endParaRPr lang="tr-T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368953">
                <a:tc>
                  <a:txBody>
                    <a:bodyPr/>
                    <a:lstStyle/>
                    <a:p>
                      <a:endParaRPr lang="tr-TR"/>
                    </a:p>
                  </a:txBody>
                  <a:tcPr marL="0" marR="0" marT="0" marB="0" vert="vert27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rowSpan="2">
                  <a:txBody>
                    <a:bodyPr/>
                    <a:lstStyle/>
                    <a:p>
                      <a:pPr marL="228600" indent="-228600" algn="l" fontAlgn="b">
                        <a:buAutoNum type="arabicPlain"/>
                      </a:pPr>
                      <a:r>
                        <a:rPr lang="tr-TR" sz="1200" b="1" i="0" u="none" strike="noStrike" dirty="0" smtClean="0">
                          <a:effectLst/>
                          <a:latin typeface="Arial Tur"/>
                        </a:rPr>
                        <a:t>İŞ SAĞLIĞI VE GÜVENLİĞİ</a:t>
                      </a:r>
                    </a:p>
                    <a:p>
                      <a:pPr algn="l" fontAlgn="b"/>
                      <a:r>
                        <a:rPr lang="tr-TR" sz="1200" b="1" i="0" u="none" strike="noStrike" dirty="0" smtClean="0">
                          <a:effectLst/>
                          <a:latin typeface="Arial Tur"/>
                        </a:rPr>
                        <a:t>99   Diğer </a:t>
                      </a:r>
                    </a:p>
                  </a:txBody>
                  <a:tcPr marL="0" marR="0" marT="0" marB="0">
                    <a:lnL>
                      <a:noFill/>
                    </a:lnL>
                    <a:lnR>
                      <a:noFill/>
                    </a:lnR>
                    <a:lnT>
                      <a:noFill/>
                    </a:lnT>
                    <a:lnB>
                      <a:noFill/>
                    </a:lnB>
                  </a:tcPr>
                </a:tc>
                <a:tc>
                  <a:txBody>
                    <a:bodyPr/>
                    <a:lstStyle/>
                    <a:p>
                      <a:endParaRPr lang="tr-TR"/>
                    </a:p>
                  </a:txBody>
                  <a:tcPr marL="0" marR="0" marT="0" marB="0" vert="vert27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368953">
                <a:tc>
                  <a:txBody>
                    <a:bodyPr/>
                    <a:lstStyle/>
                    <a:p>
                      <a:endParaRPr lang="tr-TR"/>
                    </a:p>
                  </a:txBody>
                  <a:tcPr marL="0" marR="0" marT="0" marB="0" vert="vert27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vMerge="1">
                  <a:txBody>
                    <a:bodyPr/>
                    <a:lstStyle/>
                    <a:p>
                      <a:endParaRPr lang="tr-TR"/>
                    </a:p>
                  </a:txBody>
                  <a:tcPr/>
                </a:tc>
                <a:tc>
                  <a:txBody>
                    <a:bodyPr/>
                    <a:lstStyle/>
                    <a:p>
                      <a:endParaRPr lang="tr-TR"/>
                    </a:p>
                  </a:txBody>
                  <a:tcPr marL="0" marR="0" marT="0" marB="0" vert="vert27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196775">
                <a:tc>
                  <a:txBody>
                    <a:bodyPr/>
                    <a:lstStyle/>
                    <a:p>
                      <a:endParaRPr lang="tr-TR" dirty="0"/>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l" fontAlgn="b"/>
                      <a:r>
                        <a:rPr lang="tr-TR" sz="1000" b="1" i="0" u="none" strike="noStrike">
                          <a:solidFill>
                            <a:srgbClr val="FFFFFF"/>
                          </a:solidFill>
                          <a:effectLst/>
                          <a:latin typeface="Times New Roman"/>
                        </a:rPr>
                        <a:t> </a:t>
                      </a:r>
                    </a:p>
                  </a:txBody>
                  <a:tcPr marL="0" marR="0" marT="0" marB="0" anchor="b">
                    <a:lnL>
                      <a:noFill/>
                    </a:lnL>
                    <a:lnR>
                      <a:noFill/>
                    </a:lnR>
                    <a:lnT>
                      <a:noFill/>
                    </a:lnT>
                    <a:lnB>
                      <a:noFill/>
                    </a:lnB>
                    <a:solidFill>
                      <a:srgbClr val="16365C"/>
                    </a:solidFill>
                  </a:tcPr>
                </a:tc>
                <a:tc>
                  <a:txBody>
                    <a:bodyPr/>
                    <a:lstStyle/>
                    <a:p>
                      <a:endParaRPr lang="tr-T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384325">
                <a:tc>
                  <a:txBody>
                    <a:bodyPr/>
                    <a:lstStyle/>
                    <a:p>
                      <a:endParaRPr lang="tr-T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ctr" fontAlgn="ctr"/>
                      <a:r>
                        <a:rPr lang="tr-TR" sz="1600" b="1" i="0" u="none" strike="noStrike" dirty="0" smtClean="0">
                          <a:effectLst/>
                          <a:latin typeface="Arial Tur"/>
                        </a:rPr>
                        <a:t>2019</a:t>
                      </a:r>
                      <a:endParaRPr lang="tr-TR" sz="1600" b="1" i="0" u="none" strike="noStrike" dirty="0">
                        <a:effectLst/>
                        <a:latin typeface="Arial Tur"/>
                      </a:endParaRPr>
                    </a:p>
                  </a:txBody>
                  <a:tcPr marL="0" marR="0" marT="0" marB="0" anchor="ctr">
                    <a:lnL>
                      <a:noFill/>
                    </a:lnL>
                    <a:lnR>
                      <a:noFill/>
                    </a:lnR>
                    <a:lnT>
                      <a:noFill/>
                    </a:lnT>
                    <a:lnB>
                      <a:noFill/>
                    </a:lnB>
                  </a:tcPr>
                </a:tc>
                <a:tc>
                  <a:txBody>
                    <a:bodyPr/>
                    <a:lstStyle/>
                    <a:p>
                      <a:endParaRPr lang="tr-T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196775">
                <a:tc>
                  <a:txBody>
                    <a:bodyPr/>
                    <a:lstStyle/>
                    <a:p>
                      <a:endParaRPr lang="tr-T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16365C"/>
                    </a:solidFill>
                  </a:tcPr>
                </a:tc>
                <a:tc>
                  <a:txBody>
                    <a:bodyPr/>
                    <a:lstStyle/>
                    <a:p>
                      <a:pPr algn="l" fontAlgn="b"/>
                      <a:r>
                        <a:rPr lang="tr-TR" sz="1000" b="1" i="0" u="none" strike="noStrike" dirty="0">
                          <a:solidFill>
                            <a:srgbClr val="FFFFFF"/>
                          </a:solidFill>
                          <a:effectLst/>
                          <a:latin typeface="Times New Roman"/>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16365C"/>
                    </a:solidFill>
                  </a:tcPr>
                </a:tc>
                <a:tc>
                  <a:txBody>
                    <a:bodyPr/>
                    <a:lstStyle/>
                    <a:p>
                      <a:endParaRPr lang="tr-TR" dirty="0"/>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16365C"/>
                    </a:solidFill>
                  </a:tcPr>
                </a:tc>
              </a:tr>
            </a:tbl>
          </a:graphicData>
        </a:graphic>
      </p:graphicFrame>
      <p:pic>
        <p:nvPicPr>
          <p:cNvPr id="74" name="100 Resim" descr="haber_1287383631.gif"/>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a:off x="3214678" y="1857364"/>
            <a:ext cx="1346076" cy="122295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5889463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sp>
        <p:nvSpPr>
          <p:cNvPr id="5" name="İçerik Yer Tutucusu 2"/>
          <p:cNvSpPr txBox="1">
            <a:spLocks noGrp="1"/>
          </p:cNvSpPr>
          <p:nvPr>
            <p:ph idx="1"/>
          </p:nvPr>
        </p:nvSpPr>
        <p:spPr>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a:spcBef>
                <a:spcPts val="0"/>
              </a:spcBef>
            </a:pPr>
            <a:r>
              <a:rPr lang="tr-TR" sz="4000" b="1" dirty="0">
                <a:solidFill>
                  <a:srgbClr val="FF0000"/>
                </a:solidFill>
              </a:rPr>
              <a:t>952    Afet ve Acil Durum Yönetimi</a:t>
            </a:r>
            <a:endParaRPr lang="tr-TR" sz="4000" b="1" dirty="0" smtClean="0">
              <a:solidFill>
                <a:srgbClr val="FF0000"/>
              </a:solidFill>
            </a:endParaRPr>
          </a:p>
          <a:p>
            <a:pPr>
              <a:spcBef>
                <a:spcPts val="0"/>
              </a:spcBef>
            </a:pPr>
            <a:r>
              <a:rPr lang="tr-TR" sz="4000" dirty="0"/>
              <a:t>01 Planlama ve </a:t>
            </a:r>
            <a:r>
              <a:rPr lang="tr-TR" sz="4000" dirty="0" smtClean="0"/>
              <a:t>Risk</a:t>
            </a:r>
          </a:p>
          <a:p>
            <a:pPr>
              <a:spcBef>
                <a:spcPts val="0"/>
              </a:spcBef>
            </a:pPr>
            <a:r>
              <a:rPr lang="tr-TR" sz="4000" dirty="0"/>
              <a:t>02 Afet ve Acil Durum </a:t>
            </a:r>
          </a:p>
          <a:p>
            <a:pPr>
              <a:spcBef>
                <a:spcPts val="0"/>
              </a:spcBef>
            </a:pPr>
            <a:r>
              <a:rPr lang="tr-TR" sz="4000" dirty="0" smtClean="0"/>
              <a:t>99   DİĞER</a:t>
            </a:r>
            <a:endParaRPr lang="tr-TR" sz="4000" dirty="0"/>
          </a:p>
        </p:txBody>
      </p:sp>
    </p:spTree>
    <p:extLst>
      <p:ext uri="{BB962C8B-B14F-4D97-AF65-F5344CB8AC3E}">
        <p14:creationId xmlns="" xmlns:p14="http://schemas.microsoft.com/office/powerpoint/2010/main" val="11770980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graphicFrame>
        <p:nvGraphicFramePr>
          <p:cNvPr id="11" name="10 Tablo"/>
          <p:cNvGraphicFramePr>
            <a:graphicFrameLocks noGrp="1"/>
          </p:cNvGraphicFramePr>
          <p:nvPr/>
        </p:nvGraphicFramePr>
        <p:xfrm>
          <a:off x="1524000" y="1397000"/>
          <a:ext cx="2227118" cy="4716086"/>
        </p:xfrm>
        <a:graphic>
          <a:graphicData uri="http://schemas.openxmlformats.org/drawingml/2006/table">
            <a:tbl>
              <a:tblPr/>
              <a:tblGrid>
                <a:gridCol w="249182"/>
                <a:gridCol w="1766808"/>
                <a:gridCol w="211128"/>
              </a:tblGrid>
              <a:tr h="1337453">
                <a:tc gridSpan="3">
                  <a:txBody>
                    <a:bodyPr/>
                    <a:lstStyle/>
                    <a:p>
                      <a:pPr algn="l" fontAlgn="b"/>
                      <a:r>
                        <a:rPr lang="tr-TR" sz="1200" b="1" i="0" u="none" strike="noStrike" dirty="0">
                          <a:effectLst/>
                          <a:latin typeface="Arial Tur"/>
                        </a:rPr>
                        <a:t> </a:t>
                      </a:r>
                      <a:endParaRPr lang="tr-TR" sz="600" b="0" i="0" u="none" strike="noStrike" dirty="0">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16365C"/>
                    </a:solidFill>
                  </a:tcPr>
                </a:tc>
                <a:tc hMerge="1">
                  <a:txBody>
                    <a:bodyPr/>
                    <a:lstStyle/>
                    <a:p>
                      <a:endParaRPr lang="tr-TR" dirty="0"/>
                    </a:p>
                  </a:txBody>
                  <a:tcPr/>
                </a:tc>
                <a:tc hMerge="1">
                  <a:txBody>
                    <a:bodyPr/>
                    <a:lstStyle/>
                    <a:p>
                      <a:endParaRPr lang="tr-TR"/>
                    </a:p>
                  </a:txBody>
                  <a:tcPr/>
                </a:tc>
              </a:tr>
              <a:tr h="338206">
                <a:tc gridSpan="3">
                  <a:txBody>
                    <a:bodyPr/>
                    <a:lstStyle/>
                    <a:p>
                      <a:pPr algn="ctr" fontAlgn="ctr"/>
                      <a:r>
                        <a:rPr lang="tr-TR" sz="900" b="1" i="0" u="none" strike="noStrike" dirty="0">
                          <a:solidFill>
                            <a:srgbClr val="FFFFFF"/>
                          </a:solidFill>
                          <a:effectLst/>
                          <a:latin typeface="Arial Tur"/>
                        </a:rPr>
                        <a:t>T.C. </a:t>
                      </a:r>
                      <a:endParaRPr lang="tr-TR" sz="900" b="1" i="0" u="none" strike="noStrike" dirty="0" smtClean="0">
                        <a:solidFill>
                          <a:srgbClr val="FFFFFF"/>
                        </a:solidFill>
                        <a:effectLst/>
                        <a:latin typeface="Arial Tur"/>
                      </a:endParaRPr>
                    </a:p>
                    <a:p>
                      <a:pPr algn="ctr" fontAlgn="ctr"/>
                      <a:r>
                        <a:rPr lang="tr-TR" sz="900" b="1" i="0" u="none" strike="noStrike" dirty="0" smtClean="0">
                          <a:solidFill>
                            <a:srgbClr val="FFFFFF"/>
                          </a:solidFill>
                          <a:effectLst/>
                          <a:latin typeface="Arial Tur"/>
                        </a:rPr>
                        <a:t>SARIKAYA</a:t>
                      </a:r>
                      <a:r>
                        <a:rPr lang="tr-TR" sz="900" b="1" i="0" u="none" strike="noStrike" baseline="0" dirty="0" smtClean="0">
                          <a:solidFill>
                            <a:srgbClr val="FFFFFF"/>
                          </a:solidFill>
                          <a:effectLst/>
                          <a:latin typeface="Arial Tur"/>
                        </a:rPr>
                        <a:t> </a:t>
                      </a:r>
                      <a:r>
                        <a:rPr lang="tr-TR" sz="900" b="1" i="0" u="none" strike="noStrike" dirty="0" smtClean="0">
                          <a:solidFill>
                            <a:srgbClr val="FFFFFF"/>
                          </a:solidFill>
                          <a:effectLst/>
                          <a:latin typeface="Arial Tur"/>
                        </a:rPr>
                        <a:t> MÜFTÜLÜĞÜ                                                                                                                                Karşıyaka  Kur’an Kursu</a:t>
                      </a:r>
                      <a:endParaRPr lang="tr-TR" sz="900" b="1" i="0" u="none" strike="noStrike" dirty="0">
                        <a:solidFill>
                          <a:srgbClr val="FFFFFF"/>
                        </a:solidFill>
                        <a:effectLst/>
                        <a:latin typeface="Arial Tur"/>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16365C"/>
                    </a:solidFill>
                  </a:tcPr>
                </a:tc>
                <a:tc hMerge="1">
                  <a:txBody>
                    <a:bodyPr/>
                    <a:lstStyle/>
                    <a:p>
                      <a:endParaRPr lang="tr-TR"/>
                    </a:p>
                  </a:txBody>
                  <a:tcPr/>
                </a:tc>
                <a:tc hMerge="1">
                  <a:txBody>
                    <a:bodyPr/>
                    <a:lstStyle/>
                    <a:p>
                      <a:endParaRPr lang="tr-TR"/>
                    </a:p>
                  </a:txBody>
                  <a:tcPr/>
                </a:tc>
              </a:tr>
              <a:tr h="399699">
                <a:tc>
                  <a:txBody>
                    <a:bodyPr/>
                    <a:lstStyle/>
                    <a:p>
                      <a:endParaRPr lang="tr-T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ctr" fontAlgn="ctr"/>
                      <a:r>
                        <a:rPr lang="tr-TR" sz="1800" kern="1200" dirty="0" smtClean="0">
                          <a:solidFill>
                            <a:schemeClr val="tx1"/>
                          </a:solidFill>
                          <a:latin typeface="+mn-lt"/>
                          <a:ea typeface="+mn-ea"/>
                          <a:cs typeface="+mn-cs"/>
                        </a:rPr>
                        <a:t>24220845</a:t>
                      </a:r>
                      <a:endParaRPr lang="tr-TR" sz="1200" b="1" i="0" u="none" strike="noStrike" dirty="0">
                        <a:effectLst/>
                        <a:latin typeface="Arial Tur"/>
                      </a:endParaRPr>
                    </a:p>
                  </a:txBody>
                  <a:tcPr marL="0" marR="0" marT="0" marB="0" anchor="ctr">
                    <a:lnL>
                      <a:noFill/>
                    </a:lnL>
                    <a:lnR>
                      <a:noFill/>
                    </a:lnR>
                    <a:lnT>
                      <a:noFill/>
                    </a:lnT>
                    <a:lnB>
                      <a:noFill/>
                    </a:lnB>
                    <a:solidFill>
                      <a:srgbClr val="FFFFFF"/>
                    </a:solidFill>
                  </a:tcPr>
                </a:tc>
                <a:tc>
                  <a:txBody>
                    <a:bodyPr/>
                    <a:lstStyle/>
                    <a:p>
                      <a:endParaRPr lang="tr-T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196775">
                <a:tc>
                  <a:txBody>
                    <a:bodyPr/>
                    <a:lstStyle/>
                    <a:p>
                      <a:endParaRPr lang="tr-T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l" fontAlgn="b"/>
                      <a:r>
                        <a:rPr lang="tr-TR" sz="1000" b="1" i="0" u="none" strike="noStrike">
                          <a:solidFill>
                            <a:srgbClr val="FFFFFF"/>
                          </a:solidFill>
                          <a:effectLst/>
                          <a:latin typeface="Times New Roman"/>
                        </a:rPr>
                        <a:t> </a:t>
                      </a:r>
                    </a:p>
                  </a:txBody>
                  <a:tcPr marL="0" marR="0" marT="0" marB="0" anchor="b">
                    <a:lnL>
                      <a:noFill/>
                    </a:lnL>
                    <a:lnR>
                      <a:noFill/>
                    </a:lnR>
                    <a:lnT>
                      <a:noFill/>
                    </a:lnT>
                    <a:lnB>
                      <a:noFill/>
                    </a:lnB>
                    <a:solidFill>
                      <a:srgbClr val="16365C"/>
                    </a:solidFill>
                  </a:tcPr>
                </a:tc>
                <a:tc>
                  <a:txBody>
                    <a:bodyPr/>
                    <a:lstStyle/>
                    <a:p>
                      <a:endParaRPr lang="tr-T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347943">
                <a:tc>
                  <a:txBody>
                    <a:bodyPr/>
                    <a:lstStyle/>
                    <a:p>
                      <a:endParaRPr lang="tr-T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ctr" fontAlgn="ctr"/>
                      <a:r>
                        <a:rPr lang="tr-TR" sz="1600" b="1" i="0" u="none" strike="noStrike" dirty="0" smtClean="0">
                          <a:effectLst/>
                          <a:latin typeface="Arial Tur"/>
                        </a:rPr>
                        <a:t>952</a:t>
                      </a:r>
                      <a:endParaRPr lang="tr-TR" sz="1600" b="1" i="0" u="none" strike="noStrike" dirty="0">
                        <a:effectLst/>
                        <a:latin typeface="Arial Tur"/>
                      </a:endParaRPr>
                    </a:p>
                  </a:txBody>
                  <a:tcPr marL="0" marR="0" marT="0" marB="0" anchor="ctr">
                    <a:lnL>
                      <a:noFill/>
                    </a:lnL>
                    <a:lnR>
                      <a:noFill/>
                    </a:lnR>
                    <a:lnT>
                      <a:noFill/>
                    </a:lnT>
                    <a:lnB>
                      <a:noFill/>
                    </a:lnB>
                  </a:tcPr>
                </a:tc>
                <a:tc>
                  <a:txBody>
                    <a:bodyPr/>
                    <a:lstStyle/>
                    <a:p>
                      <a:endParaRPr lang="tr-T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196775">
                <a:tc>
                  <a:txBody>
                    <a:bodyPr/>
                    <a:lstStyle/>
                    <a:p>
                      <a:endParaRPr lang="tr-T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l" fontAlgn="b"/>
                      <a:r>
                        <a:rPr lang="tr-TR" sz="1000" b="1" i="0" u="none" strike="noStrike">
                          <a:solidFill>
                            <a:srgbClr val="FFFFFF"/>
                          </a:solidFill>
                          <a:effectLst/>
                          <a:latin typeface="Times New Roman"/>
                        </a:rPr>
                        <a:t> </a:t>
                      </a:r>
                    </a:p>
                  </a:txBody>
                  <a:tcPr marL="0" marR="0" marT="0" marB="0" anchor="b">
                    <a:lnL>
                      <a:noFill/>
                    </a:lnL>
                    <a:lnR>
                      <a:noFill/>
                    </a:lnR>
                    <a:lnT>
                      <a:noFill/>
                    </a:lnT>
                    <a:lnB>
                      <a:noFill/>
                    </a:lnB>
                    <a:solidFill>
                      <a:srgbClr val="16365C"/>
                    </a:solidFill>
                  </a:tcPr>
                </a:tc>
                <a:tc>
                  <a:txBody>
                    <a:bodyPr/>
                    <a:lstStyle/>
                    <a:p>
                      <a:endParaRPr lang="tr-T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368953">
                <a:tc>
                  <a:txBody>
                    <a:bodyPr/>
                    <a:lstStyle/>
                    <a:p>
                      <a:endParaRPr lang="tr-TR"/>
                    </a:p>
                  </a:txBody>
                  <a:tcPr marL="0" marR="0" marT="0" marB="0" vert="vert27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rowSpan="2">
                  <a:txBody>
                    <a:bodyPr/>
                    <a:lstStyle/>
                    <a:p>
                      <a:pPr marL="228600" indent="-228600" algn="l" fontAlgn="b">
                        <a:buAutoNum type="arabicPlain"/>
                      </a:pPr>
                      <a:endParaRPr lang="tr-TR" sz="1200" b="1" i="0" u="none" strike="noStrike" dirty="0" smtClean="0">
                        <a:effectLst/>
                        <a:latin typeface="Arial Tur"/>
                      </a:endParaRPr>
                    </a:p>
                  </a:txBody>
                  <a:tcPr marL="0" marR="0" marT="0" marB="0">
                    <a:lnL>
                      <a:noFill/>
                    </a:lnL>
                    <a:lnR>
                      <a:noFill/>
                    </a:lnR>
                    <a:lnT>
                      <a:noFill/>
                    </a:lnT>
                    <a:lnB>
                      <a:noFill/>
                    </a:lnB>
                  </a:tcPr>
                </a:tc>
                <a:tc>
                  <a:txBody>
                    <a:bodyPr/>
                    <a:lstStyle/>
                    <a:p>
                      <a:endParaRPr lang="tr-TR"/>
                    </a:p>
                  </a:txBody>
                  <a:tcPr marL="0" marR="0" marT="0" marB="0" vert="vert27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368953">
                <a:tc>
                  <a:txBody>
                    <a:bodyPr/>
                    <a:lstStyle/>
                    <a:p>
                      <a:endParaRPr lang="tr-TR"/>
                    </a:p>
                  </a:txBody>
                  <a:tcPr marL="0" marR="0" marT="0" marB="0" vert="vert27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vMerge="1">
                  <a:txBody>
                    <a:bodyPr/>
                    <a:lstStyle/>
                    <a:p>
                      <a:endParaRPr lang="tr-TR"/>
                    </a:p>
                  </a:txBody>
                  <a:tcPr/>
                </a:tc>
                <a:tc>
                  <a:txBody>
                    <a:bodyPr/>
                    <a:lstStyle/>
                    <a:p>
                      <a:endParaRPr lang="tr-TR"/>
                    </a:p>
                  </a:txBody>
                  <a:tcPr marL="0" marR="0" marT="0" marB="0" vert="vert27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196775">
                <a:tc>
                  <a:txBody>
                    <a:bodyPr/>
                    <a:lstStyle/>
                    <a:p>
                      <a:endParaRPr lang="tr-T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l" fontAlgn="b"/>
                      <a:r>
                        <a:rPr lang="tr-TR" sz="1000" b="1" i="0" u="none" strike="noStrike">
                          <a:solidFill>
                            <a:srgbClr val="FFFFFF"/>
                          </a:solidFill>
                          <a:effectLst/>
                          <a:latin typeface="Times New Roman"/>
                        </a:rPr>
                        <a:t> </a:t>
                      </a:r>
                    </a:p>
                  </a:txBody>
                  <a:tcPr marL="0" marR="0" marT="0" marB="0" anchor="b">
                    <a:lnL>
                      <a:noFill/>
                    </a:lnL>
                    <a:lnR>
                      <a:noFill/>
                    </a:lnR>
                    <a:lnT>
                      <a:noFill/>
                    </a:lnT>
                    <a:lnB>
                      <a:noFill/>
                    </a:lnB>
                    <a:solidFill>
                      <a:srgbClr val="16365C"/>
                    </a:solidFill>
                  </a:tcPr>
                </a:tc>
                <a:tc>
                  <a:txBody>
                    <a:bodyPr/>
                    <a:lstStyle/>
                    <a:p>
                      <a:endParaRPr lang="tr-T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384325">
                <a:tc>
                  <a:txBody>
                    <a:bodyPr/>
                    <a:lstStyle/>
                    <a:p>
                      <a:endParaRPr lang="tr-T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ctr" fontAlgn="ctr"/>
                      <a:r>
                        <a:rPr lang="tr-TR" sz="1600" b="1" i="0" u="none" strike="noStrike" dirty="0" smtClean="0">
                          <a:effectLst/>
                          <a:latin typeface="Arial Tur"/>
                        </a:rPr>
                        <a:t>2019</a:t>
                      </a:r>
                      <a:endParaRPr lang="tr-TR" sz="1600" b="1" i="0" u="none" strike="noStrike" dirty="0">
                        <a:effectLst/>
                        <a:latin typeface="Arial Tur"/>
                      </a:endParaRPr>
                    </a:p>
                  </a:txBody>
                  <a:tcPr marL="0" marR="0" marT="0" marB="0" anchor="ctr">
                    <a:lnL>
                      <a:noFill/>
                    </a:lnL>
                    <a:lnR>
                      <a:noFill/>
                    </a:lnR>
                    <a:lnT>
                      <a:noFill/>
                    </a:lnT>
                    <a:lnB>
                      <a:noFill/>
                    </a:lnB>
                  </a:tcPr>
                </a:tc>
                <a:tc>
                  <a:txBody>
                    <a:bodyPr/>
                    <a:lstStyle/>
                    <a:p>
                      <a:endParaRPr lang="tr-T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196775">
                <a:tc>
                  <a:txBody>
                    <a:bodyPr/>
                    <a:lstStyle/>
                    <a:p>
                      <a:endParaRPr lang="tr-T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16365C"/>
                    </a:solidFill>
                  </a:tcPr>
                </a:tc>
                <a:tc>
                  <a:txBody>
                    <a:bodyPr/>
                    <a:lstStyle/>
                    <a:p>
                      <a:pPr algn="l" fontAlgn="b"/>
                      <a:r>
                        <a:rPr lang="tr-TR" sz="1000" b="1" i="0" u="none" strike="noStrike" dirty="0">
                          <a:solidFill>
                            <a:srgbClr val="FFFFFF"/>
                          </a:solidFill>
                          <a:effectLst/>
                          <a:latin typeface="Times New Roman"/>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16365C"/>
                    </a:solidFill>
                  </a:tcPr>
                </a:tc>
                <a:tc>
                  <a:txBody>
                    <a:bodyPr/>
                    <a:lstStyle/>
                    <a:p>
                      <a:endParaRPr lang="tr-TR" dirty="0"/>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16365C"/>
                    </a:solidFill>
                  </a:tcPr>
                </a:tc>
              </a:tr>
            </a:tbl>
          </a:graphicData>
        </a:graphic>
      </p:graphicFrame>
      <p:pic>
        <p:nvPicPr>
          <p:cNvPr id="13" name="100 Resim" descr="haber_1287383631.gif"/>
          <p:cNvPicPr>
            <a:picLocks noGrp="1" noChangeAspect="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1857356" y="1643050"/>
            <a:ext cx="1524000" cy="1219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5290197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style>
          <a:lnRef idx="1">
            <a:schemeClr val="accent1"/>
          </a:lnRef>
          <a:fillRef idx="2">
            <a:schemeClr val="accent1"/>
          </a:fillRef>
          <a:effectRef idx="1">
            <a:schemeClr val="accent1"/>
          </a:effectRef>
          <a:fontRef idx="minor">
            <a:schemeClr val="dk1"/>
          </a:fontRef>
        </p:style>
        <p:txBody>
          <a:bodyPr/>
          <a:lstStyle/>
          <a:p>
            <a:r>
              <a:rPr lang="tr-TR" b="1" dirty="0" smtClean="0">
                <a:solidFill>
                  <a:srgbClr val="FF0000"/>
                </a:solidFill>
              </a:rPr>
              <a:t>NOT1: </a:t>
            </a:r>
          </a:p>
          <a:p>
            <a:r>
              <a:rPr lang="tr-TR" sz="4400" dirty="0" smtClean="0"/>
              <a:t>YAZILAR, YUKARIDAKİ KONULARA GÖRE YAZILACAK VE GELEN GİDEN YAZILAR VE EVRAKLAR BU DOSYALARDA MUHAFAZA EDİLECEKTİR.</a:t>
            </a:r>
            <a:endParaRPr lang="tr-TR" sz="4400" dirty="0"/>
          </a:p>
        </p:txBody>
      </p:sp>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spTree>
    <p:extLst>
      <p:ext uri="{BB962C8B-B14F-4D97-AF65-F5344CB8AC3E}">
        <p14:creationId xmlns="" xmlns:p14="http://schemas.microsoft.com/office/powerpoint/2010/main" val="42739873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628800"/>
            <a:ext cx="8229600" cy="4680520"/>
          </a:xfrm>
        </p:spPr>
        <p:style>
          <a:lnRef idx="1">
            <a:schemeClr val="accent1"/>
          </a:lnRef>
          <a:fillRef idx="2">
            <a:schemeClr val="accent1"/>
          </a:fillRef>
          <a:effectRef idx="1">
            <a:schemeClr val="accent1"/>
          </a:effectRef>
          <a:fontRef idx="minor">
            <a:schemeClr val="dk1"/>
          </a:fontRef>
        </p:style>
        <p:txBody>
          <a:bodyPr/>
          <a:lstStyle/>
          <a:p>
            <a:r>
              <a:rPr lang="tr-TR" b="1" dirty="0" smtClean="0">
                <a:solidFill>
                  <a:srgbClr val="FF0000"/>
                </a:solidFill>
              </a:rPr>
              <a:t>NOT2: </a:t>
            </a:r>
          </a:p>
          <a:p>
            <a:r>
              <a:rPr lang="tr-TR" sz="4000" dirty="0" smtClean="0"/>
              <a:t>YÖNETİCİLER HARİÇ KUR’AN KURSU ÖĞRETİCİLERİ MÜFTÜLÜĞE YAZI YAZMAYACAKLAR. YAZILAR DİLEKÇE ŞEKLİNDE DEĞİL, YAZIŞMA KURALLARINDA GÖSTERİLDİĞİ ŞEKİLDE YAZILACAKTIR.</a:t>
            </a:r>
            <a:endParaRPr lang="tr-TR" sz="4000" dirty="0"/>
          </a:p>
        </p:txBody>
      </p:sp>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spTree>
    <p:extLst>
      <p:ext uri="{BB962C8B-B14F-4D97-AF65-F5344CB8AC3E}">
        <p14:creationId xmlns="" xmlns:p14="http://schemas.microsoft.com/office/powerpoint/2010/main" val="33669697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tr-TR" b="1" dirty="0" smtClean="0">
                <a:solidFill>
                  <a:srgbClr val="FF0000"/>
                </a:solidFill>
              </a:rPr>
              <a:t>NOT3:</a:t>
            </a:r>
            <a:r>
              <a:rPr lang="tr-TR" b="1" dirty="0" smtClean="0"/>
              <a:t> </a:t>
            </a:r>
          </a:p>
          <a:p>
            <a:r>
              <a:rPr lang="tr-TR" sz="4000" dirty="0" smtClean="0"/>
              <a:t>HER KONU İÇİN AYRI BİR DOSYA AÇILACAK VE DOSYALAR KONULARINA GÖRE KLASÖRLERDE MUHAFAZA EDİLECEKTİR.</a:t>
            </a:r>
          </a:p>
          <a:p>
            <a:r>
              <a:rPr lang="tr-TR" sz="4000" dirty="0" smtClean="0"/>
              <a:t>GELEN-GİDEN EVRAK KAYDI MUHAKKAK OLACAKTIR.</a:t>
            </a:r>
            <a:endParaRPr lang="tr-TR" sz="4000" dirty="0"/>
          </a:p>
        </p:txBody>
      </p:sp>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spTree>
    <p:extLst>
      <p:ext uri="{BB962C8B-B14F-4D97-AF65-F5344CB8AC3E}">
        <p14:creationId xmlns="" xmlns:p14="http://schemas.microsoft.com/office/powerpoint/2010/main" val="3180100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sp>
        <p:nvSpPr>
          <p:cNvPr id="5" name="İçerik Yer Tutucusu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tr-TR" b="1" dirty="0" smtClean="0">
                <a:solidFill>
                  <a:srgbClr val="FF0000"/>
                </a:solidFill>
              </a:rPr>
              <a:t>NOT4:</a:t>
            </a:r>
            <a:r>
              <a:rPr lang="tr-TR" b="1" dirty="0" smtClean="0"/>
              <a:t> </a:t>
            </a:r>
          </a:p>
          <a:p>
            <a:r>
              <a:rPr lang="tr-TR" sz="4000" dirty="0" smtClean="0"/>
              <a:t>MÜFTÜLÜK MAKAMINA YAZILAN DİLEKÇE VEYA YAZILARDA KURS İSMİNİN DOĞRU YAZILMASI. (DİBBYS) DE OLDUĞU GİBİ.</a:t>
            </a:r>
            <a:endParaRPr lang="tr-TR" sz="4000" dirty="0"/>
          </a:p>
        </p:txBody>
      </p:sp>
    </p:spTree>
    <p:extLst>
      <p:ext uri="{BB962C8B-B14F-4D97-AF65-F5344CB8AC3E}">
        <p14:creationId xmlns="" xmlns:p14="http://schemas.microsoft.com/office/powerpoint/2010/main" val="24272000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997152"/>
          </a:xfrm>
        </p:spPr>
        <p:style>
          <a:lnRef idx="1">
            <a:schemeClr val="accent1"/>
          </a:lnRef>
          <a:fillRef idx="2">
            <a:schemeClr val="accent1"/>
          </a:fillRef>
          <a:effectRef idx="1">
            <a:schemeClr val="accent1"/>
          </a:effectRef>
          <a:fontRef idx="minor">
            <a:schemeClr val="dk1"/>
          </a:fontRef>
        </p:style>
        <p:txBody>
          <a:bodyPr>
            <a:noAutofit/>
          </a:bodyPr>
          <a:lstStyle/>
          <a:p>
            <a:pPr>
              <a:spcBef>
                <a:spcPts val="0"/>
              </a:spcBef>
            </a:pPr>
            <a:r>
              <a:rPr lang="tr-TR" sz="2400" b="1" dirty="0">
                <a:solidFill>
                  <a:srgbClr val="FF0000"/>
                </a:solidFill>
              </a:rPr>
              <a:t>C GRUBU KUR’AN KURSLARINDA BULUNDURULMASI GEREKENLER</a:t>
            </a:r>
            <a:endParaRPr lang="tr-TR" sz="2400" dirty="0">
              <a:solidFill>
                <a:srgbClr val="FF0000"/>
              </a:solidFill>
            </a:endParaRPr>
          </a:p>
          <a:p>
            <a:pPr lvl="0">
              <a:spcBef>
                <a:spcPts val="0"/>
              </a:spcBef>
            </a:pPr>
            <a:r>
              <a:rPr lang="tr-TR" sz="2400" dirty="0" smtClean="0"/>
              <a:t>KUR’AN KURSU AÇILIŞ ONAYI</a:t>
            </a:r>
          </a:p>
          <a:p>
            <a:pPr lvl="0">
              <a:spcBef>
                <a:spcPts val="0"/>
              </a:spcBef>
            </a:pPr>
            <a:r>
              <a:rPr lang="tr-TR" sz="2400" dirty="0" smtClean="0"/>
              <a:t>KUR’AN KURSU ÖĞRETİCİSİ  “PERSONEL HAREKETLERİ ONAYI” </a:t>
            </a:r>
          </a:p>
          <a:p>
            <a:pPr lvl="0">
              <a:spcBef>
                <a:spcPts val="0"/>
              </a:spcBef>
            </a:pPr>
            <a:r>
              <a:rPr lang="tr-TR" sz="2400" dirty="0" smtClean="0"/>
              <a:t>SINIF AÇMA TALEP FORMU (EK9)</a:t>
            </a:r>
          </a:p>
          <a:p>
            <a:pPr lvl="0">
              <a:spcBef>
                <a:spcPts val="0"/>
              </a:spcBef>
            </a:pPr>
            <a:r>
              <a:rPr lang="tr-TR" sz="2400" dirty="0" smtClean="0"/>
              <a:t>YÖNETİCİ GÖREVLENDİRME ONAYI</a:t>
            </a:r>
          </a:p>
          <a:p>
            <a:pPr lvl="0">
              <a:spcBef>
                <a:spcPts val="0"/>
              </a:spcBef>
            </a:pPr>
            <a:r>
              <a:rPr lang="tr-TR" sz="2400" dirty="0" smtClean="0"/>
              <a:t>HAFTALIK DERS PROGRAMI ÇİZELGESİ </a:t>
            </a:r>
          </a:p>
          <a:p>
            <a:pPr lvl="0">
              <a:spcBef>
                <a:spcPts val="0"/>
              </a:spcBef>
            </a:pPr>
            <a:r>
              <a:rPr lang="tr-TR" sz="2400" dirty="0" smtClean="0"/>
              <a:t>DERS PLANLARI</a:t>
            </a:r>
          </a:p>
          <a:p>
            <a:pPr lvl="0">
              <a:spcBef>
                <a:spcPts val="0"/>
              </a:spcBef>
            </a:pPr>
            <a:r>
              <a:rPr lang="tr-TR" sz="2400" dirty="0" smtClean="0"/>
              <a:t>DERS DEFTERİ (TEMEL ÖĞRETİM, EK ÖĞRETİM)</a:t>
            </a:r>
          </a:p>
          <a:p>
            <a:pPr lvl="0">
              <a:spcBef>
                <a:spcPts val="0"/>
              </a:spcBef>
            </a:pPr>
            <a:r>
              <a:rPr lang="tr-TR" sz="2400" dirty="0" smtClean="0"/>
              <a:t>SİCİL DEFTERİ</a:t>
            </a:r>
          </a:p>
          <a:p>
            <a:pPr lvl="0">
              <a:spcBef>
                <a:spcPts val="0"/>
              </a:spcBef>
            </a:pPr>
            <a:r>
              <a:rPr lang="tr-TR" sz="2400" dirty="0" smtClean="0"/>
              <a:t>TEFTİŞ VE DENETİM DEFTERİ</a:t>
            </a:r>
          </a:p>
          <a:p>
            <a:pPr lvl="0">
              <a:spcBef>
                <a:spcPts val="0"/>
              </a:spcBef>
            </a:pPr>
            <a:r>
              <a:rPr lang="tr-TR" sz="2400" dirty="0" smtClean="0"/>
              <a:t>GELEN-GİDEN EVRAK DEFTERİ</a:t>
            </a:r>
          </a:p>
          <a:p>
            <a:pPr lvl="0">
              <a:spcBef>
                <a:spcPts val="0"/>
              </a:spcBef>
            </a:pPr>
            <a:r>
              <a:rPr lang="tr-TR" sz="2400" dirty="0" smtClean="0"/>
              <a:t>TEBERRÜKAT EŞYA DEFTERİ</a:t>
            </a:r>
            <a:endParaRPr lang="tr-TR" sz="2400" dirty="0"/>
          </a:p>
        </p:txBody>
      </p:sp>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b="1" dirty="0"/>
              <a:t>KUR’AN KURSLARI DENETİMİNDE DİKKAT EDİLECEK HUSUSLAR</a:t>
            </a:r>
            <a:endParaRPr lang="tr-TR" dirty="0"/>
          </a:p>
        </p:txBody>
      </p:sp>
    </p:spTree>
    <p:extLst>
      <p:ext uri="{BB962C8B-B14F-4D97-AF65-F5344CB8AC3E}">
        <p14:creationId xmlns="" xmlns:p14="http://schemas.microsoft.com/office/powerpoint/2010/main" val="3887612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709120"/>
          </a:xfrm>
        </p:spPr>
        <p:style>
          <a:lnRef idx="1">
            <a:schemeClr val="accent1"/>
          </a:lnRef>
          <a:fillRef idx="2">
            <a:schemeClr val="accent1"/>
          </a:fillRef>
          <a:effectRef idx="1">
            <a:schemeClr val="accent1"/>
          </a:effectRef>
          <a:fontRef idx="minor">
            <a:schemeClr val="dk1"/>
          </a:fontRef>
        </p:style>
        <p:txBody>
          <a:bodyPr>
            <a:noAutofit/>
          </a:bodyPr>
          <a:lstStyle/>
          <a:p>
            <a:pPr>
              <a:spcBef>
                <a:spcPts val="0"/>
              </a:spcBef>
            </a:pPr>
            <a:r>
              <a:rPr lang="tr-TR" sz="4000" b="1" dirty="0" smtClean="0">
                <a:solidFill>
                  <a:srgbClr val="FF0000"/>
                </a:solidFill>
              </a:rPr>
              <a:t>DOSYA PLANI: </a:t>
            </a:r>
            <a:r>
              <a:rPr lang="tr-TR" sz="4000" dirty="0" smtClean="0"/>
              <a:t>KURUM VE KURULUŞLARIN İŞ VE İŞLEMLERİ SONUCUNDA TEŞEKKÜL EDEN BELGELERİN, SİSTEMLİ BİR ŞEKİLDE DOSYALANMASINI SAĞLAMAK ÜZERE ÖNCEDEN HAZIRLANMIŞ KONU VE KONU NUMARALARI ENVANTERİDİR.</a:t>
            </a:r>
            <a:endParaRPr lang="tr-TR" sz="4000" dirty="0"/>
          </a:p>
        </p:txBody>
      </p:sp>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spTree>
    <p:extLst>
      <p:ext uri="{BB962C8B-B14F-4D97-AF65-F5344CB8AC3E}">
        <p14:creationId xmlns="" xmlns:p14="http://schemas.microsoft.com/office/powerpoint/2010/main" val="34968693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709120"/>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r>
              <a:rPr lang="tr-TR" b="1" dirty="0">
                <a:solidFill>
                  <a:srgbClr val="FF0000"/>
                </a:solidFill>
              </a:rPr>
              <a:t>D GRUBU KUR’AN KURSLARINDA BULUNDURULMASI GEREKENLER</a:t>
            </a:r>
          </a:p>
          <a:p>
            <a:pPr lvl="0"/>
            <a:r>
              <a:rPr lang="tr-TR" dirty="0" smtClean="0"/>
              <a:t>D GRUBU KUR’AN KURSU AÇILIŞ ONAYI</a:t>
            </a:r>
          </a:p>
          <a:p>
            <a:pPr lvl="0"/>
            <a:r>
              <a:rPr lang="tr-TR" dirty="0" smtClean="0"/>
              <a:t>GEÇİCİ KUR’AN KURSU ÖĞRETİCİSİ GÖREVLENDİRME ONAYI</a:t>
            </a:r>
          </a:p>
          <a:p>
            <a:pPr lvl="0"/>
            <a:r>
              <a:rPr lang="tr-TR" dirty="0" smtClean="0"/>
              <a:t>SINIF AÇMA TALEP FORMU (EK-9)</a:t>
            </a:r>
          </a:p>
          <a:p>
            <a:pPr lvl="0"/>
            <a:r>
              <a:rPr lang="tr-TR" dirty="0" smtClean="0"/>
              <a:t>ÖĞRENCİ VE YOKLAMA DERS DEFTERİ </a:t>
            </a:r>
          </a:p>
          <a:p>
            <a:pPr lvl="0"/>
            <a:r>
              <a:rPr lang="tr-TR" dirty="0" smtClean="0"/>
              <a:t>(TEMEL ÖĞRETİM, EK ÖĞRETİM)</a:t>
            </a:r>
          </a:p>
          <a:p>
            <a:pPr lvl="0"/>
            <a:r>
              <a:rPr lang="tr-TR" dirty="0" smtClean="0"/>
              <a:t>DÖNEMLİK DERS PLANLARI </a:t>
            </a:r>
          </a:p>
          <a:p>
            <a:pPr lvl="0"/>
            <a:r>
              <a:rPr lang="tr-TR" dirty="0" smtClean="0"/>
              <a:t>MÜFTÜLÜKÇE GÖNDERİLEN YAZILAR</a:t>
            </a:r>
            <a:endParaRPr lang="tr-TR" dirty="0"/>
          </a:p>
        </p:txBody>
      </p:sp>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b="1" dirty="0"/>
              <a:t>KUR’AN KURSLARI DENETİMİNDE DİKKAT EDİLECEK HUSUSLAR</a:t>
            </a:r>
            <a:endParaRPr lang="tr-TR" dirty="0"/>
          </a:p>
        </p:txBody>
      </p:sp>
    </p:spTree>
    <p:extLst>
      <p:ext uri="{BB962C8B-B14F-4D97-AF65-F5344CB8AC3E}">
        <p14:creationId xmlns="" xmlns:p14="http://schemas.microsoft.com/office/powerpoint/2010/main" val="2874083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925144"/>
          </a:xfrm>
        </p:spPr>
        <p:style>
          <a:lnRef idx="1">
            <a:schemeClr val="accent1"/>
          </a:lnRef>
          <a:fillRef idx="2">
            <a:schemeClr val="accent1"/>
          </a:fillRef>
          <a:effectRef idx="1">
            <a:schemeClr val="accent1"/>
          </a:effectRef>
          <a:fontRef idx="minor">
            <a:schemeClr val="dk1"/>
          </a:fontRef>
        </p:style>
        <p:txBody>
          <a:bodyPr>
            <a:normAutofit fontScale="55000" lnSpcReduction="20000"/>
          </a:bodyPr>
          <a:lstStyle/>
          <a:p>
            <a:r>
              <a:rPr lang="tr-TR" sz="4400" b="1" dirty="0">
                <a:solidFill>
                  <a:srgbClr val="FF0000"/>
                </a:solidFill>
              </a:rPr>
              <a:t>KUR’AN KURSU DENETİMLERİNDE DİKKAT EDİLMESİ GEREKEN HUSUSLAR</a:t>
            </a:r>
            <a:endParaRPr lang="tr-TR" sz="4400" dirty="0">
              <a:solidFill>
                <a:srgbClr val="FF0000"/>
              </a:solidFill>
            </a:endParaRPr>
          </a:p>
          <a:p>
            <a:pPr lvl="0"/>
            <a:r>
              <a:rPr lang="tr-TR" sz="4000" dirty="0" smtClean="0"/>
              <a:t>KURSLARDA SINIF MEVCUDU YETERLİ Mİ ?</a:t>
            </a:r>
          </a:p>
          <a:p>
            <a:pPr lvl="0"/>
            <a:r>
              <a:rPr lang="tr-TR" sz="4000" dirty="0" smtClean="0"/>
              <a:t>DERS PLANI HAZIRLANMIŞ MI ? </a:t>
            </a:r>
          </a:p>
          <a:p>
            <a:pPr lvl="0"/>
            <a:r>
              <a:rPr lang="tr-TR" sz="4000" dirty="0" smtClean="0"/>
              <a:t>HER ÖĞRETİCİDE MEVCUT MU ?</a:t>
            </a:r>
          </a:p>
          <a:p>
            <a:pPr lvl="0"/>
            <a:r>
              <a:rPr lang="tr-TR" sz="4000" dirty="0" smtClean="0"/>
              <a:t>DERSLER GÜNLÜK DERS PLANINA GÖRE GÜNLÜK OLARAK DEFTERE YAZILMIŞ MI?</a:t>
            </a:r>
          </a:p>
          <a:p>
            <a:pPr lvl="0"/>
            <a:r>
              <a:rPr lang="tr-TR" sz="4000" dirty="0" smtClean="0"/>
              <a:t>GÜNLÜK YOKLAMA YAPILMIŞ MI, ÖĞRENCİLERİN DEVAMSIZLIKLARI TAKİP EDİLİYOR MU ?</a:t>
            </a:r>
          </a:p>
          <a:p>
            <a:pPr lvl="0"/>
            <a:r>
              <a:rPr lang="tr-TR" sz="4000" dirty="0" smtClean="0"/>
              <a:t>ÖĞRENCİLERİN SİCİL DEFTERİNE KAYDI YAPILMIŞ MI?</a:t>
            </a:r>
          </a:p>
          <a:p>
            <a:pPr lvl="0"/>
            <a:r>
              <a:rPr lang="tr-TR" sz="4000" dirty="0" smtClean="0"/>
              <a:t>MÜFTÜLÜKTEN GELEN YAZILAR VE ÖĞRENCİ DİLEKÇELERİNİN GELEN EVRAK DEFTERİNE KAYDI YAPILMIŞ MI?</a:t>
            </a:r>
          </a:p>
          <a:p>
            <a:pPr lvl="0"/>
            <a:r>
              <a:rPr lang="tr-TR" sz="4000" dirty="0" smtClean="0"/>
              <a:t>KURSUN GENEL TEMİZLİĞİ, TERTİP VE DÜZENİ NASIL ?</a:t>
            </a:r>
          </a:p>
        </p:txBody>
      </p:sp>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b="1" dirty="0"/>
              <a:t>KUR’AN KURSLARI DENETİMİNDE DİKKAT EDİLECEK HUSUSLAR</a:t>
            </a:r>
            <a:endParaRPr lang="tr-TR" dirty="0"/>
          </a:p>
        </p:txBody>
      </p:sp>
    </p:spTree>
    <p:extLst>
      <p:ext uri="{BB962C8B-B14F-4D97-AF65-F5344CB8AC3E}">
        <p14:creationId xmlns="" xmlns:p14="http://schemas.microsoft.com/office/powerpoint/2010/main" val="1334500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844824"/>
            <a:ext cx="8229600" cy="4281339"/>
          </a:xfrm>
        </p:spPr>
        <p:style>
          <a:lnRef idx="1">
            <a:schemeClr val="accent1"/>
          </a:lnRef>
          <a:fillRef idx="2">
            <a:schemeClr val="accent1"/>
          </a:fillRef>
          <a:effectRef idx="1">
            <a:schemeClr val="accent1"/>
          </a:effectRef>
          <a:fontRef idx="minor">
            <a:schemeClr val="dk1"/>
          </a:fontRef>
        </p:style>
        <p:txBody>
          <a:bodyPr/>
          <a:lstStyle/>
          <a:p>
            <a:endParaRPr lang="tr-TR" b="1" dirty="0" smtClean="0">
              <a:solidFill>
                <a:srgbClr val="FF0000"/>
              </a:solidFill>
            </a:endParaRPr>
          </a:p>
          <a:p>
            <a:endParaRPr lang="tr-TR" b="1" dirty="0">
              <a:solidFill>
                <a:srgbClr val="FF0000"/>
              </a:solidFill>
            </a:endParaRPr>
          </a:p>
          <a:p>
            <a:endParaRPr lang="tr-TR" b="1" dirty="0" smtClean="0">
              <a:solidFill>
                <a:srgbClr val="FF0000"/>
              </a:solidFill>
            </a:endParaRPr>
          </a:p>
          <a:p>
            <a:pPr algn="ctr"/>
            <a:r>
              <a:rPr lang="tr-TR" b="1" dirty="0" smtClean="0">
                <a:solidFill>
                  <a:srgbClr val="FF0000"/>
                </a:solidFill>
              </a:rPr>
              <a:t>250    </a:t>
            </a:r>
            <a:r>
              <a:rPr lang="tr-TR" b="1" dirty="0">
                <a:solidFill>
                  <a:srgbClr val="FF0000"/>
                </a:solidFill>
              </a:rPr>
              <a:t>DİN EĞİTİMİ VE YAYIN İŞLERİ (GENEL)   </a:t>
            </a:r>
          </a:p>
        </p:txBody>
      </p:sp>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spTree>
    <p:extLst>
      <p:ext uri="{BB962C8B-B14F-4D97-AF65-F5344CB8AC3E}">
        <p14:creationId xmlns="" xmlns:p14="http://schemas.microsoft.com/office/powerpoint/2010/main" val="2346422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Autofit/>
          </a:bodyPr>
          <a:lstStyle/>
          <a:p>
            <a:pPr>
              <a:spcBef>
                <a:spcPts val="0"/>
              </a:spcBef>
            </a:pPr>
            <a:endParaRPr lang="tr-TR" sz="3600" b="1" dirty="0" smtClean="0">
              <a:solidFill>
                <a:srgbClr val="FF0000"/>
              </a:solidFill>
            </a:endParaRPr>
          </a:p>
          <a:p>
            <a:pPr>
              <a:spcBef>
                <a:spcPts val="0"/>
              </a:spcBef>
            </a:pPr>
            <a:r>
              <a:rPr lang="tr-TR" sz="3600" b="1" dirty="0" smtClean="0">
                <a:solidFill>
                  <a:srgbClr val="FF0000"/>
                </a:solidFill>
              </a:rPr>
              <a:t>251    KUR’AN KURSLARI</a:t>
            </a:r>
          </a:p>
          <a:p>
            <a:pPr>
              <a:spcBef>
                <a:spcPts val="0"/>
              </a:spcBef>
            </a:pPr>
            <a:r>
              <a:rPr lang="tr-TR" sz="3600" dirty="0" smtClean="0"/>
              <a:t>01   BİNA TAHSİSİ    </a:t>
            </a:r>
          </a:p>
          <a:p>
            <a:pPr>
              <a:spcBef>
                <a:spcPts val="0"/>
              </a:spcBef>
            </a:pPr>
            <a:r>
              <a:rPr lang="tr-TR" sz="3600" dirty="0" smtClean="0"/>
              <a:t>02   EĞİTİM VE ÖĞRETİME AÇILIŞ    </a:t>
            </a:r>
          </a:p>
          <a:p>
            <a:pPr>
              <a:spcBef>
                <a:spcPts val="0"/>
              </a:spcBef>
            </a:pPr>
            <a:r>
              <a:rPr lang="tr-TR" sz="3600" dirty="0" smtClean="0"/>
              <a:t>03   EĞİTİM VE ÖĞRETİME ARA VERME    </a:t>
            </a:r>
          </a:p>
          <a:p>
            <a:pPr>
              <a:spcBef>
                <a:spcPts val="0"/>
              </a:spcBef>
            </a:pPr>
            <a:r>
              <a:rPr lang="tr-TR" sz="3600" dirty="0" smtClean="0"/>
              <a:t>04   EĞİTİM VE ÖĞRETİME KAPATILMASI    </a:t>
            </a:r>
          </a:p>
          <a:p>
            <a:pPr>
              <a:spcBef>
                <a:spcPts val="0"/>
              </a:spcBef>
            </a:pPr>
            <a:r>
              <a:rPr lang="tr-TR" sz="3600" dirty="0" smtClean="0"/>
              <a:t>99   DİĞER </a:t>
            </a:r>
          </a:p>
        </p:txBody>
      </p:sp>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spTree>
    <p:extLst>
      <p:ext uri="{BB962C8B-B14F-4D97-AF65-F5344CB8AC3E}">
        <p14:creationId xmlns="" xmlns:p14="http://schemas.microsoft.com/office/powerpoint/2010/main" val="3245207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 xmlns:p14="http://schemas.microsoft.com/office/powerpoint/2010/main" val="3100848746"/>
              </p:ext>
            </p:extLst>
          </p:nvPr>
        </p:nvGraphicFramePr>
        <p:xfrm>
          <a:off x="4002819" y="1569356"/>
          <a:ext cx="1742344" cy="4545283"/>
        </p:xfrm>
        <a:graphic>
          <a:graphicData uri="http://schemas.openxmlformats.org/drawingml/2006/table">
            <a:tbl>
              <a:tblPr/>
              <a:tblGrid>
                <a:gridCol w="168043"/>
                <a:gridCol w="1406258"/>
                <a:gridCol w="168043"/>
              </a:tblGrid>
              <a:tr h="1010588">
                <a:tc gridSpan="2">
                  <a:txBody>
                    <a:bodyPr/>
                    <a:lstStyle/>
                    <a:p>
                      <a:pPr algn="l" fontAlgn="b"/>
                      <a:r>
                        <a:rPr lang="tr-TR" sz="1100" b="1" i="0" u="none" strike="noStrike">
                          <a:effectLst/>
                          <a:latin typeface="Arial Tur"/>
                        </a:rPr>
                        <a:t> </a:t>
                      </a:r>
                      <a:endParaRPr lang="tr-TR" sz="600" b="0" i="0" u="none" strike="noStrike">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16365C"/>
                    </a:solidFill>
                  </a:tcPr>
                </a:tc>
                <a:tc hMerge="1">
                  <a:txBody>
                    <a:bodyPr/>
                    <a:lstStyle/>
                    <a:p>
                      <a:endParaRPr lang="tr-TR"/>
                    </a:p>
                  </a:txBody>
                  <a:tcPr/>
                </a:tc>
                <a:tc>
                  <a:txBody>
                    <a:bodyPr/>
                    <a:lstStyle/>
                    <a:p>
                      <a:pPr algn="ctr" fontAlgn="ctr"/>
                      <a:r>
                        <a:rPr lang="tr-TR" sz="1100" b="1" i="0" u="none" strike="noStrike">
                          <a:effectLst/>
                          <a:latin typeface="Arial Tur"/>
                        </a:rPr>
                        <a:t> </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16365C"/>
                    </a:solidFill>
                  </a:tcPr>
                </a:tc>
              </a:tr>
              <a:tr h="255551">
                <a:tc gridSpan="3">
                  <a:txBody>
                    <a:bodyPr/>
                    <a:lstStyle/>
                    <a:p>
                      <a:pPr algn="ctr" fontAlgn="ctr"/>
                      <a:r>
                        <a:rPr lang="tr-TR" sz="400" b="1" i="0" u="none" strike="noStrike">
                          <a:solidFill>
                            <a:srgbClr val="FFFFFF"/>
                          </a:solidFill>
                          <a:effectLst/>
                          <a:latin typeface="Arial Tur"/>
                        </a:rPr>
                        <a:t>                          T.C.                                         YILDIRIM MÜFTÜLÜĞÜ             Arabayatağı Çınarlı Kur'an Kursu</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16365C"/>
                    </a:solidFill>
                  </a:tcPr>
                </a:tc>
                <a:tc hMerge="1">
                  <a:txBody>
                    <a:bodyPr/>
                    <a:lstStyle/>
                    <a:p>
                      <a:endParaRPr lang="tr-TR"/>
                    </a:p>
                  </a:txBody>
                  <a:tcPr/>
                </a:tc>
                <a:tc hMerge="1">
                  <a:txBody>
                    <a:bodyPr/>
                    <a:lstStyle/>
                    <a:p>
                      <a:endParaRPr lang="tr-TR"/>
                    </a:p>
                  </a:txBody>
                  <a:tcPr/>
                </a:tc>
              </a:tr>
              <a:tr h="302015">
                <a:tc>
                  <a:txBody>
                    <a:bodyPr/>
                    <a:lstStyle/>
                    <a:p>
                      <a:pPr algn="l" fontAlgn="b"/>
                      <a:r>
                        <a:rPr lang="tr-TR" sz="1000" b="1" i="0" u="none" strike="noStrike">
                          <a:solidFill>
                            <a:srgbClr val="FFFFFF"/>
                          </a:solidFill>
                          <a:effectLst/>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ctr" fontAlgn="ctr"/>
                      <a:r>
                        <a:rPr lang="tr-TR" sz="1200" b="1" i="0" u="none" strike="noStrike">
                          <a:effectLst/>
                          <a:latin typeface="Arial Tur"/>
                        </a:rPr>
                        <a:t>70601027</a:t>
                      </a:r>
                    </a:p>
                  </a:txBody>
                  <a:tcPr marL="0" marR="0" marT="0" marB="0" anchor="ctr">
                    <a:lnL>
                      <a:noFill/>
                    </a:lnL>
                    <a:lnR>
                      <a:noFill/>
                    </a:lnR>
                    <a:lnT>
                      <a:noFill/>
                    </a:lnT>
                    <a:lnB>
                      <a:noFill/>
                    </a:lnB>
                    <a:solidFill>
                      <a:srgbClr val="FFFFFF"/>
                    </a:solidFill>
                  </a:tcPr>
                </a:tc>
                <a:tc>
                  <a:txBody>
                    <a:bodyPr/>
                    <a:lstStyle/>
                    <a:p>
                      <a:pPr algn="ctr" fontAlgn="b"/>
                      <a:r>
                        <a:rPr lang="tr-TR" sz="1200" b="1" i="0" u="none" strike="noStrike">
                          <a:effectLst/>
                          <a:latin typeface="Times New Roman"/>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148684">
                <a:tc>
                  <a:txBody>
                    <a:bodyPr/>
                    <a:lstStyle/>
                    <a:p>
                      <a:pPr algn="l" fontAlgn="b"/>
                      <a:r>
                        <a:rPr lang="tr-TR" sz="1000" b="1" i="0" u="none" strike="noStrike">
                          <a:solidFill>
                            <a:srgbClr val="FFFFFF"/>
                          </a:solidFill>
                          <a:effectLst/>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l" fontAlgn="b"/>
                      <a:r>
                        <a:rPr lang="tr-TR" sz="1000" b="1" i="0" u="none" strike="noStrike">
                          <a:solidFill>
                            <a:srgbClr val="FFFFFF"/>
                          </a:solidFill>
                          <a:effectLst/>
                          <a:latin typeface="Times New Roman"/>
                        </a:rPr>
                        <a:t> </a:t>
                      </a:r>
                    </a:p>
                  </a:txBody>
                  <a:tcPr marL="0" marR="0" marT="0" marB="0" anchor="b">
                    <a:lnL>
                      <a:noFill/>
                    </a:lnL>
                    <a:lnR>
                      <a:noFill/>
                    </a:lnR>
                    <a:lnT>
                      <a:noFill/>
                    </a:lnT>
                    <a:lnB>
                      <a:noFill/>
                    </a:lnB>
                    <a:solidFill>
                      <a:srgbClr val="16365C"/>
                    </a:solidFill>
                  </a:tcPr>
                </a:tc>
                <a:tc>
                  <a:txBody>
                    <a:bodyPr/>
                    <a:lstStyle/>
                    <a:p>
                      <a:pPr algn="l" fontAlgn="b"/>
                      <a:r>
                        <a:rPr lang="tr-TR" sz="1000" b="1" i="0" u="none" strike="noStrike">
                          <a:solidFill>
                            <a:srgbClr val="FFFFFF"/>
                          </a:solidFill>
                          <a:effectLst/>
                          <a:latin typeface="Times New Roman"/>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262908">
                <a:tc>
                  <a:txBody>
                    <a:bodyPr/>
                    <a:lstStyle/>
                    <a:p>
                      <a:pPr algn="l" fontAlgn="b"/>
                      <a:r>
                        <a:rPr lang="tr-TR" sz="1000" b="1" i="0" u="none" strike="noStrike">
                          <a:solidFill>
                            <a:srgbClr val="FFFFFF"/>
                          </a:solidFill>
                          <a:effectLst/>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ctr" fontAlgn="ctr"/>
                      <a:r>
                        <a:rPr lang="tr-TR" sz="1700" b="1" i="0" u="none" strike="noStrike">
                          <a:effectLst/>
                          <a:latin typeface="Arial Tur"/>
                        </a:rPr>
                        <a:t>251</a:t>
                      </a:r>
                    </a:p>
                  </a:txBody>
                  <a:tcPr marL="0" marR="0" marT="0" marB="0" anchor="ctr">
                    <a:lnL>
                      <a:noFill/>
                    </a:lnL>
                    <a:lnR>
                      <a:noFill/>
                    </a:lnR>
                    <a:lnT>
                      <a:noFill/>
                    </a:lnT>
                    <a:lnB>
                      <a:noFill/>
                    </a:lnB>
                  </a:tcPr>
                </a:tc>
                <a:tc>
                  <a:txBody>
                    <a:bodyPr/>
                    <a:lstStyle/>
                    <a:p>
                      <a:pPr algn="l" fontAlgn="b"/>
                      <a:r>
                        <a:rPr lang="tr-TR" sz="1700" b="1" i="0" u="none" strike="noStrike">
                          <a:solidFill>
                            <a:srgbClr val="FFFFFF"/>
                          </a:solidFill>
                          <a:effectLst/>
                          <a:latin typeface="Times New Roman"/>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148684">
                <a:tc>
                  <a:txBody>
                    <a:bodyPr/>
                    <a:lstStyle/>
                    <a:p>
                      <a:pPr algn="l" fontAlgn="b"/>
                      <a:r>
                        <a:rPr lang="tr-TR" sz="1000" b="1" i="0" u="none" strike="noStrike">
                          <a:solidFill>
                            <a:srgbClr val="FFFFFF"/>
                          </a:solidFill>
                          <a:effectLst/>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l" fontAlgn="b"/>
                      <a:r>
                        <a:rPr lang="tr-TR" sz="1000" b="1" i="0" u="none" strike="noStrike">
                          <a:solidFill>
                            <a:srgbClr val="FFFFFF"/>
                          </a:solidFill>
                          <a:effectLst/>
                          <a:latin typeface="Times New Roman"/>
                        </a:rPr>
                        <a:t> </a:t>
                      </a:r>
                    </a:p>
                  </a:txBody>
                  <a:tcPr marL="0" marR="0" marT="0" marB="0" anchor="b">
                    <a:lnL>
                      <a:noFill/>
                    </a:lnL>
                    <a:lnR>
                      <a:noFill/>
                    </a:lnR>
                    <a:lnT>
                      <a:noFill/>
                    </a:lnT>
                    <a:lnB>
                      <a:noFill/>
                    </a:lnB>
                    <a:solidFill>
                      <a:srgbClr val="16365C"/>
                    </a:solidFill>
                  </a:tcPr>
                </a:tc>
                <a:tc>
                  <a:txBody>
                    <a:bodyPr/>
                    <a:lstStyle/>
                    <a:p>
                      <a:pPr algn="l" fontAlgn="b"/>
                      <a:r>
                        <a:rPr lang="tr-TR" sz="1000" b="1" i="0" u="none" strike="noStrike">
                          <a:solidFill>
                            <a:srgbClr val="FFFFFF"/>
                          </a:solidFill>
                          <a:effectLst/>
                          <a:latin typeface="Times New Roman"/>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148684">
                <a:tc>
                  <a:txBody>
                    <a:bodyPr/>
                    <a:lstStyle/>
                    <a:p>
                      <a:pPr algn="l" fontAlgn="b"/>
                      <a:r>
                        <a:rPr lang="tr-TR" sz="1000" b="1" i="0" u="none" strike="noStrike">
                          <a:solidFill>
                            <a:srgbClr val="FFFFFF"/>
                          </a:solidFill>
                          <a:effectLst/>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l" fontAlgn="b"/>
                      <a:r>
                        <a:rPr lang="tr-TR" sz="1000" b="1" i="0" u="none" strike="noStrike">
                          <a:solidFill>
                            <a:srgbClr val="FFFFFF"/>
                          </a:solidFill>
                          <a:effectLst/>
                          <a:latin typeface="Times New Roman"/>
                        </a:rPr>
                        <a:t> </a:t>
                      </a:r>
                    </a:p>
                  </a:txBody>
                  <a:tcPr marL="0" marR="0" marT="0" marB="0" anchor="b">
                    <a:lnL>
                      <a:noFill/>
                    </a:lnL>
                    <a:lnR>
                      <a:noFill/>
                    </a:lnR>
                    <a:lnT>
                      <a:noFill/>
                    </a:lnT>
                    <a:lnB>
                      <a:noFill/>
                    </a:lnB>
                    <a:solidFill>
                      <a:srgbClr val="16365C"/>
                    </a:solidFill>
                  </a:tcPr>
                </a:tc>
                <a:tc>
                  <a:txBody>
                    <a:bodyPr/>
                    <a:lstStyle/>
                    <a:p>
                      <a:pPr algn="l" fontAlgn="b"/>
                      <a:r>
                        <a:rPr lang="tr-TR" sz="1000" b="1" i="0" u="none" strike="noStrike">
                          <a:solidFill>
                            <a:srgbClr val="FFFFFF"/>
                          </a:solidFill>
                          <a:effectLst/>
                          <a:latin typeface="Times New Roman"/>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278783">
                <a:tc>
                  <a:txBody>
                    <a:bodyPr/>
                    <a:lstStyle/>
                    <a:p>
                      <a:pPr algn="l" fontAlgn="b"/>
                      <a:r>
                        <a:rPr lang="tr-TR" sz="1000" b="1" i="0" u="none" strike="noStrike">
                          <a:solidFill>
                            <a:srgbClr val="FFFFFF"/>
                          </a:solidFill>
                          <a:effectLst/>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l" rtl="0" fontAlgn="ctr"/>
                      <a:r>
                        <a:rPr lang="tr-TR" sz="900" b="1" i="0" u="none" strike="noStrike">
                          <a:solidFill>
                            <a:srgbClr val="000000"/>
                          </a:solidFill>
                          <a:effectLst/>
                          <a:latin typeface="Calibri"/>
                        </a:rPr>
                        <a:t>Kur’an Kursları</a:t>
                      </a:r>
                    </a:p>
                  </a:txBody>
                  <a:tcPr marL="69696" marR="0" marT="0" marB="0" anchor="ctr">
                    <a:lnL>
                      <a:noFill/>
                    </a:lnL>
                    <a:lnR>
                      <a:noFill/>
                    </a:lnR>
                    <a:lnT>
                      <a:noFill/>
                    </a:lnT>
                    <a:lnB>
                      <a:noFill/>
                    </a:lnB>
                  </a:tcPr>
                </a:tc>
                <a:tc>
                  <a:txBody>
                    <a:bodyPr/>
                    <a:lstStyle/>
                    <a:p>
                      <a:pPr algn="l" fontAlgn="b"/>
                      <a:r>
                        <a:rPr lang="tr-TR" sz="1000" b="1" i="0" u="none" strike="noStrike">
                          <a:solidFill>
                            <a:srgbClr val="FFFFFF"/>
                          </a:solidFill>
                          <a:effectLst/>
                          <a:latin typeface="Times New Roman"/>
                        </a:rPr>
                        <a:t> </a:t>
                      </a:r>
                    </a:p>
                  </a:txBody>
                  <a:tcPr marL="0" marR="0" marT="0" marB="0" vert="vert27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278783">
                <a:tc>
                  <a:txBody>
                    <a:bodyPr/>
                    <a:lstStyle/>
                    <a:p>
                      <a:pPr algn="l" fontAlgn="b"/>
                      <a:r>
                        <a:rPr lang="tr-TR" sz="1000" b="1" i="0" u="none" strike="noStrike">
                          <a:solidFill>
                            <a:srgbClr val="FFFFFF"/>
                          </a:solidFill>
                          <a:effectLst/>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l" rtl="0" fontAlgn="ctr"/>
                      <a:r>
                        <a:rPr lang="tr-TR" sz="900" b="0" i="0" u="none" strike="noStrike">
                          <a:effectLst/>
                          <a:latin typeface="Arial"/>
                        </a:rPr>
                        <a:t>•</a:t>
                      </a:r>
                      <a:r>
                        <a:rPr lang="tr-TR" sz="900" b="0" i="0" u="none" strike="noStrike">
                          <a:solidFill>
                            <a:srgbClr val="000000"/>
                          </a:solidFill>
                          <a:effectLst/>
                          <a:latin typeface="Calibri"/>
                        </a:rPr>
                        <a:t>01   Bina Tahsisi    </a:t>
                      </a:r>
                      <a:endParaRPr lang="tr-TR" sz="900" b="0" i="0" u="none" strike="noStrike">
                        <a:effectLst/>
                        <a:latin typeface="Arial"/>
                      </a:endParaRPr>
                    </a:p>
                  </a:txBody>
                  <a:tcPr marL="69696" marR="0" marT="0" marB="0" anchor="ctr">
                    <a:lnL>
                      <a:noFill/>
                    </a:lnL>
                    <a:lnR>
                      <a:noFill/>
                    </a:lnR>
                    <a:lnT>
                      <a:noFill/>
                    </a:lnT>
                    <a:lnB>
                      <a:noFill/>
                    </a:lnB>
                  </a:tcPr>
                </a:tc>
                <a:tc>
                  <a:txBody>
                    <a:bodyPr/>
                    <a:lstStyle/>
                    <a:p>
                      <a:pPr algn="l" fontAlgn="b"/>
                      <a:r>
                        <a:rPr lang="tr-TR" sz="1000" b="1" i="0" u="none" strike="noStrike">
                          <a:solidFill>
                            <a:srgbClr val="FFFFFF"/>
                          </a:solidFill>
                          <a:effectLst/>
                          <a:latin typeface="Times New Roman"/>
                        </a:rPr>
                        <a:t> </a:t>
                      </a:r>
                    </a:p>
                  </a:txBody>
                  <a:tcPr marL="0" marR="0" marT="0" marB="0" vert="vert27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278783">
                <a:tc>
                  <a:txBody>
                    <a:bodyPr/>
                    <a:lstStyle/>
                    <a:p>
                      <a:pPr algn="l" fontAlgn="b"/>
                      <a:r>
                        <a:rPr lang="tr-TR" sz="1000" b="1" i="0" u="none" strike="noStrike">
                          <a:solidFill>
                            <a:srgbClr val="FFFFFF"/>
                          </a:solidFill>
                          <a:effectLst/>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l" rtl="0" fontAlgn="ctr"/>
                      <a:r>
                        <a:rPr lang="tr-TR" sz="900" b="0" i="0" u="none" strike="noStrike">
                          <a:effectLst/>
                          <a:latin typeface="Arial"/>
                        </a:rPr>
                        <a:t>•</a:t>
                      </a:r>
                      <a:r>
                        <a:rPr lang="tr-TR" sz="900" b="0" i="0" u="none" strike="noStrike">
                          <a:solidFill>
                            <a:srgbClr val="000000"/>
                          </a:solidFill>
                          <a:effectLst/>
                          <a:latin typeface="Calibri"/>
                        </a:rPr>
                        <a:t>02   Eğitim ve Öğretime Açılış    </a:t>
                      </a:r>
                      <a:endParaRPr lang="tr-TR" sz="900" b="0" i="0" u="none" strike="noStrike">
                        <a:effectLst/>
                        <a:latin typeface="Arial"/>
                      </a:endParaRPr>
                    </a:p>
                  </a:txBody>
                  <a:tcPr marL="69696" marR="0" marT="0" marB="0" anchor="ctr">
                    <a:lnL>
                      <a:noFill/>
                    </a:lnL>
                    <a:lnR>
                      <a:noFill/>
                    </a:lnR>
                    <a:lnT>
                      <a:noFill/>
                    </a:lnT>
                    <a:lnB>
                      <a:noFill/>
                    </a:lnB>
                  </a:tcPr>
                </a:tc>
                <a:tc>
                  <a:txBody>
                    <a:bodyPr/>
                    <a:lstStyle/>
                    <a:p>
                      <a:pPr algn="l" fontAlgn="b"/>
                      <a:r>
                        <a:rPr lang="tr-TR" sz="1000" b="1" i="0" u="none" strike="noStrike">
                          <a:solidFill>
                            <a:srgbClr val="FFFFFF"/>
                          </a:solidFill>
                          <a:effectLst/>
                          <a:latin typeface="Times New Roman"/>
                        </a:rPr>
                        <a:t> </a:t>
                      </a:r>
                    </a:p>
                  </a:txBody>
                  <a:tcPr marL="0" marR="0" marT="0" marB="0" vert="vert27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390296">
                <a:tc>
                  <a:txBody>
                    <a:bodyPr/>
                    <a:lstStyle/>
                    <a:p>
                      <a:pPr algn="l" fontAlgn="b"/>
                      <a:r>
                        <a:rPr lang="tr-TR" sz="1000" b="1" i="0" u="none" strike="noStrike">
                          <a:solidFill>
                            <a:srgbClr val="FFFFFF"/>
                          </a:solidFill>
                          <a:effectLst/>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l" rtl="0" fontAlgn="ctr"/>
                      <a:r>
                        <a:rPr lang="tr-TR" sz="900" b="0" i="0" u="none" strike="noStrike">
                          <a:effectLst/>
                          <a:latin typeface="Arial"/>
                        </a:rPr>
                        <a:t>•</a:t>
                      </a:r>
                      <a:r>
                        <a:rPr lang="tr-TR" sz="900" b="0" i="0" u="none" strike="noStrike">
                          <a:solidFill>
                            <a:srgbClr val="000000"/>
                          </a:solidFill>
                          <a:effectLst/>
                          <a:latin typeface="Calibri"/>
                        </a:rPr>
                        <a:t>03   Eğitim ve Öğretime Ara Verme    </a:t>
                      </a:r>
                      <a:endParaRPr lang="tr-TR" sz="900" b="0" i="0" u="none" strike="noStrike">
                        <a:effectLst/>
                        <a:latin typeface="Arial"/>
                      </a:endParaRPr>
                    </a:p>
                  </a:txBody>
                  <a:tcPr marL="69696" marR="0" marT="0" marB="0" anchor="ctr">
                    <a:lnL>
                      <a:noFill/>
                    </a:lnL>
                    <a:lnR>
                      <a:noFill/>
                    </a:lnR>
                    <a:lnT>
                      <a:noFill/>
                    </a:lnT>
                    <a:lnB>
                      <a:noFill/>
                    </a:lnB>
                  </a:tcPr>
                </a:tc>
                <a:tc>
                  <a:txBody>
                    <a:bodyPr/>
                    <a:lstStyle/>
                    <a:p>
                      <a:pPr algn="l" fontAlgn="b"/>
                      <a:r>
                        <a:rPr lang="tr-TR" sz="1000" b="1" i="0" u="none" strike="noStrike">
                          <a:solidFill>
                            <a:srgbClr val="FFFFFF"/>
                          </a:solidFill>
                          <a:effectLst/>
                          <a:latin typeface="Times New Roman"/>
                        </a:rPr>
                        <a:t> </a:t>
                      </a:r>
                    </a:p>
                  </a:txBody>
                  <a:tcPr marL="0" marR="0" marT="0" marB="0" vert="vert27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390296">
                <a:tc>
                  <a:txBody>
                    <a:bodyPr/>
                    <a:lstStyle/>
                    <a:p>
                      <a:pPr algn="l" fontAlgn="b"/>
                      <a:r>
                        <a:rPr lang="tr-TR" sz="1000" b="1" i="0" u="none" strike="noStrike">
                          <a:solidFill>
                            <a:srgbClr val="FFFFFF"/>
                          </a:solidFill>
                          <a:effectLst/>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l" rtl="0" fontAlgn="ctr"/>
                      <a:r>
                        <a:rPr lang="tr-TR" sz="900" b="0" i="0" u="none" strike="noStrike">
                          <a:effectLst/>
                          <a:latin typeface="Arial"/>
                        </a:rPr>
                        <a:t>•</a:t>
                      </a:r>
                      <a:r>
                        <a:rPr lang="tr-TR" sz="900" b="0" i="0" u="none" strike="noStrike">
                          <a:solidFill>
                            <a:srgbClr val="000000"/>
                          </a:solidFill>
                          <a:effectLst/>
                          <a:latin typeface="Calibri"/>
                        </a:rPr>
                        <a:t>04   Eğitim ve Öğretime Kapatılması    </a:t>
                      </a:r>
                      <a:endParaRPr lang="tr-TR" sz="900" b="0" i="0" u="none" strike="noStrike">
                        <a:effectLst/>
                        <a:latin typeface="Arial"/>
                      </a:endParaRPr>
                    </a:p>
                  </a:txBody>
                  <a:tcPr marL="69696" marR="0" marT="0" marB="0" anchor="ctr">
                    <a:lnL>
                      <a:noFill/>
                    </a:lnL>
                    <a:lnR>
                      <a:noFill/>
                    </a:lnR>
                    <a:lnT>
                      <a:noFill/>
                    </a:lnT>
                    <a:lnB>
                      <a:noFill/>
                    </a:lnB>
                  </a:tcPr>
                </a:tc>
                <a:tc>
                  <a:txBody>
                    <a:bodyPr/>
                    <a:lstStyle/>
                    <a:p>
                      <a:pPr algn="l" fontAlgn="b"/>
                      <a:r>
                        <a:rPr lang="tr-TR" sz="1000" b="1" i="0" u="none" strike="noStrike">
                          <a:solidFill>
                            <a:srgbClr val="FFFFFF"/>
                          </a:solidFill>
                          <a:effectLst/>
                          <a:latin typeface="Times New Roman"/>
                        </a:rPr>
                        <a:t> </a:t>
                      </a:r>
                    </a:p>
                  </a:txBody>
                  <a:tcPr marL="0" marR="0" marT="0" marB="0" vert="vert27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148684">
                <a:tc>
                  <a:txBody>
                    <a:bodyPr/>
                    <a:lstStyle/>
                    <a:p>
                      <a:pPr algn="l" fontAlgn="b"/>
                      <a:r>
                        <a:rPr lang="tr-TR" sz="1000" b="1" i="0" u="none" strike="noStrike">
                          <a:solidFill>
                            <a:srgbClr val="FFFFFF"/>
                          </a:solidFill>
                          <a:effectLst/>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l" fontAlgn="b"/>
                      <a:r>
                        <a:rPr lang="tr-TR" sz="1000" b="1" i="0" u="none" strike="noStrike">
                          <a:solidFill>
                            <a:srgbClr val="FFFFFF"/>
                          </a:solidFill>
                          <a:effectLst/>
                          <a:latin typeface="Times New Roman"/>
                        </a:rPr>
                        <a:t> </a:t>
                      </a:r>
                    </a:p>
                  </a:txBody>
                  <a:tcPr marL="0" marR="0" marT="0" marB="0" anchor="b">
                    <a:lnL>
                      <a:noFill/>
                    </a:lnL>
                    <a:lnR>
                      <a:noFill/>
                    </a:lnR>
                    <a:lnT>
                      <a:noFill/>
                    </a:lnT>
                    <a:lnB>
                      <a:noFill/>
                    </a:lnB>
                    <a:solidFill>
                      <a:srgbClr val="16365C"/>
                    </a:solidFill>
                  </a:tcPr>
                </a:tc>
                <a:tc>
                  <a:txBody>
                    <a:bodyPr/>
                    <a:lstStyle/>
                    <a:p>
                      <a:pPr algn="l" fontAlgn="b"/>
                      <a:r>
                        <a:rPr lang="tr-TR" sz="1000" b="1" i="0" u="none" strike="noStrike">
                          <a:solidFill>
                            <a:srgbClr val="FFFFFF"/>
                          </a:solidFill>
                          <a:effectLst/>
                          <a:latin typeface="Times New Roman"/>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334539">
                <a:tc>
                  <a:txBody>
                    <a:bodyPr/>
                    <a:lstStyle/>
                    <a:p>
                      <a:pPr algn="l" fontAlgn="b"/>
                      <a:r>
                        <a:rPr lang="tr-TR" sz="1000" b="1" i="0" u="none" strike="noStrike">
                          <a:solidFill>
                            <a:srgbClr val="FFFFFF"/>
                          </a:solidFill>
                          <a:effectLst/>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ctr" fontAlgn="ctr"/>
                      <a:r>
                        <a:rPr lang="tr-TR" sz="2200" b="1" i="0" u="none" strike="noStrike">
                          <a:effectLst/>
                          <a:latin typeface="Arial Tur"/>
                        </a:rPr>
                        <a:t>2018</a:t>
                      </a:r>
                    </a:p>
                  </a:txBody>
                  <a:tcPr marL="0" marR="0" marT="0" marB="0" anchor="ctr">
                    <a:lnL>
                      <a:noFill/>
                    </a:lnL>
                    <a:lnR>
                      <a:noFill/>
                    </a:lnR>
                    <a:lnT>
                      <a:noFill/>
                    </a:lnT>
                    <a:lnB>
                      <a:noFill/>
                    </a:lnB>
                  </a:tcPr>
                </a:tc>
                <a:tc>
                  <a:txBody>
                    <a:bodyPr/>
                    <a:lstStyle/>
                    <a:p>
                      <a:pPr algn="l" fontAlgn="b"/>
                      <a:r>
                        <a:rPr lang="tr-TR" sz="2200" b="1" i="0" u="none" strike="noStrike">
                          <a:effectLst/>
                          <a:latin typeface="Times New Roman"/>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148684">
                <a:tc>
                  <a:txBody>
                    <a:bodyPr/>
                    <a:lstStyle/>
                    <a:p>
                      <a:pPr algn="l" fontAlgn="b"/>
                      <a:r>
                        <a:rPr lang="tr-TR" sz="1000" b="1" i="0" u="none" strike="noStrike">
                          <a:solidFill>
                            <a:srgbClr val="FFFFFF"/>
                          </a:solidFill>
                          <a:effectLst/>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16365C"/>
                    </a:solidFill>
                  </a:tcPr>
                </a:tc>
                <a:tc>
                  <a:txBody>
                    <a:bodyPr/>
                    <a:lstStyle/>
                    <a:p>
                      <a:pPr algn="l" fontAlgn="b"/>
                      <a:r>
                        <a:rPr lang="tr-TR" sz="1000" b="1" i="0" u="none" strike="noStrike">
                          <a:solidFill>
                            <a:srgbClr val="FFFFFF"/>
                          </a:solidFill>
                          <a:effectLst/>
                          <a:latin typeface="Times New Roman"/>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16365C"/>
                    </a:solidFill>
                  </a:tcPr>
                </a:tc>
                <a:tc>
                  <a:txBody>
                    <a:bodyPr/>
                    <a:lstStyle/>
                    <a:p>
                      <a:pPr algn="l" fontAlgn="b"/>
                      <a:r>
                        <a:rPr lang="tr-TR" sz="1000" b="1" i="0" u="none" strike="noStrike" dirty="0">
                          <a:solidFill>
                            <a:srgbClr val="FFFFFF"/>
                          </a:solidFill>
                          <a:effectLst/>
                          <a:latin typeface="Times New Roman"/>
                        </a:rPr>
                        <a:t> </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16365C"/>
                    </a:solidFill>
                  </a:tcPr>
                </a:tc>
              </a:tr>
            </a:tbl>
          </a:graphicData>
        </a:graphic>
      </p:graphicFrame>
      <p:pic>
        <p:nvPicPr>
          <p:cNvPr id="5" name="100 Resim" descr="haber_1287383631.gif"/>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a:off x="4135438" y="1684338"/>
            <a:ext cx="1609725" cy="1466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spTree>
    <p:extLst>
      <p:ext uri="{BB962C8B-B14F-4D97-AF65-F5344CB8AC3E}">
        <p14:creationId xmlns="" xmlns:p14="http://schemas.microsoft.com/office/powerpoint/2010/main" val="56644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pPr>
              <a:spcBef>
                <a:spcPts val="0"/>
              </a:spcBef>
            </a:pPr>
            <a:r>
              <a:rPr lang="tr-TR" sz="4400" b="1" dirty="0" smtClean="0">
                <a:solidFill>
                  <a:srgbClr val="FF0000"/>
                </a:solidFill>
              </a:rPr>
              <a:t>252    KUR’AN KURSU ÖĞRETİCİ İŞLEMLERİ </a:t>
            </a:r>
          </a:p>
          <a:p>
            <a:pPr>
              <a:spcBef>
                <a:spcPts val="0"/>
              </a:spcBef>
            </a:pPr>
            <a:r>
              <a:rPr lang="tr-TR" sz="4400" dirty="0" smtClean="0"/>
              <a:t>01   KADROLU ÖĞRETİCİ İŞLEMLERİ    </a:t>
            </a:r>
          </a:p>
          <a:p>
            <a:pPr>
              <a:spcBef>
                <a:spcPts val="0"/>
              </a:spcBef>
            </a:pPr>
            <a:r>
              <a:rPr lang="tr-TR" sz="4400" dirty="0" smtClean="0"/>
              <a:t>02   GEÇİCİ ÖĞRETİCİ İŞLEMLERİ    </a:t>
            </a:r>
          </a:p>
          <a:p>
            <a:pPr>
              <a:spcBef>
                <a:spcPts val="0"/>
              </a:spcBef>
            </a:pPr>
            <a:r>
              <a:rPr lang="tr-TR" sz="4400" dirty="0" smtClean="0"/>
              <a:t>03   SÖZLEŞMELİ ÖĞRETİCİ    </a:t>
            </a:r>
          </a:p>
          <a:p>
            <a:pPr>
              <a:spcBef>
                <a:spcPts val="0"/>
              </a:spcBef>
            </a:pPr>
            <a:r>
              <a:rPr lang="tr-TR" sz="4400" dirty="0" smtClean="0"/>
              <a:t>99   DİĞER</a:t>
            </a:r>
            <a:endParaRPr lang="tr-TR" sz="4400" dirty="0"/>
          </a:p>
        </p:txBody>
      </p:sp>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spTree>
    <p:extLst>
      <p:ext uri="{BB962C8B-B14F-4D97-AF65-F5344CB8AC3E}">
        <p14:creationId xmlns="" xmlns:p14="http://schemas.microsoft.com/office/powerpoint/2010/main" val="2562363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grpSp>
        <p:nvGrpSpPr>
          <p:cNvPr id="3076" name="Group 4"/>
          <p:cNvGrpSpPr>
            <a:grpSpLocks noChangeAspect="1"/>
          </p:cNvGrpSpPr>
          <p:nvPr/>
        </p:nvGrpSpPr>
        <p:grpSpPr bwMode="auto">
          <a:xfrm>
            <a:off x="3905250" y="1593850"/>
            <a:ext cx="1787525" cy="4538663"/>
            <a:chOff x="2460" y="1004"/>
            <a:chExt cx="1126" cy="2859"/>
          </a:xfrm>
        </p:grpSpPr>
        <p:sp>
          <p:nvSpPr>
            <p:cNvPr id="3075" name="AutoShape 3"/>
            <p:cNvSpPr>
              <a:spLocks noChangeAspect="1" noChangeArrowheads="1" noTextEdit="1"/>
            </p:cNvSpPr>
            <p:nvPr/>
          </p:nvSpPr>
          <p:spPr bwMode="auto">
            <a:xfrm>
              <a:off x="2464" y="1008"/>
              <a:ext cx="832" cy="28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3077" name="Rectangle 5"/>
            <p:cNvSpPr>
              <a:spLocks noChangeArrowheads="1"/>
            </p:cNvSpPr>
            <p:nvPr/>
          </p:nvSpPr>
          <p:spPr bwMode="auto">
            <a:xfrm>
              <a:off x="2464" y="1008"/>
              <a:ext cx="912" cy="917"/>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3078" name="Rectangle 6"/>
            <p:cNvSpPr>
              <a:spLocks noChangeArrowheads="1"/>
            </p:cNvSpPr>
            <p:nvPr/>
          </p:nvSpPr>
          <p:spPr bwMode="auto">
            <a:xfrm>
              <a:off x="2464" y="1921"/>
              <a:ext cx="84" cy="222"/>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3079" name="Rectangle 7"/>
            <p:cNvSpPr>
              <a:spLocks noChangeArrowheads="1"/>
            </p:cNvSpPr>
            <p:nvPr/>
          </p:nvSpPr>
          <p:spPr bwMode="auto">
            <a:xfrm>
              <a:off x="2544" y="1921"/>
              <a:ext cx="672" cy="22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3080" name="Rectangle 8"/>
            <p:cNvSpPr>
              <a:spLocks noChangeArrowheads="1"/>
            </p:cNvSpPr>
            <p:nvPr/>
          </p:nvSpPr>
          <p:spPr bwMode="auto">
            <a:xfrm>
              <a:off x="3212" y="1921"/>
              <a:ext cx="164" cy="222"/>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3081" name="Rectangle 9"/>
            <p:cNvSpPr>
              <a:spLocks noChangeArrowheads="1"/>
            </p:cNvSpPr>
            <p:nvPr/>
          </p:nvSpPr>
          <p:spPr bwMode="auto">
            <a:xfrm>
              <a:off x="2464" y="2138"/>
              <a:ext cx="912" cy="67"/>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3082" name="Rectangle 10"/>
            <p:cNvSpPr>
              <a:spLocks noChangeArrowheads="1"/>
            </p:cNvSpPr>
            <p:nvPr/>
          </p:nvSpPr>
          <p:spPr bwMode="auto">
            <a:xfrm>
              <a:off x="2464" y="2201"/>
              <a:ext cx="84" cy="193"/>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3083" name="Rectangle 11"/>
            <p:cNvSpPr>
              <a:spLocks noChangeArrowheads="1"/>
            </p:cNvSpPr>
            <p:nvPr/>
          </p:nvSpPr>
          <p:spPr bwMode="auto">
            <a:xfrm>
              <a:off x="3212" y="2201"/>
              <a:ext cx="164" cy="193"/>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3084" name="Line 12"/>
            <p:cNvSpPr>
              <a:spLocks noChangeShapeType="1"/>
            </p:cNvSpPr>
            <p:nvPr/>
          </p:nvSpPr>
          <p:spPr bwMode="auto">
            <a:xfrm>
              <a:off x="2548" y="2205"/>
              <a:ext cx="21" cy="1"/>
            </a:xfrm>
            <a:prstGeom prst="line">
              <a:avLst/>
            </a:prstGeom>
            <a:noFill/>
            <a:ln w="0">
              <a:solidFill>
                <a:srgbClr val="008000"/>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3085" name="Rectangle 13"/>
            <p:cNvSpPr>
              <a:spLocks noChangeArrowheads="1"/>
            </p:cNvSpPr>
            <p:nvPr/>
          </p:nvSpPr>
          <p:spPr bwMode="auto">
            <a:xfrm>
              <a:off x="2548" y="2205"/>
              <a:ext cx="21" cy="5"/>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3086" name="Line 14"/>
            <p:cNvSpPr>
              <a:spLocks noChangeShapeType="1"/>
            </p:cNvSpPr>
            <p:nvPr/>
          </p:nvSpPr>
          <p:spPr bwMode="auto">
            <a:xfrm>
              <a:off x="2548" y="2210"/>
              <a:ext cx="17" cy="1"/>
            </a:xfrm>
            <a:prstGeom prst="line">
              <a:avLst/>
            </a:prstGeom>
            <a:noFill/>
            <a:ln w="0">
              <a:solidFill>
                <a:srgbClr val="008000"/>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3087" name="Rectangle 15"/>
            <p:cNvSpPr>
              <a:spLocks noChangeArrowheads="1"/>
            </p:cNvSpPr>
            <p:nvPr/>
          </p:nvSpPr>
          <p:spPr bwMode="auto">
            <a:xfrm>
              <a:off x="2548" y="2210"/>
              <a:ext cx="17" cy="4"/>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3088" name="Line 16"/>
            <p:cNvSpPr>
              <a:spLocks noChangeShapeType="1"/>
            </p:cNvSpPr>
            <p:nvPr/>
          </p:nvSpPr>
          <p:spPr bwMode="auto">
            <a:xfrm>
              <a:off x="2548" y="2214"/>
              <a:ext cx="13" cy="1"/>
            </a:xfrm>
            <a:prstGeom prst="line">
              <a:avLst/>
            </a:prstGeom>
            <a:noFill/>
            <a:ln w="0">
              <a:solidFill>
                <a:srgbClr val="008000"/>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3089" name="Rectangle 17"/>
            <p:cNvSpPr>
              <a:spLocks noChangeArrowheads="1"/>
            </p:cNvSpPr>
            <p:nvPr/>
          </p:nvSpPr>
          <p:spPr bwMode="auto">
            <a:xfrm>
              <a:off x="2548" y="2214"/>
              <a:ext cx="13" cy="4"/>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3090" name="Line 18"/>
            <p:cNvSpPr>
              <a:spLocks noChangeShapeType="1"/>
            </p:cNvSpPr>
            <p:nvPr/>
          </p:nvSpPr>
          <p:spPr bwMode="auto">
            <a:xfrm>
              <a:off x="2548" y="2218"/>
              <a:ext cx="8" cy="1"/>
            </a:xfrm>
            <a:prstGeom prst="line">
              <a:avLst/>
            </a:prstGeom>
            <a:noFill/>
            <a:ln w="0">
              <a:solidFill>
                <a:srgbClr val="008000"/>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3091" name="Rectangle 19"/>
            <p:cNvSpPr>
              <a:spLocks noChangeArrowheads="1"/>
            </p:cNvSpPr>
            <p:nvPr/>
          </p:nvSpPr>
          <p:spPr bwMode="auto">
            <a:xfrm>
              <a:off x="2548" y="2218"/>
              <a:ext cx="8" cy="4"/>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3092" name="Line 20"/>
            <p:cNvSpPr>
              <a:spLocks noChangeShapeType="1"/>
            </p:cNvSpPr>
            <p:nvPr/>
          </p:nvSpPr>
          <p:spPr bwMode="auto">
            <a:xfrm>
              <a:off x="2548" y="2222"/>
              <a:ext cx="4" cy="1"/>
            </a:xfrm>
            <a:prstGeom prst="line">
              <a:avLst/>
            </a:prstGeom>
            <a:noFill/>
            <a:ln w="0">
              <a:solidFill>
                <a:srgbClr val="008000"/>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3093" name="Rectangle 21"/>
            <p:cNvSpPr>
              <a:spLocks noChangeArrowheads="1"/>
            </p:cNvSpPr>
            <p:nvPr/>
          </p:nvSpPr>
          <p:spPr bwMode="auto">
            <a:xfrm>
              <a:off x="2548" y="2222"/>
              <a:ext cx="4" cy="4"/>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3094" name="Rectangle 22"/>
            <p:cNvSpPr>
              <a:spLocks noChangeArrowheads="1"/>
            </p:cNvSpPr>
            <p:nvPr/>
          </p:nvSpPr>
          <p:spPr bwMode="auto">
            <a:xfrm>
              <a:off x="2464" y="2390"/>
              <a:ext cx="912" cy="129"/>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3095" name="Rectangle 23"/>
            <p:cNvSpPr>
              <a:spLocks noChangeArrowheads="1"/>
            </p:cNvSpPr>
            <p:nvPr/>
          </p:nvSpPr>
          <p:spPr bwMode="auto">
            <a:xfrm>
              <a:off x="2464" y="2515"/>
              <a:ext cx="84" cy="1009"/>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3096" name="Rectangle 24"/>
            <p:cNvSpPr>
              <a:spLocks noChangeArrowheads="1"/>
            </p:cNvSpPr>
            <p:nvPr/>
          </p:nvSpPr>
          <p:spPr bwMode="auto">
            <a:xfrm>
              <a:off x="3212" y="2515"/>
              <a:ext cx="164" cy="1009"/>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3097" name="Rectangle 25"/>
            <p:cNvSpPr>
              <a:spLocks noChangeArrowheads="1"/>
            </p:cNvSpPr>
            <p:nvPr/>
          </p:nvSpPr>
          <p:spPr bwMode="auto">
            <a:xfrm>
              <a:off x="2464" y="3520"/>
              <a:ext cx="912" cy="67"/>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3098" name="Rectangle 26"/>
            <p:cNvSpPr>
              <a:spLocks noChangeArrowheads="1"/>
            </p:cNvSpPr>
            <p:nvPr/>
          </p:nvSpPr>
          <p:spPr bwMode="auto">
            <a:xfrm>
              <a:off x="2464" y="3583"/>
              <a:ext cx="84" cy="213"/>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3099" name="Rectangle 27"/>
            <p:cNvSpPr>
              <a:spLocks noChangeArrowheads="1"/>
            </p:cNvSpPr>
            <p:nvPr/>
          </p:nvSpPr>
          <p:spPr bwMode="auto">
            <a:xfrm>
              <a:off x="3212" y="3583"/>
              <a:ext cx="164" cy="213"/>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3100" name="Rectangle 28"/>
            <p:cNvSpPr>
              <a:spLocks noChangeArrowheads="1"/>
            </p:cNvSpPr>
            <p:nvPr/>
          </p:nvSpPr>
          <p:spPr bwMode="auto">
            <a:xfrm>
              <a:off x="2464" y="3792"/>
              <a:ext cx="912" cy="67"/>
            </a:xfrm>
            <a:prstGeom prst="rect">
              <a:avLst/>
            </a:prstGeom>
            <a:solidFill>
              <a:srgbClr val="16365C"/>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3101" name="Rectangle 29"/>
            <p:cNvSpPr>
              <a:spLocks noChangeArrowheads="1"/>
            </p:cNvSpPr>
            <p:nvPr/>
          </p:nvSpPr>
          <p:spPr bwMode="auto">
            <a:xfrm>
              <a:off x="2628" y="1967"/>
              <a:ext cx="646"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pitchFamily="34" charset="0"/>
                  <a:cs typeface="Arial" pitchFamily="34" charset="0"/>
                </a:rPr>
                <a:t>24220845</a:t>
              </a:r>
            </a:p>
          </p:txBody>
        </p:sp>
        <p:sp>
          <p:nvSpPr>
            <p:cNvPr id="3102" name="Rectangle 30"/>
            <p:cNvSpPr>
              <a:spLocks noChangeArrowheads="1"/>
            </p:cNvSpPr>
            <p:nvPr/>
          </p:nvSpPr>
          <p:spPr bwMode="auto">
            <a:xfrm>
              <a:off x="2746" y="2210"/>
              <a:ext cx="340" cy="21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900" b="1" i="0" u="none" strike="noStrike" cap="none" normalizeH="0" baseline="0" smtClean="0">
                  <a:ln>
                    <a:noFill/>
                  </a:ln>
                  <a:solidFill>
                    <a:srgbClr val="000000"/>
                  </a:solidFill>
                  <a:effectLst/>
                  <a:latin typeface="Arial" pitchFamily="34" charset="0"/>
                  <a:cs typeface="Arial" pitchFamily="34" charset="0"/>
                </a:rPr>
                <a:t>252</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3103" name="Rectangle 31"/>
            <p:cNvSpPr>
              <a:spLocks noChangeArrowheads="1"/>
            </p:cNvSpPr>
            <p:nvPr/>
          </p:nvSpPr>
          <p:spPr bwMode="auto">
            <a:xfrm>
              <a:off x="2611" y="2519"/>
              <a:ext cx="487"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smtClean="0">
                  <a:ln>
                    <a:noFill/>
                  </a:ln>
                  <a:solidFill>
                    <a:srgbClr val="000000"/>
                  </a:solidFill>
                  <a:effectLst/>
                  <a:latin typeface="Calibri" pitchFamily="34" charset="0"/>
                  <a:cs typeface="Arial" pitchFamily="34" charset="0"/>
                </a:rPr>
                <a:t>Kur’an Kursu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3104" name="Rectangle 32"/>
            <p:cNvSpPr>
              <a:spLocks noChangeArrowheads="1"/>
            </p:cNvSpPr>
            <p:nvPr/>
          </p:nvSpPr>
          <p:spPr bwMode="auto">
            <a:xfrm>
              <a:off x="2611" y="2624"/>
              <a:ext cx="626"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smtClean="0">
                  <a:ln>
                    <a:noFill/>
                  </a:ln>
                  <a:solidFill>
                    <a:srgbClr val="000000"/>
                  </a:solidFill>
                  <a:effectLst/>
                  <a:latin typeface="Calibri" pitchFamily="34" charset="0"/>
                  <a:cs typeface="Arial" pitchFamily="34" charset="0"/>
                </a:rPr>
                <a:t>Öğretici İşlemleri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3105" name="Rectangle 33"/>
            <p:cNvSpPr>
              <a:spLocks noChangeArrowheads="1"/>
            </p:cNvSpPr>
            <p:nvPr/>
          </p:nvSpPr>
          <p:spPr bwMode="auto">
            <a:xfrm>
              <a:off x="2611" y="2720"/>
              <a:ext cx="63" cy="10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Arial" pitchFamily="34" charset="0"/>
                  <a:cs typeface="Arial" pitchFamily="34" charset="0"/>
                </a:rPr>
                <a:t>•</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3106" name="Rectangle 34"/>
            <p:cNvSpPr>
              <a:spLocks noChangeArrowheads="1"/>
            </p:cNvSpPr>
            <p:nvPr/>
          </p:nvSpPr>
          <p:spPr bwMode="auto">
            <a:xfrm>
              <a:off x="2640" y="2720"/>
              <a:ext cx="445"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Calibri" pitchFamily="34" charset="0"/>
                  <a:cs typeface="Arial" pitchFamily="34" charset="0"/>
                </a:rPr>
                <a:t>01   Kadrolu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3107" name="Rectangle 35"/>
            <p:cNvSpPr>
              <a:spLocks noChangeArrowheads="1"/>
            </p:cNvSpPr>
            <p:nvPr/>
          </p:nvSpPr>
          <p:spPr bwMode="auto">
            <a:xfrm>
              <a:off x="2611" y="2825"/>
              <a:ext cx="664"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Calibri" pitchFamily="34" charset="0"/>
                  <a:cs typeface="Arial" pitchFamily="34" charset="0"/>
                </a:rPr>
                <a:t>Öğretici İşlemleri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3108" name="Rectangle 36"/>
            <p:cNvSpPr>
              <a:spLocks noChangeArrowheads="1"/>
            </p:cNvSpPr>
            <p:nvPr/>
          </p:nvSpPr>
          <p:spPr bwMode="auto">
            <a:xfrm>
              <a:off x="2611" y="2921"/>
              <a:ext cx="63" cy="10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Arial" pitchFamily="34" charset="0"/>
                  <a:cs typeface="Arial" pitchFamily="34" charset="0"/>
                </a:rPr>
                <a:t>•</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3109" name="Rectangle 37"/>
            <p:cNvSpPr>
              <a:spLocks noChangeArrowheads="1"/>
            </p:cNvSpPr>
            <p:nvPr/>
          </p:nvSpPr>
          <p:spPr bwMode="auto">
            <a:xfrm>
              <a:off x="2640" y="2921"/>
              <a:ext cx="387"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Calibri" pitchFamily="34" charset="0"/>
                  <a:cs typeface="Arial" pitchFamily="34" charset="0"/>
                </a:rPr>
                <a:t>02   Geçici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3110" name="Rectangle 38"/>
            <p:cNvSpPr>
              <a:spLocks noChangeArrowheads="1"/>
            </p:cNvSpPr>
            <p:nvPr/>
          </p:nvSpPr>
          <p:spPr bwMode="auto">
            <a:xfrm>
              <a:off x="2611" y="3026"/>
              <a:ext cx="664"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Calibri" pitchFamily="34" charset="0"/>
                  <a:cs typeface="Arial" pitchFamily="34" charset="0"/>
                </a:rPr>
                <a:t>Öğretici İşlemleri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3111" name="Rectangle 39"/>
            <p:cNvSpPr>
              <a:spLocks noChangeArrowheads="1"/>
            </p:cNvSpPr>
            <p:nvPr/>
          </p:nvSpPr>
          <p:spPr bwMode="auto">
            <a:xfrm>
              <a:off x="2611" y="3122"/>
              <a:ext cx="63" cy="10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Arial" pitchFamily="34" charset="0"/>
                  <a:cs typeface="Arial" pitchFamily="34" charset="0"/>
                </a:rPr>
                <a:t>•</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3112" name="Rectangle 40"/>
            <p:cNvSpPr>
              <a:spLocks noChangeArrowheads="1"/>
            </p:cNvSpPr>
            <p:nvPr/>
          </p:nvSpPr>
          <p:spPr bwMode="auto">
            <a:xfrm>
              <a:off x="2640" y="3122"/>
              <a:ext cx="534"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rgbClr val="000000"/>
                  </a:solidFill>
                  <a:effectLst/>
                  <a:latin typeface="Calibri" pitchFamily="34" charset="0"/>
                  <a:cs typeface="Arial" pitchFamily="34" charset="0"/>
                </a:rPr>
                <a:t>03   Sözleşmeli </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13" name="Rectangle 41"/>
            <p:cNvSpPr>
              <a:spLocks noChangeArrowheads="1"/>
            </p:cNvSpPr>
            <p:nvPr/>
          </p:nvSpPr>
          <p:spPr bwMode="auto">
            <a:xfrm>
              <a:off x="2611" y="3227"/>
              <a:ext cx="370"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Calibri" pitchFamily="34" charset="0"/>
                  <a:cs typeface="Arial" pitchFamily="34" charset="0"/>
                </a:rPr>
                <a:t>Öğretici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3114" name="Rectangle 42"/>
            <p:cNvSpPr>
              <a:spLocks noChangeArrowheads="1"/>
            </p:cNvSpPr>
            <p:nvPr/>
          </p:nvSpPr>
          <p:spPr bwMode="auto">
            <a:xfrm>
              <a:off x="2611" y="3373"/>
              <a:ext cx="63" cy="10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Arial" pitchFamily="34" charset="0"/>
                  <a:cs typeface="Arial" pitchFamily="34" charset="0"/>
                </a:rPr>
                <a:t>•</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3115" name="Rectangle 43"/>
            <p:cNvSpPr>
              <a:spLocks noChangeArrowheads="1"/>
            </p:cNvSpPr>
            <p:nvPr/>
          </p:nvSpPr>
          <p:spPr bwMode="auto">
            <a:xfrm>
              <a:off x="2640" y="3373"/>
              <a:ext cx="349"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Calibri" pitchFamily="34" charset="0"/>
                  <a:cs typeface="Arial" pitchFamily="34" charset="0"/>
                </a:rPr>
                <a:t>99   Diğer</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3116" name="Rectangle 44"/>
            <p:cNvSpPr>
              <a:spLocks noChangeArrowheads="1"/>
            </p:cNvSpPr>
            <p:nvPr/>
          </p:nvSpPr>
          <p:spPr bwMode="auto">
            <a:xfrm>
              <a:off x="2653" y="3578"/>
              <a:ext cx="448"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dirty="0" smtClean="0">
                  <a:ln>
                    <a:noFill/>
                  </a:ln>
                  <a:solidFill>
                    <a:srgbClr val="000000"/>
                  </a:solidFill>
                  <a:effectLst/>
                  <a:latin typeface="Arial" pitchFamily="34" charset="0"/>
                  <a:cs typeface="Arial" pitchFamily="34" charset="0"/>
                </a:rPr>
                <a:t>2019</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17" name="Rectangle 45"/>
            <p:cNvSpPr>
              <a:spLocks noChangeArrowheads="1"/>
            </p:cNvSpPr>
            <p:nvPr/>
          </p:nvSpPr>
          <p:spPr bwMode="auto">
            <a:xfrm>
              <a:off x="2498" y="1535"/>
              <a:ext cx="101" cy="4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3118" name="Rectangle 46"/>
            <p:cNvSpPr>
              <a:spLocks noChangeArrowheads="1"/>
            </p:cNvSpPr>
            <p:nvPr/>
          </p:nvSpPr>
          <p:spPr bwMode="auto">
            <a:xfrm>
              <a:off x="2678" y="1753"/>
              <a:ext cx="908" cy="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smtClean="0">
                  <a:ln>
                    <a:noFill/>
                  </a:ln>
                  <a:solidFill>
                    <a:srgbClr val="FFFFFF"/>
                  </a:solidFill>
                  <a:effectLst/>
                  <a:latin typeface="Arial" pitchFamily="34" charset="0"/>
                  <a:cs typeface="Arial" pitchFamily="34" charset="0"/>
                </a:rPr>
                <a:t>                          T.C.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3119" name="Rectangle 47"/>
            <p:cNvSpPr>
              <a:spLocks noChangeArrowheads="1"/>
            </p:cNvSpPr>
            <p:nvPr/>
          </p:nvSpPr>
          <p:spPr bwMode="auto">
            <a:xfrm>
              <a:off x="2481" y="1803"/>
              <a:ext cx="500" cy="4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dirty="0" smtClean="0">
                  <a:ln>
                    <a:noFill/>
                  </a:ln>
                  <a:solidFill>
                    <a:srgbClr val="FFFFFF"/>
                  </a:solidFill>
                  <a:effectLst/>
                  <a:latin typeface="Arial" pitchFamily="34" charset="0"/>
                  <a:cs typeface="Arial" pitchFamily="34" charset="0"/>
                </a:rPr>
                <a:t>SARIKAYA </a:t>
              </a:r>
              <a:r>
                <a:rPr kumimoji="0" lang="tr-TR" sz="500" b="1" i="0" u="none" strike="noStrike" cap="none" normalizeH="0" baseline="0" dirty="0" err="1" smtClean="0">
                  <a:ln>
                    <a:noFill/>
                  </a:ln>
                  <a:solidFill>
                    <a:srgbClr val="FFFFFF"/>
                  </a:solidFill>
                  <a:effectLst/>
                  <a:latin typeface="Arial" pitchFamily="34" charset="0"/>
                  <a:cs typeface="Arial" pitchFamily="34" charset="0"/>
                </a:rPr>
                <a:t>MÜFTÜLÜĞÜı</a:t>
              </a:r>
              <a:r>
                <a:rPr kumimoji="0" lang="tr-TR" sz="500" b="1" i="0" u="none" strike="noStrike" cap="none" normalizeH="0" baseline="0" dirty="0" smtClean="0">
                  <a:ln>
                    <a:noFill/>
                  </a:ln>
                  <a:solidFill>
                    <a:srgbClr val="FFFFFF"/>
                  </a:solidFill>
                  <a:effectLst/>
                  <a:latin typeface="Arial" pitchFamily="34" charset="0"/>
                  <a:cs typeface="Arial" pitchFamily="34" charset="0"/>
                </a:rPr>
                <a:t> </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20" name="Rectangle 48"/>
            <p:cNvSpPr>
              <a:spLocks noChangeArrowheads="1"/>
            </p:cNvSpPr>
            <p:nvPr/>
          </p:nvSpPr>
          <p:spPr bwMode="auto">
            <a:xfrm>
              <a:off x="2683" y="1854"/>
              <a:ext cx="466" cy="4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dirty="0" err="1" smtClean="0">
                  <a:ln>
                    <a:noFill/>
                  </a:ln>
                  <a:solidFill>
                    <a:srgbClr val="FFFFFF"/>
                  </a:solidFill>
                  <a:effectLst/>
                  <a:latin typeface="Arial" pitchFamily="34" charset="0"/>
                  <a:cs typeface="Arial" pitchFamily="34" charset="0"/>
                </a:rPr>
                <a:t>Karşıyakaı</a:t>
              </a:r>
              <a:r>
                <a:rPr kumimoji="0" lang="tr-TR" sz="500" b="1" i="0" u="none" strike="noStrike" cap="none" normalizeH="0" baseline="0" dirty="0" smtClean="0">
                  <a:ln>
                    <a:noFill/>
                  </a:ln>
                  <a:solidFill>
                    <a:srgbClr val="FFFFFF"/>
                  </a:solidFill>
                  <a:effectLst/>
                  <a:latin typeface="Arial" pitchFamily="34" charset="0"/>
                  <a:cs typeface="Arial" pitchFamily="34" charset="0"/>
                </a:rPr>
                <a:t> </a:t>
              </a:r>
              <a:r>
                <a:rPr kumimoji="0" lang="tr-TR" sz="500" b="1" i="0" u="none" strike="noStrike" cap="none" normalizeH="0" baseline="0" dirty="0" err="1" smtClean="0">
                  <a:ln>
                    <a:noFill/>
                  </a:ln>
                  <a:solidFill>
                    <a:srgbClr val="FFFFFF"/>
                  </a:solidFill>
                  <a:effectLst/>
                  <a:latin typeface="Arial" pitchFamily="34" charset="0"/>
                  <a:cs typeface="Arial" pitchFamily="34" charset="0"/>
                </a:rPr>
                <a:t>Kur'an</a:t>
              </a:r>
              <a:r>
                <a:rPr kumimoji="0" lang="tr-TR" sz="500" b="1" i="0" u="none" strike="noStrike" cap="none" normalizeH="0" baseline="0" dirty="0" smtClean="0">
                  <a:ln>
                    <a:noFill/>
                  </a:ln>
                  <a:solidFill>
                    <a:srgbClr val="FFFFFF"/>
                  </a:solidFill>
                  <a:effectLst/>
                  <a:latin typeface="Arial" pitchFamily="34" charset="0"/>
                  <a:cs typeface="Arial" pitchFamily="34" charset="0"/>
                </a:rPr>
                <a:t> Kursu</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21" name="Line 49"/>
            <p:cNvSpPr>
              <a:spLocks noChangeShapeType="1"/>
            </p:cNvSpPr>
            <p:nvPr/>
          </p:nvSpPr>
          <p:spPr bwMode="auto">
            <a:xfrm flipV="1">
              <a:off x="2464" y="1008"/>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3122" name="Rectangle 50"/>
            <p:cNvSpPr>
              <a:spLocks noChangeArrowheads="1"/>
            </p:cNvSpPr>
            <p:nvPr/>
          </p:nvSpPr>
          <p:spPr bwMode="auto">
            <a:xfrm>
              <a:off x="2464" y="1004"/>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3123" name="Line 51"/>
            <p:cNvSpPr>
              <a:spLocks noChangeShapeType="1"/>
            </p:cNvSpPr>
            <p:nvPr/>
          </p:nvSpPr>
          <p:spPr bwMode="auto">
            <a:xfrm flipV="1">
              <a:off x="3292" y="1008"/>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3124" name="Rectangle 52"/>
            <p:cNvSpPr>
              <a:spLocks noChangeArrowheads="1"/>
            </p:cNvSpPr>
            <p:nvPr/>
          </p:nvSpPr>
          <p:spPr bwMode="auto">
            <a:xfrm>
              <a:off x="3292" y="1004"/>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3125" name="Line 53"/>
            <p:cNvSpPr>
              <a:spLocks noChangeShapeType="1"/>
            </p:cNvSpPr>
            <p:nvPr/>
          </p:nvSpPr>
          <p:spPr bwMode="auto">
            <a:xfrm flipV="1">
              <a:off x="2544" y="1008"/>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3126" name="Rectangle 54"/>
            <p:cNvSpPr>
              <a:spLocks noChangeArrowheads="1"/>
            </p:cNvSpPr>
            <p:nvPr/>
          </p:nvSpPr>
          <p:spPr bwMode="auto">
            <a:xfrm>
              <a:off x="2544" y="1004"/>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3127" name="Line 55"/>
            <p:cNvSpPr>
              <a:spLocks noChangeShapeType="1"/>
            </p:cNvSpPr>
            <p:nvPr/>
          </p:nvSpPr>
          <p:spPr bwMode="auto">
            <a:xfrm flipV="1">
              <a:off x="3212" y="1008"/>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3128" name="Rectangle 56"/>
            <p:cNvSpPr>
              <a:spLocks noChangeArrowheads="1"/>
            </p:cNvSpPr>
            <p:nvPr/>
          </p:nvSpPr>
          <p:spPr bwMode="auto">
            <a:xfrm>
              <a:off x="3212" y="1004"/>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3129" name="Line 57"/>
            <p:cNvSpPr>
              <a:spLocks noChangeShapeType="1"/>
            </p:cNvSpPr>
            <p:nvPr/>
          </p:nvSpPr>
          <p:spPr bwMode="auto">
            <a:xfrm>
              <a:off x="2548" y="2716"/>
              <a:ext cx="664"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3130" name="Rectangle 58"/>
            <p:cNvSpPr>
              <a:spLocks noChangeArrowheads="1"/>
            </p:cNvSpPr>
            <p:nvPr/>
          </p:nvSpPr>
          <p:spPr bwMode="auto">
            <a:xfrm>
              <a:off x="2548" y="2716"/>
              <a:ext cx="66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3131" name="Line 59"/>
            <p:cNvSpPr>
              <a:spLocks noChangeShapeType="1"/>
            </p:cNvSpPr>
            <p:nvPr/>
          </p:nvSpPr>
          <p:spPr bwMode="auto">
            <a:xfrm>
              <a:off x="2548" y="2917"/>
              <a:ext cx="664"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3132" name="Rectangle 60"/>
            <p:cNvSpPr>
              <a:spLocks noChangeArrowheads="1"/>
            </p:cNvSpPr>
            <p:nvPr/>
          </p:nvSpPr>
          <p:spPr bwMode="auto">
            <a:xfrm>
              <a:off x="2548" y="2917"/>
              <a:ext cx="66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3133" name="Line 61"/>
            <p:cNvSpPr>
              <a:spLocks noChangeShapeType="1"/>
            </p:cNvSpPr>
            <p:nvPr/>
          </p:nvSpPr>
          <p:spPr bwMode="auto">
            <a:xfrm>
              <a:off x="2548" y="3118"/>
              <a:ext cx="664"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3134" name="Rectangle 62"/>
            <p:cNvSpPr>
              <a:spLocks noChangeArrowheads="1"/>
            </p:cNvSpPr>
            <p:nvPr/>
          </p:nvSpPr>
          <p:spPr bwMode="auto">
            <a:xfrm>
              <a:off x="2548" y="3118"/>
              <a:ext cx="66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3135" name="Line 63"/>
            <p:cNvSpPr>
              <a:spLocks noChangeShapeType="1"/>
            </p:cNvSpPr>
            <p:nvPr/>
          </p:nvSpPr>
          <p:spPr bwMode="auto">
            <a:xfrm>
              <a:off x="2548" y="3319"/>
              <a:ext cx="664"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3136" name="Rectangle 64"/>
            <p:cNvSpPr>
              <a:spLocks noChangeArrowheads="1"/>
            </p:cNvSpPr>
            <p:nvPr/>
          </p:nvSpPr>
          <p:spPr bwMode="auto">
            <a:xfrm>
              <a:off x="2548" y="3319"/>
              <a:ext cx="66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3137" name="Rectangle 65"/>
            <p:cNvSpPr>
              <a:spLocks noChangeArrowheads="1"/>
            </p:cNvSpPr>
            <p:nvPr/>
          </p:nvSpPr>
          <p:spPr bwMode="auto">
            <a:xfrm>
              <a:off x="2460" y="1012"/>
              <a:ext cx="8" cy="2847"/>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3138" name="Rectangle 66"/>
            <p:cNvSpPr>
              <a:spLocks noChangeArrowheads="1"/>
            </p:cNvSpPr>
            <p:nvPr/>
          </p:nvSpPr>
          <p:spPr bwMode="auto">
            <a:xfrm>
              <a:off x="3288" y="1012"/>
              <a:ext cx="8" cy="2847"/>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3139" name="Line 67"/>
            <p:cNvSpPr>
              <a:spLocks noChangeShapeType="1"/>
            </p:cNvSpPr>
            <p:nvPr/>
          </p:nvSpPr>
          <p:spPr bwMode="auto">
            <a:xfrm>
              <a:off x="2464" y="3859"/>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3140" name="Rectangle 68"/>
            <p:cNvSpPr>
              <a:spLocks noChangeArrowheads="1"/>
            </p:cNvSpPr>
            <p:nvPr/>
          </p:nvSpPr>
          <p:spPr bwMode="auto">
            <a:xfrm>
              <a:off x="2464" y="3859"/>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3141" name="Line 69"/>
            <p:cNvSpPr>
              <a:spLocks noChangeShapeType="1"/>
            </p:cNvSpPr>
            <p:nvPr/>
          </p:nvSpPr>
          <p:spPr bwMode="auto">
            <a:xfrm>
              <a:off x="2544" y="3859"/>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3142" name="Rectangle 70"/>
            <p:cNvSpPr>
              <a:spLocks noChangeArrowheads="1"/>
            </p:cNvSpPr>
            <p:nvPr/>
          </p:nvSpPr>
          <p:spPr bwMode="auto">
            <a:xfrm>
              <a:off x="2544" y="3859"/>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3143" name="Line 71"/>
            <p:cNvSpPr>
              <a:spLocks noChangeShapeType="1"/>
            </p:cNvSpPr>
            <p:nvPr/>
          </p:nvSpPr>
          <p:spPr bwMode="auto">
            <a:xfrm>
              <a:off x="3212" y="3859"/>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3144" name="Rectangle 72"/>
            <p:cNvSpPr>
              <a:spLocks noChangeArrowheads="1"/>
            </p:cNvSpPr>
            <p:nvPr/>
          </p:nvSpPr>
          <p:spPr bwMode="auto">
            <a:xfrm>
              <a:off x="3212" y="3859"/>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3145" name="Line 73"/>
            <p:cNvSpPr>
              <a:spLocks noChangeShapeType="1"/>
            </p:cNvSpPr>
            <p:nvPr/>
          </p:nvSpPr>
          <p:spPr bwMode="auto">
            <a:xfrm>
              <a:off x="3292" y="3859"/>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tr-TR"/>
            </a:p>
          </p:txBody>
        </p:sp>
        <p:sp>
          <p:nvSpPr>
            <p:cNvPr id="3146" name="Rectangle 74"/>
            <p:cNvSpPr>
              <a:spLocks noChangeArrowheads="1"/>
            </p:cNvSpPr>
            <p:nvPr/>
          </p:nvSpPr>
          <p:spPr bwMode="auto">
            <a:xfrm>
              <a:off x="3292" y="3859"/>
              <a:ext cx="4" cy="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3147" name="Rectangle 75"/>
            <p:cNvSpPr>
              <a:spLocks noChangeArrowheads="1"/>
            </p:cNvSpPr>
            <p:nvPr/>
          </p:nvSpPr>
          <p:spPr bwMode="auto">
            <a:xfrm>
              <a:off x="2464" y="1004"/>
              <a:ext cx="836" cy="8"/>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3148" name="Rectangle 76"/>
            <p:cNvSpPr>
              <a:spLocks noChangeArrowheads="1"/>
            </p:cNvSpPr>
            <p:nvPr/>
          </p:nvSpPr>
          <p:spPr bwMode="auto">
            <a:xfrm>
              <a:off x="2464" y="3851"/>
              <a:ext cx="836" cy="8"/>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tr-TR"/>
            </a:p>
          </p:txBody>
        </p:sp>
        <p:pic>
          <p:nvPicPr>
            <p:cNvPr id="3149" name="Picture 77"/>
            <p:cNvPicPr>
              <a:picLocks noChangeAspect="1" noChangeArrowheads="1"/>
            </p:cNvPicPr>
            <p:nvPr/>
          </p:nvPicPr>
          <p:blipFill>
            <a:blip r:embed="rId2"/>
            <a:srcRect/>
            <a:stretch>
              <a:fillRect/>
            </a:stretch>
          </p:blipFill>
          <p:spPr bwMode="auto">
            <a:xfrm>
              <a:off x="2523" y="1050"/>
              <a:ext cx="710" cy="645"/>
            </a:xfrm>
            <a:prstGeom prst="rect">
              <a:avLst/>
            </a:prstGeom>
            <a:noFill/>
            <a:ln w="9525">
              <a:noFill/>
              <a:miter lim="800000"/>
              <a:headEnd/>
              <a:tailEnd/>
            </a:ln>
          </p:spPr>
        </p:pic>
      </p:grpSp>
    </p:spTree>
    <p:extLst>
      <p:ext uri="{BB962C8B-B14F-4D97-AF65-F5344CB8AC3E}">
        <p14:creationId xmlns="" xmlns:p14="http://schemas.microsoft.com/office/powerpoint/2010/main" val="3798180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style>
          <a:lnRef idx="1">
            <a:schemeClr val="accent1"/>
          </a:lnRef>
          <a:fillRef idx="2">
            <a:schemeClr val="accent1"/>
          </a:fillRef>
          <a:effectRef idx="1">
            <a:schemeClr val="accent1"/>
          </a:effectRef>
          <a:fontRef idx="minor">
            <a:schemeClr val="dk1"/>
          </a:fontRef>
        </p:style>
        <p:txBody>
          <a:bodyPr>
            <a:normAutofit/>
          </a:bodyPr>
          <a:lstStyle/>
          <a:p>
            <a:pPr>
              <a:spcBef>
                <a:spcPts val="0"/>
              </a:spcBef>
            </a:pPr>
            <a:r>
              <a:rPr lang="tr-TR" b="1" dirty="0" smtClean="0">
                <a:solidFill>
                  <a:srgbClr val="FF0000"/>
                </a:solidFill>
              </a:rPr>
              <a:t>253    KUR’AN KURSU ÖĞRENCİ İŞLEMLERİ </a:t>
            </a:r>
          </a:p>
          <a:p>
            <a:pPr>
              <a:spcBef>
                <a:spcPts val="0"/>
              </a:spcBef>
            </a:pPr>
            <a:r>
              <a:rPr lang="tr-TR" dirty="0" smtClean="0"/>
              <a:t>01   KAYIT  </a:t>
            </a:r>
          </a:p>
          <a:p>
            <a:pPr>
              <a:spcBef>
                <a:spcPts val="0"/>
              </a:spcBef>
            </a:pPr>
            <a:r>
              <a:rPr lang="tr-TR" dirty="0" smtClean="0"/>
              <a:t>02   DİSİPLİN    </a:t>
            </a:r>
          </a:p>
          <a:p>
            <a:pPr>
              <a:spcBef>
                <a:spcPts val="0"/>
              </a:spcBef>
            </a:pPr>
            <a:r>
              <a:rPr lang="tr-TR" dirty="0" smtClean="0"/>
              <a:t>03   KAYIT SİLME    </a:t>
            </a:r>
          </a:p>
          <a:p>
            <a:pPr>
              <a:spcBef>
                <a:spcPts val="0"/>
              </a:spcBef>
            </a:pPr>
            <a:r>
              <a:rPr lang="tr-TR" dirty="0" smtClean="0"/>
              <a:t>04   NAKİL    </a:t>
            </a:r>
          </a:p>
          <a:p>
            <a:pPr>
              <a:spcBef>
                <a:spcPts val="0"/>
              </a:spcBef>
            </a:pPr>
            <a:r>
              <a:rPr lang="tr-TR" dirty="0" smtClean="0"/>
              <a:t>05   SINAV    </a:t>
            </a:r>
          </a:p>
          <a:p>
            <a:pPr>
              <a:spcBef>
                <a:spcPts val="0"/>
              </a:spcBef>
            </a:pPr>
            <a:r>
              <a:rPr lang="tr-TR" dirty="0" smtClean="0"/>
              <a:t>06   BELGE    </a:t>
            </a:r>
          </a:p>
          <a:p>
            <a:pPr>
              <a:spcBef>
                <a:spcPts val="0"/>
              </a:spcBef>
            </a:pPr>
            <a:r>
              <a:rPr lang="tr-TR" dirty="0" smtClean="0"/>
              <a:t>07   DEĞERLENDİRME    </a:t>
            </a:r>
          </a:p>
          <a:p>
            <a:pPr>
              <a:spcBef>
                <a:spcPts val="0"/>
              </a:spcBef>
            </a:pPr>
            <a:r>
              <a:rPr lang="tr-TR" dirty="0" smtClean="0"/>
              <a:t>99   DİĞER </a:t>
            </a:r>
          </a:p>
          <a:p>
            <a:pPr marL="0" indent="0">
              <a:buNone/>
            </a:pPr>
            <a:endParaRPr lang="tr-TR" dirty="0"/>
          </a:p>
        </p:txBody>
      </p:sp>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spTree>
    <p:extLst>
      <p:ext uri="{BB962C8B-B14F-4D97-AF65-F5344CB8AC3E}">
        <p14:creationId xmlns="" xmlns:p14="http://schemas.microsoft.com/office/powerpoint/2010/main" val="255138193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TotalTime>
  <Words>1080</Words>
  <Application>Microsoft Office PowerPoint</Application>
  <PresentationFormat>Ekran Gösterisi (4:3)</PresentationFormat>
  <Paragraphs>344</Paragraphs>
  <Slides>31</Slides>
  <Notes>0</Notes>
  <HiddenSlides>0</HiddenSlides>
  <MMClips>0</MMClips>
  <ScaleCrop>false</ScaleCrop>
  <HeadingPairs>
    <vt:vector size="4" baseType="variant">
      <vt:variant>
        <vt:lpstr>Tema</vt:lpstr>
      </vt:variant>
      <vt:variant>
        <vt:i4>1</vt:i4>
      </vt:variant>
      <vt:variant>
        <vt:lpstr>Slayt Başlıkları</vt:lpstr>
      </vt:variant>
      <vt:variant>
        <vt:i4>31</vt:i4>
      </vt:variant>
    </vt:vector>
  </HeadingPairs>
  <TitlesOfParts>
    <vt:vector size="32" baseType="lpstr">
      <vt:lpstr>Ofis Teması</vt:lpstr>
      <vt:lpstr>DİYANET İŞLERİ BAŞKANLIĞI DOSYALAMA YÖNERGESİ (1)</vt:lpstr>
      <vt:lpstr>DİYANET İŞLERİ BAŞKANLIĞI DOSYALAMA YÖNERGESİ (1)</vt:lpstr>
      <vt:lpstr>DİYANET İŞLERİ BAŞKANLIĞI DOSYALAMA YÖNERGESİ (1)</vt:lpstr>
      <vt:lpstr>DİYANET İŞLERİ BAŞKANLIĞI DOSYALAMA YÖNERGESİ (1)</vt:lpstr>
      <vt:lpstr>DİYANET İŞLERİ BAŞKANLIĞI DOSYALAMA YÖNERGESİ (1)</vt:lpstr>
      <vt:lpstr>DİYANET İŞLERİ BAŞKANLIĞI DOSYALAMA YÖNERGESİ (1)</vt:lpstr>
      <vt:lpstr>DİYANET İŞLERİ BAŞKANLIĞI DOSYALAMA YÖNERGESİ (1)</vt:lpstr>
      <vt:lpstr>DİYANET İŞLERİ BAŞKANLIĞI DOSYALAMA YÖNERGESİ (1)</vt:lpstr>
      <vt:lpstr>DİYANET İŞLERİ BAŞKANLIĞI DOSYALAMA YÖNERGESİ (1)</vt:lpstr>
      <vt:lpstr>DİYANET İŞLERİ BAŞKANLIĞI DOSYALAMA YÖNERGESİ (1)</vt:lpstr>
      <vt:lpstr>DİYANET İŞLERİ BAŞKANLIĞI DOSYALAMA YÖNERGESİ (1)</vt:lpstr>
      <vt:lpstr>DİYANET İŞLERİ BAŞKANLIĞI DOSYALAMA YÖNERGESİ (1)</vt:lpstr>
      <vt:lpstr>DİYANET İŞLERİ BAŞKANLIĞI DOSYALAMA YÖNERGESİ (1)</vt:lpstr>
      <vt:lpstr>Slayt 14</vt:lpstr>
      <vt:lpstr>DİYANET İŞLERİ BAŞKANLIĞI DOSYALAMA YÖNERGESİ (1)</vt:lpstr>
      <vt:lpstr>DİYANET İŞLERİ BAŞKANLIĞI DOSYALAMA YÖNERGESİ (1)</vt:lpstr>
      <vt:lpstr>DİYANET İŞLERİ BAŞKANLIĞI DOSYALAMA YÖNERGESİ (1)</vt:lpstr>
      <vt:lpstr>DİYANET İŞLERİ BAŞKANLIĞI DOSYALAMA YÖNERGESİ (1)</vt:lpstr>
      <vt:lpstr>DİYANET İŞLERİ BAŞKANLIĞI DOSYALAMA YÖNERGESİ (1)</vt:lpstr>
      <vt:lpstr>Slayt 20</vt:lpstr>
      <vt:lpstr>DİYANET İŞLERİ BAŞKANLIĞI DOSYALAMA YÖNERGESİ (1)</vt:lpstr>
      <vt:lpstr>DİYANET İŞLERİ BAŞKANLIĞI DOSYALAMA YÖNERGESİ (1)</vt:lpstr>
      <vt:lpstr>DİYANET İŞLERİ BAŞKANLIĞI DOSYALAMA YÖNERGESİ (1)</vt:lpstr>
      <vt:lpstr>DİYANET İŞLERİ BAŞKANLIĞI DOSYALAMA YÖNERGESİ (1)</vt:lpstr>
      <vt:lpstr>DİYANET İŞLERİ BAŞKANLIĞI DOSYALAMA YÖNERGESİ (1)</vt:lpstr>
      <vt:lpstr>DİYANET İŞLERİ BAŞKANLIĞI DOSYALAMA YÖNERGESİ (1)</vt:lpstr>
      <vt:lpstr>DİYANET İŞLERİ BAŞKANLIĞI DOSYALAMA YÖNERGESİ (1)</vt:lpstr>
      <vt:lpstr>DİYANET İŞLERİ BAŞKANLIĞI DOSYALAMA YÖNERGESİ (1)</vt:lpstr>
      <vt:lpstr>KUR’AN KURSLARI DENETİMİNDE DİKKAT EDİLECEK HUSUSLAR</vt:lpstr>
      <vt:lpstr>KUR’AN KURSLARI DENETİMİNDE DİKKAT EDİLECEK HUSUSLAR</vt:lpstr>
      <vt:lpstr>KUR’AN KURSLARI DENETİMİNDE DİKKAT EDİLECEK HUSUSLAR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DİYANET İŞLERİ BAŞKANLIĞI DOSYALAMA YÖNERGESİ (1)</dc:title>
  <dc:creator>i5</dc:creator>
  <cp:lastModifiedBy>HP-M</cp:lastModifiedBy>
  <cp:revision>29</cp:revision>
  <dcterms:created xsi:type="dcterms:W3CDTF">2018-01-09T10:36:35Z</dcterms:created>
  <dcterms:modified xsi:type="dcterms:W3CDTF">2019-11-28T06:51:41Z</dcterms:modified>
</cp:coreProperties>
</file>